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4"/>
  </p:notesMasterIdLst>
  <p:sldIdLst>
    <p:sldId id="289" r:id="rId2"/>
    <p:sldId id="280" r:id="rId3"/>
    <p:sldId id="299" r:id="rId4"/>
    <p:sldId id="257" r:id="rId5"/>
    <p:sldId id="296" r:id="rId6"/>
    <p:sldId id="298" r:id="rId7"/>
    <p:sldId id="295" r:id="rId8"/>
    <p:sldId id="292" r:id="rId9"/>
    <p:sldId id="266" r:id="rId10"/>
    <p:sldId id="281" r:id="rId11"/>
    <p:sldId id="297" r:id="rId12"/>
    <p:sldId id="291" r:id="rId13"/>
  </p:sldIdLst>
  <p:sldSz cx="9144000" cy="6858000" type="screen4x3"/>
  <p:notesSz cx="6858000" cy="9144000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66FF"/>
    <a:srgbClr val="0066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77CAF-B18C-4099-BB2A-3B18DF408B04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383B-56EB-4B22-8A27-B639DAA9CB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26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382BA9-3E40-410E-B62C-8AAF0A405115}" type="slidenum">
              <a:rPr lang="es-ES" sz="1200"/>
              <a:pPr algn="r"/>
              <a:t>5</a:t>
            </a:fld>
            <a:endParaRPr lang="es-E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0219"/>
            <a:ext cx="5486727" cy="4117944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897F795-2565-41D0-8897-6F8F72030F09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973CEB-59F3-4EF0-918C-B2C71FE0CB12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790B8-3BC5-4194-94F4-911A526E6859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D22AD-FE63-4AEC-A7E2-FB32B251454C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B5128-50E9-4A9C-8743-C019AA5C6462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3EFD8-07E0-4C42-A70D-066E9753F951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AF9318F4-F872-4ADE-B947-4512244BBF0C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03C99605-1C96-408C-AE21-46F84A645206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9E86399-413B-4E3C-89A2-3924C61B529B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2AB50CA-8F4B-489C-91EE-3A09090DFDE2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8274972-1FD6-4FB0-9AF8-2DA2932BC942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BDAB67F0-C01E-4493-8887-5848C79EB2FC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9C9F775-6BA2-4212-A907-A84E956F2E8B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8BD4B-080F-43FC-A915-0AC4EB3CD92C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56EAA-90AC-4FCC-A913-2904F2536A85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28EFA888-4811-45CC-8848-4D8E0ED498BB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95DC2766-9F94-4649-9A60-61C717B4C6F2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572A25A-91C8-4181-B9E0-339AC440CDA2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684BE4D-7B9D-4467-BE4C-FF79504E51B2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1F2972F-9895-459D-BB75-F2C930A783CD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319E2AA-D8D1-417B-878B-00B2B0768595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BB4967-4B19-4D0A-B651-6E442A5BE400}" type="datetime1">
              <a:rPr lang="es-PY" smtClean="0"/>
              <a:pPr>
                <a:defRPr/>
              </a:pPr>
              <a:t>07/06/2014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98598D-F4A9-4785-977D-7ED90FD47E2C}" type="slidenum">
              <a:rPr lang="es-PY" smtClean="0"/>
              <a:pPr>
                <a:defRPr/>
              </a:pPr>
              <a:t>‹Nº›</a:t>
            </a:fld>
            <a:endParaRPr lang="es-P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paraguayconcursa.gov.p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a_de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395536" y="2925539"/>
            <a:ext cx="8496944" cy="352779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Y" sz="3600" i="1" dirty="0">
                <a:solidFill>
                  <a:srgbClr val="FF0000"/>
                </a:solidFill>
              </a:rPr>
              <a:t>Implementación del Sistema Integrado Centralizado de la Carrera Administrativa – SICCA: en los Gobiernos Locales de Paraguay</a:t>
            </a:r>
            <a:r>
              <a:rPr lang="es-PY" sz="4400" dirty="0">
                <a:solidFill>
                  <a:srgbClr val="FF0000"/>
                </a:solidFill>
              </a:rPr>
              <a:t/>
            </a:r>
            <a:br>
              <a:rPr lang="es-PY" sz="4400" dirty="0">
                <a:solidFill>
                  <a:srgbClr val="FF0000"/>
                </a:solidFill>
              </a:rPr>
            </a:br>
            <a:r>
              <a:rPr lang="es-PY" sz="4000" dirty="0" smtClean="0">
                <a:solidFill>
                  <a:srgbClr val="FF0000"/>
                </a:solidFill>
              </a:rPr>
              <a:t/>
            </a:r>
            <a:br>
              <a:rPr lang="es-PY" sz="4000" dirty="0" smtClean="0">
                <a:solidFill>
                  <a:srgbClr val="FF0000"/>
                </a:solidFill>
              </a:rPr>
            </a:br>
            <a:r>
              <a:rPr lang="es-PY" sz="2700" dirty="0" smtClean="0">
                <a:solidFill>
                  <a:srgbClr val="0070C0"/>
                </a:solidFill>
              </a:rPr>
              <a:t>Sully R. Cabrera </a:t>
            </a:r>
            <a:r>
              <a:rPr lang="es-PY" sz="2700" dirty="0" err="1" smtClean="0">
                <a:solidFill>
                  <a:srgbClr val="0070C0"/>
                </a:solidFill>
              </a:rPr>
              <a:t>Arzamendia</a:t>
            </a:r>
            <a:r>
              <a:rPr lang="es-PY" sz="2700" dirty="0" smtClean="0">
                <a:solidFill>
                  <a:srgbClr val="0070C0"/>
                </a:solidFill>
              </a:rPr>
              <a:t/>
            </a:r>
            <a:br>
              <a:rPr lang="es-PY" sz="2700" dirty="0" smtClean="0">
                <a:solidFill>
                  <a:srgbClr val="0070C0"/>
                </a:solidFill>
              </a:rPr>
            </a:br>
            <a:r>
              <a:rPr lang="es-PY" sz="2700" dirty="0" smtClean="0">
                <a:solidFill>
                  <a:srgbClr val="0070C0"/>
                </a:solidFill>
              </a:rPr>
              <a:t>Dir. Gral. Descentralización y Gobiernos Locales</a:t>
            </a:r>
            <a:r>
              <a:rPr lang="es-PY" sz="3100" dirty="0" smtClean="0">
                <a:solidFill>
                  <a:srgbClr val="0070C0"/>
                </a:solidFill>
              </a:rPr>
              <a:t/>
            </a:r>
            <a:br>
              <a:rPr lang="es-PY" sz="3100" dirty="0" smtClean="0">
                <a:solidFill>
                  <a:srgbClr val="0070C0"/>
                </a:solidFill>
              </a:rPr>
            </a:br>
            <a:r>
              <a:rPr lang="es-PY" sz="2700" dirty="0" smtClean="0">
                <a:solidFill>
                  <a:schemeClr val="tx1"/>
                </a:solidFill>
              </a:rPr>
              <a:t>coordinacionuep@sfp.gov.py</a:t>
            </a:r>
            <a:r>
              <a:rPr lang="es-PY" sz="4000" dirty="0" smtClean="0">
                <a:solidFill>
                  <a:schemeClr val="tx1"/>
                </a:solidFill>
              </a:rPr>
              <a:t> </a:t>
            </a:r>
            <a:r>
              <a:rPr lang="es-PY" dirty="0" smtClean="0">
                <a:solidFill>
                  <a:schemeClr val="tx1"/>
                </a:solidFill>
              </a:rPr>
              <a:t>                                </a:t>
            </a:r>
            <a:r>
              <a:rPr lang="es-PY" sz="2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73CEB-59F3-4EF0-918C-B2C71FE0CB12}" type="slidenum">
              <a:rPr lang="es-PY" smtClean="0"/>
              <a:pPr>
                <a:defRPr/>
              </a:pPr>
              <a:t>1</a:t>
            </a:fld>
            <a:endParaRPr lang="es-PY"/>
          </a:p>
        </p:txBody>
      </p:sp>
      <p:pic>
        <p:nvPicPr>
          <p:cNvPr id="4098" name="Picture 2" descr="http://casgroup.fiu.edu/pages/31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1939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49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176464" cy="1151582"/>
          </a:xfrm>
        </p:spPr>
        <p:txBody>
          <a:bodyPr/>
          <a:lstStyle/>
          <a:p>
            <a:pPr eaLnBrk="1" hangingPunct="1"/>
            <a:r>
              <a:rPr lang="es-PY" altLang="es-ES" sz="2800" b="1" dirty="0" smtClean="0">
                <a:solidFill>
                  <a:srgbClr val="0070C0"/>
                </a:solidFill>
              </a:rPr>
              <a:t>Logros estratégicos de la SFP</a:t>
            </a:r>
            <a:endParaRPr lang="es-PY" alt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95288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s-ES" sz="3800" dirty="0" smtClean="0">
                <a:hlinkClick r:id="rId2"/>
              </a:rPr>
              <a:t>www.paraguayconcursa.gov.py</a:t>
            </a:r>
            <a:r>
              <a:rPr lang="es-ES" sz="3800" dirty="0" smtClean="0"/>
              <a:t>  y Legajo Digital (SICCA) </a:t>
            </a:r>
            <a:endParaRPr lang="es-ES" sz="3800" dirty="0" smtClean="0"/>
          </a:p>
          <a:p>
            <a:pPr marL="742950" indent="-742950">
              <a:buClrTx/>
              <a:buFont typeface="+mj-lt"/>
              <a:buAutoNum type="arabicPeriod"/>
            </a:pPr>
            <a:endParaRPr lang="es-ES" sz="3800" dirty="0"/>
          </a:p>
          <a:p>
            <a:pPr marL="742950" indent="-742950">
              <a:buClrTx/>
              <a:buFont typeface="+mj-lt"/>
              <a:buAutoNum type="arabicPeriod"/>
            </a:pPr>
            <a:r>
              <a:rPr lang="es-ES" sz="3800" dirty="0" smtClean="0"/>
              <a:t>Instrumentos Jurídicos de la Carrera (Decreto del P.E.: 360 Sumarios Administrativos</a:t>
            </a:r>
            <a:r>
              <a:rPr lang="es-ES" sz="3800" dirty="0" smtClean="0"/>
              <a:t>)</a:t>
            </a:r>
            <a:endParaRPr lang="es-ES" sz="3800" dirty="0" smtClean="0"/>
          </a:p>
          <a:p>
            <a:pPr marL="742950" indent="-742950">
              <a:buClrTx/>
              <a:buFont typeface="+mj-lt"/>
              <a:buAutoNum type="arabicPeriod"/>
            </a:pPr>
            <a:r>
              <a:rPr lang="es-ES" sz="3800" dirty="0" smtClean="0"/>
              <a:t>INAPP: programas de capacitación</a:t>
            </a:r>
            <a:r>
              <a:rPr lang="es-ES" sz="3800" dirty="0" smtClean="0"/>
              <a:t>.</a:t>
            </a: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es-PY" altLang="es-ES" sz="28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10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188640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402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536504" cy="1151582"/>
          </a:xfrm>
        </p:spPr>
        <p:txBody>
          <a:bodyPr/>
          <a:lstStyle/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Instituciones asistidas técnicamente por la SFP: </a:t>
            </a:r>
            <a:endParaRPr lang="es-PY" altLang="es-ES" sz="20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288414" y="1340768"/>
            <a:ext cx="8676074" cy="5328592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5900" dirty="0" smtClean="0"/>
              <a:t>Gobernaciones: </a:t>
            </a:r>
            <a:r>
              <a:rPr lang="es-ES" sz="5900" dirty="0" smtClean="0">
                <a:solidFill>
                  <a:srgbClr val="FF0000"/>
                </a:solidFill>
              </a:rPr>
              <a:t>Central, Caazapá, Guairá, Caaguazú, Itapúa, Paraguarí </a:t>
            </a:r>
            <a:r>
              <a:rPr lang="es-ES" sz="5900" dirty="0" smtClean="0"/>
              <a:t>(AACID), </a:t>
            </a:r>
            <a:r>
              <a:rPr lang="es-ES" sz="5900" dirty="0" smtClean="0">
                <a:solidFill>
                  <a:srgbClr val="FF0000"/>
                </a:solidFill>
              </a:rPr>
              <a:t>Misiones, Cordillera, </a:t>
            </a:r>
            <a:r>
              <a:rPr lang="es-ES" sz="5900" dirty="0">
                <a:solidFill>
                  <a:srgbClr val="FF0000"/>
                </a:solidFill>
              </a:rPr>
              <a:t>San Pedro, Alto Paraná</a:t>
            </a:r>
            <a:r>
              <a:rPr lang="es-ES" sz="5900" dirty="0" smtClean="0">
                <a:solidFill>
                  <a:srgbClr val="FF0000"/>
                </a:solidFill>
              </a:rPr>
              <a:t>.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s-ES" sz="5900" dirty="0">
              <a:solidFill>
                <a:srgbClr val="FF0000"/>
              </a:solidFill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5900" dirty="0" smtClean="0"/>
              <a:t>Municipalidades: </a:t>
            </a:r>
            <a:r>
              <a:rPr lang="es-ES" sz="5900" dirty="0">
                <a:solidFill>
                  <a:srgbClr val="FF0000"/>
                </a:solidFill>
              </a:rPr>
              <a:t>Luque, </a:t>
            </a:r>
            <a:r>
              <a:rPr lang="es-ES" sz="5900" dirty="0" smtClean="0">
                <a:solidFill>
                  <a:srgbClr val="FF0000"/>
                </a:solidFill>
              </a:rPr>
              <a:t>Iturbe, </a:t>
            </a:r>
            <a:r>
              <a:rPr lang="es-ES" sz="5900" dirty="0" err="1" smtClean="0">
                <a:solidFill>
                  <a:srgbClr val="FF0000"/>
                </a:solidFill>
              </a:rPr>
              <a:t>Itacurubí</a:t>
            </a:r>
            <a:r>
              <a:rPr lang="es-ES" sz="5900" dirty="0" smtClean="0">
                <a:solidFill>
                  <a:srgbClr val="FF0000"/>
                </a:solidFill>
              </a:rPr>
              <a:t> del Rosario, Tte. Irala Martínez, </a:t>
            </a:r>
            <a:r>
              <a:rPr lang="es-ES" sz="5900" dirty="0" err="1" smtClean="0">
                <a:solidFill>
                  <a:srgbClr val="FF0000"/>
                </a:solidFill>
              </a:rPr>
              <a:t>Areguá</a:t>
            </a:r>
            <a:r>
              <a:rPr lang="es-ES" sz="5900" dirty="0" smtClean="0">
                <a:solidFill>
                  <a:srgbClr val="FF0000"/>
                </a:solidFill>
              </a:rPr>
              <a:t>, Limpio, Villarrica, Caazapá, Cnel. Oviedo, Caaguazú, J. Eulogio </a:t>
            </a:r>
            <a:r>
              <a:rPr lang="es-ES" sz="5900" dirty="0" err="1" smtClean="0">
                <a:solidFill>
                  <a:srgbClr val="FF0000"/>
                </a:solidFill>
              </a:rPr>
              <a:t>Estigarribia</a:t>
            </a:r>
            <a:r>
              <a:rPr lang="es-ES" sz="5900" dirty="0" smtClean="0">
                <a:solidFill>
                  <a:srgbClr val="FF0000"/>
                </a:solidFill>
              </a:rPr>
              <a:t>, Encarnación, Paraguarí y Asunción</a:t>
            </a:r>
            <a:r>
              <a:rPr lang="es-ES" sz="5900" dirty="0" smtClean="0">
                <a:solidFill>
                  <a:srgbClr val="FF0000"/>
                </a:solidFill>
              </a:rPr>
              <a:t>.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s-ES" sz="5900" dirty="0" smtClean="0">
              <a:solidFill>
                <a:srgbClr val="FF0000"/>
              </a:solidFill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5900" dirty="0" smtClean="0"/>
              <a:t>Otros OEE: Ministerios y Secretarías. </a:t>
            </a: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es-PY" altLang="es-ES" sz="28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11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188640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97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49374" y="1556792"/>
            <a:ext cx="8229600" cy="3455838"/>
          </a:xfrm>
        </p:spPr>
        <p:txBody>
          <a:bodyPr/>
          <a:lstStyle/>
          <a:p>
            <a:r>
              <a:rPr lang="es-PY" altLang="es-ES" sz="4000" b="1" dirty="0" smtClean="0">
                <a:solidFill>
                  <a:srgbClr val="0070C0"/>
                </a:solidFill>
              </a:rPr>
              <a:t>Muchas Gracias </a:t>
            </a:r>
            <a:br>
              <a:rPr lang="es-PY" altLang="es-ES" sz="4000" b="1" dirty="0" smtClean="0">
                <a:solidFill>
                  <a:srgbClr val="0070C0"/>
                </a:solidFill>
              </a:rPr>
            </a:br>
            <a:r>
              <a:rPr lang="es-PY" altLang="es-ES" sz="4000" b="1" dirty="0" smtClean="0">
                <a:solidFill>
                  <a:srgbClr val="0070C0"/>
                </a:solidFill>
              </a:rPr>
              <a:t>por la atención !!!</a:t>
            </a:r>
            <a:r>
              <a:rPr lang="es-PY" altLang="es-ES" sz="2800" b="1" dirty="0" smtClean="0">
                <a:solidFill>
                  <a:srgbClr val="0070C0"/>
                </a:solidFill>
              </a:rPr>
              <a:t/>
            </a:r>
            <a:br>
              <a:rPr lang="es-PY" altLang="es-ES" sz="2800" b="1" dirty="0" smtClean="0">
                <a:solidFill>
                  <a:srgbClr val="0070C0"/>
                </a:solidFill>
              </a:rPr>
            </a:br>
            <a:r>
              <a:rPr lang="es-PY" altLang="es-ES" sz="2800" b="1" dirty="0">
                <a:solidFill>
                  <a:srgbClr val="0070C0"/>
                </a:solidFill>
              </a:rPr>
              <a:t/>
            </a:r>
            <a:br>
              <a:rPr lang="es-PY" altLang="es-ES" sz="2800" b="1" dirty="0">
                <a:solidFill>
                  <a:srgbClr val="0070C0"/>
                </a:solidFill>
              </a:rPr>
            </a:br>
            <a:endParaRPr lang="es-PY" altLang="es-ES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12</a:t>
            </a:fld>
            <a:endParaRPr lang="es-PY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188640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850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39750" y="1340768"/>
            <a:ext cx="8229600" cy="1151582"/>
          </a:xfrm>
        </p:spPr>
        <p:txBody>
          <a:bodyPr/>
          <a:lstStyle/>
          <a:p>
            <a:pPr eaLnBrk="1" hangingPunct="1"/>
            <a:r>
              <a:rPr lang="es-PY" altLang="es-ES" sz="2800" b="1" dirty="0" smtClean="0">
                <a:solidFill>
                  <a:srgbClr val="0070C0"/>
                </a:solidFill>
              </a:rPr>
              <a:t>CONTENIDO:</a:t>
            </a:r>
            <a:br>
              <a:rPr lang="es-PY" altLang="es-ES" sz="2800" b="1" dirty="0" smtClean="0">
                <a:solidFill>
                  <a:srgbClr val="0070C0"/>
                </a:solidFill>
              </a:rPr>
            </a:br>
            <a:r>
              <a:rPr lang="es-PY" altLang="es-ES" sz="2800" b="1" dirty="0" smtClean="0">
                <a:solidFill>
                  <a:srgbClr val="0070C0"/>
                </a:solidFill>
              </a:rPr>
              <a:t> </a:t>
            </a:r>
            <a:endParaRPr lang="es-PY" alt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95288" y="2132856"/>
            <a:ext cx="8229600" cy="3876675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s-ES" sz="3200" dirty="0"/>
              <a:t>¿</a:t>
            </a:r>
            <a:r>
              <a:rPr lang="es-ES" sz="3200" dirty="0" smtClean="0"/>
              <a:t>Qué comprenden las Políticas de Gestión y Desarrollo de las Personas?.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s-ES" sz="3200" dirty="0" smtClean="0"/>
              <a:t>Meritocracia: realidad hoy en Paraguay.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s-ES" sz="3200" dirty="0" smtClean="0"/>
              <a:t>Marco Jurídico:  Nuevas Disposiciones.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s-ES" sz="3200" dirty="0" smtClean="0"/>
              <a:t>Gobiernos Locales asistidos por la SFP </a:t>
            </a:r>
            <a:endParaRPr lang="es-ES" sz="3200" dirty="0"/>
          </a:p>
          <a:p>
            <a:pPr marL="0" indent="0">
              <a:buNone/>
            </a:pPr>
            <a:r>
              <a:rPr lang="es-ES" sz="2400" dirty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es-PY" altLang="es-ES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2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357" y="187102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4153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3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357" y="187102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4313" y="1268760"/>
            <a:ext cx="8424862" cy="5262979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Estructura </a:t>
            </a: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básicas de cargos: Clasificación de Cargos. </a:t>
            </a:r>
            <a:r>
              <a:rPr lang="es-E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CUO, CPT, CCE).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Manual de Perfiles de Cargos.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Régimen de Acceso al Empleo Público</a:t>
            </a:r>
          </a:p>
          <a:p>
            <a:pPr marL="914400" lvl="1" indent="-457200" algn="just">
              <a:buFont typeface="+mj-lt"/>
              <a:buAutoNum type="alphaLcParenR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Acceso al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Empleo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oven</a:t>
            </a: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914400" lvl="1" indent="-457200" algn="just">
              <a:buFont typeface="+mj-lt"/>
              <a:buAutoNum type="alphaLcParenR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Acceso de Personas con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Discapacidad (</a:t>
            </a:r>
            <a:r>
              <a:rPr lang="es-E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PcD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).</a:t>
            </a:r>
            <a:endParaRPr lang="es-ES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914400" lvl="1" indent="-457200" algn="just">
              <a:buFont typeface="+mj-lt"/>
              <a:buAutoNum type="alphaLcParenR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Pasantías: estudiantes secundarios y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universitarios.</a:t>
            </a:r>
            <a:endParaRPr lang="es-ES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Política de Movilidad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Laboral (PML).</a:t>
            </a:r>
            <a:endParaRPr lang="es-ES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Remuneraciones básicas y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complementarias (SFP-MH).</a:t>
            </a:r>
            <a:endParaRPr lang="es-ES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Evaluación del Desempeño.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Promoción en la Carrera.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Programas de Incentivos y compensaciones.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Sistema de la Desvinculación.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Selección de funcionarios para capacitación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  <a:endParaRPr lang="es-ES" sz="24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1907704" y="116632"/>
            <a:ext cx="5306763" cy="115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Políticas de Gestión y </a:t>
            </a:r>
          </a:p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Desarrollo de las Personas </a:t>
            </a:r>
          </a:p>
        </p:txBody>
      </p:sp>
    </p:spTree>
    <p:extLst>
      <p:ext uri="{BB962C8B-B14F-4D97-AF65-F5344CB8AC3E}">
        <p14:creationId xmlns:p14="http://schemas.microsoft.com/office/powerpoint/2010/main" xmlns="" val="611967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680520" cy="1008112"/>
          </a:xfrm>
        </p:spPr>
        <p:txBody>
          <a:bodyPr/>
          <a:lstStyle/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Burocracia en Py: 1963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4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5479890"/>
              </p:ext>
            </p:extLst>
          </p:nvPr>
        </p:nvGraphicFramePr>
        <p:xfrm>
          <a:off x="107504" y="1095076"/>
          <a:ext cx="8964612" cy="5649214"/>
        </p:xfrm>
        <a:graphic>
          <a:graphicData uri="http://schemas.openxmlformats.org/drawingml/2006/table">
            <a:tbl>
              <a:tblPr/>
              <a:tblGrid>
                <a:gridCol w="4061056"/>
                <a:gridCol w="331556"/>
                <a:gridCol w="45720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Paraguay SIN MÉRITO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INSTITUCIONALIDAD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Paraguay CON MÉRITO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Ingreso por: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Amistad, Política, Compadrazgo, relaciones de </a:t>
                      </a:r>
                      <a:r>
                        <a:rPr kumimoji="0" lang="es-PY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Flia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Ingreso por: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Conocimientos, Habilidades e Idoneidad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(Concursos)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Promoción: </a:t>
                      </a:r>
                      <a:r>
                        <a:rPr kumimoji="0" lang="es-PY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favoritismo y antigüedad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Promoción: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capacidades demostradas (desempeño)</a:t>
                      </a:r>
                      <a:endParaRPr kumimoji="0" lang="es-P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Salarios: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caótico, arbitrariamente fijados, inequitativo e inadecuados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Salarios: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objetivos, igual salario por igual trabajo y actualizados</a:t>
                      </a:r>
                      <a:endParaRPr kumimoji="0" lang="es-PY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Estabilidad: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 esta garantizada, se verifica cambios arbitrarios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Estabilidad: </a:t>
                      </a:r>
                      <a:r>
                        <a:rPr kumimoji="0" lang="es-PY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cambios mínimos, limitados a Cargos de Confianza.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Altos Funcionarios: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acosados por desempleados, reduce tiempo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Altos Funcionarios: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dedican su tiempo a funciones de Estado, sin presiones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Capacitación: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inexistente o reducido a privilegiados</a:t>
                      </a:r>
                      <a:endParaRPr lang="es-PY" sz="1800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Capacitación: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permanente y aumenta las oportunidades y calidad de servicio</a:t>
                      </a:r>
                      <a:endParaRPr kumimoji="0" lang="es-P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Costos: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elevados por baja productividad, personas no calificadas, malos servicios.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Costos:  </a:t>
                      </a:r>
                      <a:r>
                        <a:rPr kumimoji="0" lang="es-PY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significativos pero con servicios públicos eficientes y de alta calidad.</a:t>
                      </a:r>
                      <a:endParaRPr kumimoji="0" lang="es-PY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43086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8207375" cy="64928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/>
                </a:solidFill>
              </a:rPr>
              <a:t>VARIOS INTENTOS DE </a:t>
            </a:r>
            <a:r>
              <a:rPr lang="es-ES" sz="2400" b="1" dirty="0" smtClean="0">
                <a:solidFill>
                  <a:schemeClr val="tx1"/>
                </a:solidFill>
              </a:rPr>
              <a:t>HACER CARRERA EN PARAGUAY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 flipV="1">
            <a:off x="2339975" y="908050"/>
            <a:ext cx="4683125" cy="714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1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Y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963613" y="1479550"/>
            <a:ext cx="14287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Y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42938" y="1071563"/>
            <a:ext cx="7548562" cy="1346200"/>
            <a:chOff x="402" y="1188"/>
            <a:chExt cx="4755" cy="848"/>
          </a:xfrm>
        </p:grpSpPr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558" y="1499"/>
              <a:ext cx="45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PY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2788" y="1435"/>
              <a:ext cx="9" cy="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PY"/>
            </a:p>
          </p:txBody>
        </p:sp>
        <p:sp>
          <p:nvSpPr>
            <p:cNvPr id="18452" name="Line 9"/>
            <p:cNvSpPr>
              <a:spLocks noChangeShapeType="1"/>
            </p:cNvSpPr>
            <p:nvPr/>
          </p:nvSpPr>
          <p:spPr bwMode="auto">
            <a:xfrm>
              <a:off x="4926" y="1425"/>
              <a:ext cx="9" cy="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PY"/>
            </a:p>
          </p:txBody>
        </p:sp>
        <p:sp>
          <p:nvSpPr>
            <p:cNvPr id="448522" name="AutoShape 10"/>
            <p:cNvSpPr>
              <a:spLocks noChangeArrowheads="1"/>
            </p:cNvSpPr>
            <p:nvPr/>
          </p:nvSpPr>
          <p:spPr bwMode="auto">
            <a:xfrm>
              <a:off x="402" y="1636"/>
              <a:ext cx="403" cy="375"/>
            </a:xfrm>
            <a:prstGeom prst="flowChartMultidocumen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defRPr/>
              </a:pPr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1935/31-Oct </a:t>
              </a:r>
            </a:p>
            <a:p>
              <a:pPr marL="342900" indent="-342900">
                <a:defRPr/>
              </a:pPr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(Ley 1506)</a:t>
              </a:r>
            </a:p>
          </p:txBody>
        </p:sp>
        <p:sp>
          <p:nvSpPr>
            <p:cNvPr id="448523" name="AutoShape 11"/>
            <p:cNvSpPr>
              <a:spLocks noChangeArrowheads="1"/>
            </p:cNvSpPr>
            <p:nvPr/>
          </p:nvSpPr>
          <p:spPr bwMode="auto">
            <a:xfrm>
              <a:off x="2568" y="1607"/>
              <a:ext cx="403" cy="375"/>
            </a:xfrm>
            <a:prstGeom prst="flowChartMultidocumen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/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1970/17-Jul</a:t>
              </a:r>
            </a:p>
            <a:p>
              <a:pPr marL="342900" indent="-342900"/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(Ley 200)</a:t>
              </a:r>
            </a:p>
          </p:txBody>
        </p:sp>
        <p:sp>
          <p:nvSpPr>
            <p:cNvPr id="448524" name="AutoShape 12"/>
            <p:cNvSpPr>
              <a:spLocks noChangeArrowheads="1"/>
            </p:cNvSpPr>
            <p:nvPr/>
          </p:nvSpPr>
          <p:spPr bwMode="auto">
            <a:xfrm>
              <a:off x="4679" y="1661"/>
              <a:ext cx="403" cy="375"/>
            </a:xfrm>
            <a:prstGeom prst="flowChartMultidocumen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/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2000/27-Dic</a:t>
              </a:r>
            </a:p>
            <a:p>
              <a:pPr marL="342900" indent="-342900"/>
              <a:r>
                <a:rPr lang="es-E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 (Ley 1626)</a:t>
              </a:r>
            </a:p>
          </p:txBody>
        </p:sp>
        <p:sp>
          <p:nvSpPr>
            <p:cNvPr id="2" name="Text Box 13"/>
            <p:cNvSpPr txBox="1">
              <a:spLocks noChangeArrowheads="1"/>
            </p:cNvSpPr>
            <p:nvPr/>
          </p:nvSpPr>
          <p:spPr bwMode="auto">
            <a:xfrm>
              <a:off x="1588" y="1188"/>
              <a:ext cx="3214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s-MX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1. </a:t>
              </a:r>
              <a:r>
                <a:rPr lang="es-MX" sz="28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Evolución Normativa ¿qué?:</a:t>
              </a:r>
              <a:endParaRPr lang="es-E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endParaRPr>
            </a:p>
          </p:txBody>
        </p:sp>
      </p:grp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395413" y="2398713"/>
            <a:ext cx="25209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Estatuto del Funcionario Público</a:t>
            </a:r>
            <a:endParaRPr lang="es-ES" sz="1600" b="1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291263" y="2543175"/>
            <a:ext cx="25209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“De la Función Pública”</a:t>
            </a:r>
            <a:endParaRPr lang="es-ES" sz="1600" b="1"/>
          </a:p>
        </p:txBody>
      </p:sp>
      <p:sp>
        <p:nvSpPr>
          <p:cNvPr id="83983" name="Line 4"/>
          <p:cNvSpPr>
            <a:spLocks noChangeShapeType="1"/>
          </p:cNvSpPr>
          <p:nvPr/>
        </p:nvSpPr>
        <p:spPr bwMode="auto">
          <a:xfrm>
            <a:off x="936625" y="3706813"/>
            <a:ext cx="14288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Y"/>
          </a:p>
        </p:txBody>
      </p:sp>
      <p:sp>
        <p:nvSpPr>
          <p:cNvPr id="83984" name="Line 7"/>
          <p:cNvSpPr>
            <a:spLocks noChangeShapeType="1"/>
          </p:cNvSpPr>
          <p:nvPr/>
        </p:nvSpPr>
        <p:spPr bwMode="auto">
          <a:xfrm>
            <a:off x="863600" y="3792538"/>
            <a:ext cx="73009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PY"/>
          </a:p>
        </p:txBody>
      </p:sp>
      <p:sp>
        <p:nvSpPr>
          <p:cNvPr id="83985" name="Line 8"/>
          <p:cNvSpPr>
            <a:spLocks noChangeShapeType="1"/>
          </p:cNvSpPr>
          <p:nvPr/>
        </p:nvSpPr>
        <p:spPr bwMode="auto">
          <a:xfrm>
            <a:off x="4403725" y="3690938"/>
            <a:ext cx="14288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Y"/>
          </a:p>
        </p:txBody>
      </p:sp>
      <p:sp>
        <p:nvSpPr>
          <p:cNvPr id="83986" name="Line 9"/>
          <p:cNvSpPr>
            <a:spLocks noChangeShapeType="1"/>
          </p:cNvSpPr>
          <p:nvPr/>
        </p:nvSpPr>
        <p:spPr bwMode="auto">
          <a:xfrm>
            <a:off x="7797800" y="3675063"/>
            <a:ext cx="14288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Y"/>
          </a:p>
        </p:txBody>
      </p:sp>
      <p:sp>
        <p:nvSpPr>
          <p:cNvPr id="448525" name="Text Box 13"/>
          <p:cNvSpPr txBox="1">
            <a:spLocks noChangeArrowheads="1"/>
          </p:cNvSpPr>
          <p:nvPr/>
        </p:nvSpPr>
        <p:spPr bwMode="auto">
          <a:xfrm>
            <a:off x="2498725" y="3298825"/>
            <a:ext cx="452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s-MX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Institucionalidad del Estado</a:t>
            </a:r>
            <a:endParaRPr lang="es-E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3411538" y="3983038"/>
            <a:ext cx="2520950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Dirección General del Personal Público (DGPP)</a:t>
            </a:r>
          </a:p>
          <a:p>
            <a:pPr algn="ctr">
              <a:spcBef>
                <a:spcPct val="50000"/>
              </a:spcBef>
            </a:pPr>
            <a:r>
              <a:rPr lang="es-MX" sz="1600" b="1"/>
              <a:t>1er. Director 1989</a:t>
            </a:r>
            <a:endParaRPr lang="es-ES" sz="1600" b="1"/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6435725" y="4127500"/>
            <a:ext cx="252095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 dirty="0"/>
              <a:t>Secretaría de la Función Pública (SFP)</a:t>
            </a:r>
          </a:p>
          <a:p>
            <a:pPr algn="ctr">
              <a:spcBef>
                <a:spcPct val="50000"/>
              </a:spcBef>
            </a:pPr>
            <a:r>
              <a:rPr lang="es-MX" sz="1600" b="1" dirty="0"/>
              <a:t>Ministro: </a:t>
            </a:r>
            <a:r>
              <a:rPr lang="es-MX" sz="1600" b="1" dirty="0" smtClean="0"/>
              <a:t>2002</a:t>
            </a:r>
          </a:p>
          <a:p>
            <a:pPr algn="ctr">
              <a:spcBef>
                <a:spcPct val="50000"/>
              </a:spcBef>
            </a:pPr>
            <a:endParaRPr lang="es-MX" sz="1600" b="1" dirty="0"/>
          </a:p>
          <a:p>
            <a:pPr algn="ctr">
              <a:spcBef>
                <a:spcPct val="50000"/>
              </a:spcBef>
            </a:pPr>
            <a:r>
              <a:rPr lang="es-MX" sz="1600" b="1" dirty="0">
                <a:solidFill>
                  <a:srgbClr val="FF0000"/>
                </a:solidFill>
              </a:rPr>
              <a:t>2. RRHH sin jerarquía y funciones específicas</a:t>
            </a:r>
          </a:p>
          <a:p>
            <a:pPr algn="ctr">
              <a:spcBef>
                <a:spcPct val="50000"/>
              </a:spcBef>
            </a:pPr>
            <a:r>
              <a:rPr lang="es-MX" sz="1600" b="1" dirty="0">
                <a:solidFill>
                  <a:srgbClr val="FF0000"/>
                </a:solidFill>
              </a:rPr>
              <a:t>¿quién?</a:t>
            </a:r>
          </a:p>
          <a:p>
            <a:pPr algn="ctr">
              <a:spcBef>
                <a:spcPct val="50000"/>
              </a:spcBef>
            </a:pPr>
            <a:endParaRPr lang="es-ES" sz="1600" b="1" dirty="0"/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314325" y="4127500"/>
            <a:ext cx="25209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Contaduría General y Dirección del Tesoro</a:t>
            </a:r>
            <a:endParaRPr lang="es-ES" sz="1600" b="1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39552" y="5517232"/>
            <a:ext cx="252095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 dirty="0">
                <a:solidFill>
                  <a:srgbClr val="FF0000"/>
                </a:solidFill>
              </a:rPr>
              <a:t>3. </a:t>
            </a:r>
            <a:r>
              <a:rPr lang="es-MX" sz="1600" b="1" dirty="0"/>
              <a:t>Procedimiento Técnico ¿Cómo?.</a:t>
            </a:r>
            <a:endParaRPr lang="es-ES" sz="1600" b="1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419872" y="5517232"/>
            <a:ext cx="252095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 dirty="0">
                <a:solidFill>
                  <a:srgbClr val="FF0000"/>
                </a:solidFill>
              </a:rPr>
              <a:t>4. </a:t>
            </a:r>
            <a:r>
              <a:rPr lang="es-MX" sz="1600" b="1" dirty="0"/>
              <a:t>Recursos: Voluntad Política, Recursos Humanos, Recursos Financieros ¿con qué?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62135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6229"/>
            <a:ext cx="2622798" cy="122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73CEB-59F3-4EF0-918C-B2C71FE0CB12}" type="slidenum">
              <a:rPr lang="es-PY" smtClean="0"/>
              <a:pPr>
                <a:defRPr/>
              </a:pPr>
              <a:t>6</a:t>
            </a:fld>
            <a:endParaRPr lang="es-PY"/>
          </a:p>
        </p:txBody>
      </p:sp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457200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619672" y="620688"/>
            <a:ext cx="5306763" cy="115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Marco Jurídico Actual </a:t>
            </a:r>
          </a:p>
          <a:p>
            <a:pPr eaLnBrk="1" hangingPunct="1"/>
            <a:r>
              <a:rPr lang="es-PY" altLang="es-ES" sz="2400" b="1" dirty="0" smtClean="0">
                <a:solidFill>
                  <a:srgbClr val="0070C0"/>
                </a:solidFill>
              </a:rPr>
              <a:t>de la Función Pública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010010"/>
              </p:ext>
            </p:extLst>
          </p:nvPr>
        </p:nvGraphicFramePr>
        <p:xfrm>
          <a:off x="473372" y="1844824"/>
          <a:ext cx="8059068" cy="469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421"/>
                <a:gridCol w="1803113"/>
                <a:gridCol w="2085319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400" dirty="0" smtClean="0">
                          <a:solidFill>
                            <a:schemeClr val="bg1"/>
                          </a:solidFill>
                        </a:rPr>
                        <a:t>Convenciones Internacionales</a:t>
                      </a:r>
                      <a:endParaRPr lang="es-PY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>
                          <a:solidFill>
                            <a:schemeClr val="bg1"/>
                          </a:solidFill>
                        </a:rPr>
                        <a:t>Constitución</a:t>
                      </a:r>
                      <a:r>
                        <a:rPr lang="es-PY" sz="1400" baseline="0" dirty="0" smtClean="0">
                          <a:solidFill>
                            <a:schemeClr val="bg1"/>
                          </a:solidFill>
                        </a:rPr>
                        <a:t> Nacional</a:t>
                      </a:r>
                      <a:endParaRPr lang="es-PY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>
                          <a:solidFill>
                            <a:schemeClr val="bg1"/>
                          </a:solidFill>
                        </a:rPr>
                        <a:t>Leyes y Decretos</a:t>
                      </a:r>
                      <a:endParaRPr lang="es-PY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>
                          <a:solidFill>
                            <a:schemeClr val="bg1"/>
                          </a:solidFill>
                        </a:rPr>
                        <a:t>Resoluciones</a:t>
                      </a:r>
                    </a:p>
                    <a:p>
                      <a:r>
                        <a:rPr lang="es-PY" sz="1400" dirty="0" smtClean="0">
                          <a:solidFill>
                            <a:schemeClr val="bg1"/>
                          </a:solidFill>
                        </a:rPr>
                        <a:t>SFP</a:t>
                      </a:r>
                      <a:endParaRPr lang="es-PY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O.I.T.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Art. 46 =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Ley 1626/00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150/08 PML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OEA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– Ley 977/96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Art. 47 </a:t>
                      </a:r>
                      <a:r>
                        <a:rPr lang="es-PY" sz="1400" b="1" dirty="0" err="1" smtClean="0">
                          <a:solidFill>
                            <a:schemeClr val="bg1"/>
                          </a:solidFill>
                        </a:rPr>
                        <a:t>num</a:t>
                      </a:r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3) Id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Ley 2479/04 </a:t>
                      </a:r>
                      <a:r>
                        <a:rPr lang="es-PY" sz="1400" b="1" dirty="0" err="1" smtClean="0">
                          <a:solidFill>
                            <a:schemeClr val="bg1"/>
                          </a:solidFill>
                        </a:rPr>
                        <a:t>PcD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150/12 CPO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NNUU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– Ley 2535/05</a:t>
                      </a:r>
                      <a:endParaRPr lang="es-PY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Art.  86 Trabajo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Ley 3585/08 </a:t>
                      </a:r>
                      <a:r>
                        <a:rPr lang="es-PY" sz="1400" b="1" dirty="0" err="1" smtClean="0">
                          <a:solidFill>
                            <a:schemeClr val="bg1"/>
                          </a:solidFill>
                        </a:rPr>
                        <a:t>PcD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45/13 Pol RRHH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Cartas CLAD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Art. 101  FEP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Ley  426/94 O.D.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235 y 236/13  S.A.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Art. 105: 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2R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Ley 3966/10 O.M.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218/13 Legajo D.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sz="14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PY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Ley 508/94 </a:t>
                      </a:r>
                      <a:r>
                        <a:rPr kumimoji="0" lang="es-PY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Neg</a:t>
                      </a:r>
                      <a:r>
                        <a:rPr kumimoji="0" lang="es-PY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Col.</a:t>
                      </a:r>
                      <a:endParaRPr kumimoji="0" lang="es-PY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328/13 </a:t>
                      </a:r>
                      <a:r>
                        <a:rPr lang="es-PY" sz="1400" b="1" dirty="0" err="1" smtClean="0">
                          <a:solidFill>
                            <a:schemeClr val="bg1"/>
                          </a:solidFill>
                        </a:rPr>
                        <a:t>E.Desemp</a:t>
                      </a:r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sz="14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PY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Ley 5189/14 Pub. Sal</a:t>
                      </a:r>
                      <a:endParaRPr kumimoji="0" lang="es-PY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13/14 –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2R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sz="14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D. 196/03 </a:t>
                      </a:r>
                      <a:r>
                        <a:rPr lang="es-PY" sz="1400" b="1" dirty="0" err="1" smtClean="0">
                          <a:solidFill>
                            <a:schemeClr val="bg1"/>
                          </a:solidFill>
                        </a:rPr>
                        <a:t>CCargos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D. 360/13 S.A.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4760"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D. 1.100/1561</a:t>
                      </a:r>
                      <a:r>
                        <a:rPr lang="es-PY" sz="1400" b="1" baseline="0" dirty="0" smtClean="0">
                          <a:solidFill>
                            <a:schemeClr val="bg1"/>
                          </a:solidFill>
                        </a:rPr>
                        <a:t> PGN14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b="1" dirty="0" smtClean="0">
                          <a:solidFill>
                            <a:schemeClr val="bg1"/>
                          </a:solidFill>
                        </a:rPr>
                        <a:t>D. 1212/14 SICCA</a:t>
                      </a:r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4283968" y="6021288"/>
            <a:ext cx="2160240" cy="504056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Char char="•"/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062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Y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9781760"/>
              </p:ext>
            </p:extLst>
          </p:nvPr>
        </p:nvGraphicFramePr>
        <p:xfrm>
          <a:off x="119080" y="188640"/>
          <a:ext cx="9024920" cy="6480720"/>
        </p:xfrm>
        <a:graphic>
          <a:graphicData uri="http://schemas.openxmlformats.org/presentationml/2006/ole">
            <p:oleObj spid="_x0000_s3088" name="Diapositiva" r:id="rId3" imgW="4686470" imgH="3514446" progId="PowerPoint.Slide.12">
              <p:embed/>
            </p:oleObj>
          </a:graphicData>
        </a:graphic>
      </p:graphicFrame>
      <p:sp>
        <p:nvSpPr>
          <p:cNvPr id="4" name="3 Flecha derecha"/>
          <p:cNvSpPr/>
          <p:nvPr/>
        </p:nvSpPr>
        <p:spPr>
          <a:xfrm rot="5400000">
            <a:off x="3995935" y="1988841"/>
            <a:ext cx="1368153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5" name="4 CuadroTexto"/>
          <p:cNvSpPr txBox="1"/>
          <p:nvPr/>
        </p:nvSpPr>
        <p:spPr>
          <a:xfrm>
            <a:off x="4139952" y="286571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1)CUO</a:t>
            </a:r>
          </a:p>
          <a:p>
            <a:r>
              <a:rPr lang="es-P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CPT</a:t>
            </a:r>
          </a:p>
          <a:p>
            <a:r>
              <a:rPr lang="es-P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CCE</a:t>
            </a:r>
            <a:endParaRPr lang="es-PY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9FB06-BFDA-4C90-917C-81E73888B315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857224" y="285729"/>
            <a:ext cx="77867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PY" sz="2400" b="1" dirty="0" smtClean="0">
                <a:solidFill>
                  <a:srgbClr val="0070C0"/>
                </a:solidFill>
              </a:rPr>
              <a:t>MODULOS QUE INTEGRAN EL SICCA</a:t>
            </a:r>
            <a:endParaRPr lang="es-PY" sz="2400" b="1" dirty="0">
              <a:solidFill>
                <a:srgbClr val="0070C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9080" y="4354213"/>
            <a:ext cx="164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WEB </a:t>
            </a:r>
            <a:r>
              <a:rPr lang="es-ES" b="1" dirty="0" err="1" smtClean="0"/>
              <a:t>service</a:t>
            </a:r>
            <a:r>
              <a:rPr lang="es-ES" b="1" dirty="0" smtClean="0"/>
              <a:t>:</a:t>
            </a:r>
          </a:p>
          <a:p>
            <a:r>
              <a:rPr lang="es-ES" b="1" dirty="0" smtClean="0"/>
              <a:t>interface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3167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395288" y="908050"/>
            <a:ext cx="8329612" cy="86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s-PY" sz="2400" b="1" kern="0" dirty="0">
                <a:solidFill>
                  <a:srgbClr val="0070C0"/>
                </a:solidFill>
                <a:latin typeface="+mn-lt"/>
              </a:rPr>
              <a:t>	</a:t>
            </a:r>
            <a:r>
              <a:rPr lang="es-PY" sz="2400" b="1" kern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s-PY" sz="2400" b="1" i="1" dirty="0" smtClean="0">
                <a:solidFill>
                  <a:srgbClr val="0070C0"/>
                </a:solidFill>
                <a:latin typeface="Georgia" pitchFamily="18" charset="0"/>
              </a:rPr>
              <a:t>El SICCA complementa el Sistema Integrado de Administración de Recursos del Estado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PY" sz="2400" b="1" i="1" dirty="0" smtClean="0">
                <a:solidFill>
                  <a:srgbClr val="0070C0"/>
                </a:solidFill>
                <a:latin typeface="Georgia" pitchFamily="18" charset="0"/>
              </a:rPr>
              <a:t>	</a:t>
            </a:r>
            <a:endParaRPr lang="es-PY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 2" pitchFamily="18" charset="2"/>
              <a:buNone/>
              <a:defRPr/>
            </a:pPr>
            <a:endParaRPr lang="es-PY" sz="2400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8 Triángulo isósceles"/>
          <p:cNvSpPr/>
          <p:nvPr/>
        </p:nvSpPr>
        <p:spPr>
          <a:xfrm>
            <a:off x="2411760" y="1908025"/>
            <a:ext cx="4536504" cy="396044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0" name="9 CuadroTexto"/>
          <p:cNvSpPr txBox="1"/>
          <p:nvPr/>
        </p:nvSpPr>
        <p:spPr>
          <a:xfrm>
            <a:off x="5796136" y="306896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SFP: 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100 Servicios Personales</a:t>
            </a:r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378904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DNCP: </a:t>
            </a:r>
          </a:p>
          <a:p>
            <a:r>
              <a:rPr lang="es-PY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200 al 900</a:t>
            </a:r>
            <a:endParaRPr lang="es-PY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555776" y="573325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MH: 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Administra el SIAF</a:t>
            </a:r>
          </a:p>
          <a:p>
            <a:pPr algn="ctr"/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(100 al 900)</a:t>
            </a:r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51920" y="400506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4000" dirty="0" smtClean="0">
                <a:latin typeface="Georgia" pitchFamily="18" charset="0"/>
              </a:rPr>
              <a:t>SIARE</a:t>
            </a:r>
            <a:endParaRPr lang="es-PY" sz="4000" dirty="0">
              <a:latin typeface="Georgia" pitchFamily="18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5572132" y="2786058"/>
            <a:ext cx="2000264" cy="1571636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Char char="•"/>
              <a:defRPr/>
            </a:pPr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C0154-C9E8-4329-89EA-5838A37E5091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97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2848007" y="332656"/>
            <a:ext cx="3452185" cy="7373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PY" altLang="es-ES" sz="2800" b="1" dirty="0" smtClean="0">
                <a:solidFill>
                  <a:srgbClr val="0070C0"/>
                </a:solidFill>
              </a:rPr>
              <a:t>Fortalezas SFP</a:t>
            </a:r>
            <a:br>
              <a:rPr lang="es-PY" altLang="es-ES" sz="2800" b="1" dirty="0" smtClean="0">
                <a:solidFill>
                  <a:srgbClr val="0070C0"/>
                </a:solidFill>
              </a:rPr>
            </a:br>
            <a:r>
              <a:rPr lang="es-PY" altLang="es-ES" sz="2800" b="1" dirty="0" smtClean="0">
                <a:solidFill>
                  <a:srgbClr val="0070C0"/>
                </a:solidFill>
              </a:rPr>
              <a:t>Agosto 2.013 </a:t>
            </a:r>
            <a:endParaRPr lang="es-PY" alt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95288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3600" dirty="0" smtClean="0"/>
              <a:t>Voluntad Política del Sr. Presidente de la República para profundizar la Reforma del Servicio Civil: </a:t>
            </a:r>
            <a:r>
              <a:rPr lang="es-ES" sz="3600" dirty="0" err="1" smtClean="0"/>
              <a:t>meritocracia</a:t>
            </a:r>
            <a:r>
              <a:rPr lang="es-ES" sz="3600" dirty="0" smtClean="0"/>
              <a:t> y profesionalización</a:t>
            </a:r>
            <a:r>
              <a:rPr lang="es-ES" sz="3600" dirty="0" smtClean="0"/>
              <a:t>.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s-ES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3600" dirty="0" smtClean="0"/>
              <a:t>Continuidad del equipo humano de la SFP(perfil técnico y profesional</a:t>
            </a:r>
            <a:r>
              <a:rPr lang="es-ES" sz="3600" dirty="0" smtClean="0"/>
              <a:t>)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s-ES" sz="3600" dirty="0" smtClean="0"/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s-ES" sz="3600" dirty="0" smtClean="0"/>
              <a:t>Políticas de Gestión y Desarrollo de las Personas definidas por el PASC/BID (</a:t>
            </a:r>
            <a:r>
              <a:rPr lang="es-ES" sz="3600" dirty="0" smtClean="0"/>
              <a:t>2010-2012).																								</a:t>
            </a:r>
            <a:r>
              <a:rPr lang="es-ES" sz="3600" dirty="0"/>
              <a:t>	</a:t>
            </a:r>
          </a:p>
          <a:p>
            <a:pPr marL="0" indent="0">
              <a:buNone/>
            </a:pPr>
            <a:r>
              <a:rPr lang="es-ES" sz="2800" dirty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es-PY" altLang="es-ES" sz="28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B097F-89A0-485C-AFAD-7EE782E519EB}" type="slidenum">
              <a:rPr lang="es-PY" smtClean="0"/>
              <a:pPr>
                <a:defRPr/>
              </a:pPr>
              <a:t>9</a:t>
            </a:fld>
            <a:endParaRPr lang="es-PY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6229"/>
            <a:ext cx="2262758" cy="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49" y="188640"/>
            <a:ext cx="208240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4624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1397</TotalTime>
  <Words>742</Words>
  <Application>Microsoft Office PowerPoint</Application>
  <PresentationFormat>Presentación en pantalla (4:3)</PresentationFormat>
  <Paragraphs>148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Brío</vt:lpstr>
      <vt:lpstr>Diapositiva de Microsoft Office PowerPoint</vt:lpstr>
      <vt:lpstr>Implementación del Sistema Integrado Centralizado de la Carrera Administrativa – SICCA: en los Gobiernos Locales de Paraguay  Sully R. Cabrera Arzamendia Dir. Gral. Descentralización y Gobiernos Locales coordinacionuep@sfp.gov.py                                  </vt:lpstr>
      <vt:lpstr>CONTENIDO:  </vt:lpstr>
      <vt:lpstr>Diapositiva 3</vt:lpstr>
      <vt:lpstr>Burocracia en Py: 1963</vt:lpstr>
      <vt:lpstr>VARIOS INTENTOS DE HACER CARRERA EN PARAGUAY</vt:lpstr>
      <vt:lpstr>Diapositiva 6</vt:lpstr>
      <vt:lpstr>Diapositiva 7</vt:lpstr>
      <vt:lpstr>Diapositiva 8</vt:lpstr>
      <vt:lpstr>Fortalezas SFP Agosto 2.013 </vt:lpstr>
      <vt:lpstr>Logros estratégicos de la SFP</vt:lpstr>
      <vt:lpstr>Instituciones asistidas técnicamente por la SFP: </vt:lpstr>
      <vt:lpstr>Muchas Gracias  por la atención !!!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ENTREVISTAS POR COMPETENCIAS</dc:title>
  <dc:creator>Sandra</dc:creator>
  <cp:lastModifiedBy>User</cp:lastModifiedBy>
  <cp:revision>160</cp:revision>
  <dcterms:created xsi:type="dcterms:W3CDTF">2013-07-01T15:25:17Z</dcterms:created>
  <dcterms:modified xsi:type="dcterms:W3CDTF">2014-06-07T15:15:01Z</dcterms:modified>
</cp:coreProperties>
</file>