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theme/themeOverride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2"/>
  </p:notesMasterIdLst>
  <p:handoutMasterIdLst>
    <p:handoutMasterId r:id="rId13"/>
  </p:handoutMasterIdLst>
  <p:sldIdLst>
    <p:sldId id="307" r:id="rId2"/>
    <p:sldId id="256" r:id="rId3"/>
    <p:sldId id="418" r:id="rId4"/>
    <p:sldId id="382" r:id="rId5"/>
    <p:sldId id="422" r:id="rId6"/>
    <p:sldId id="424" r:id="rId7"/>
    <p:sldId id="420" r:id="rId8"/>
    <p:sldId id="408" r:id="rId9"/>
    <p:sldId id="421" r:id="rId10"/>
    <p:sldId id="308" r:id="rId1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EMM-2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F9127"/>
    <a:srgbClr val="476D1D"/>
    <a:srgbClr val="339933"/>
    <a:srgbClr val="FFFFCC"/>
    <a:srgbClr val="6FB042"/>
    <a:srgbClr val="6FB043"/>
    <a:srgbClr val="FFFF66"/>
    <a:srgbClr val="99D359"/>
    <a:srgbClr val="A6D86E"/>
    <a:srgbClr val="92C86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1" autoAdjust="0"/>
    <p:restoredTop sz="94532" autoAdjust="0"/>
  </p:normalViewPr>
  <p:slideViewPr>
    <p:cSldViewPr>
      <p:cViewPr varScale="1">
        <p:scale>
          <a:sx n="89" d="100"/>
          <a:sy n="89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53BDBF-D240-8149-8825-49FAE05C1407}" type="slidenum">
              <a:rPr lang="es-MX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4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40D1A8-6717-C843-A59E-51EFE0AD2328}" type="datetime1">
              <a:rPr lang="en-US"/>
              <a:pPr/>
              <a:t>6/11/14</a:t>
            </a:fld>
            <a:endParaRPr lang="en-US"/>
          </a:p>
        </p:txBody>
      </p:sp>
      <p:sp>
        <p:nvSpPr>
          <p:cNvPr id="1536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987DC5-C43A-4E4A-828F-2686BA6FF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897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16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099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DC5-C43A-4E4A-828F-2686BA6FF1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50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DC5-C43A-4E4A-828F-2686BA6FF1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92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DC5-C43A-4E4A-828F-2686BA6FF1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18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2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17475"/>
            <a:ext cx="1979613" cy="5688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117475"/>
            <a:ext cx="5789612" cy="56880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7921625" cy="790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258888" y="1196975"/>
            <a:ext cx="3776662" cy="46085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87950" y="1196975"/>
            <a:ext cx="3776663" cy="46085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defRPr>
            </a:lvl3pPr>
            <a:lvl4pPr marL="1714500" indent="-342900">
              <a:buFont typeface="Tahoma" pitchFamily="34" charset="0"/>
              <a:buChar char="-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defRPr>
            </a:lvl4pPr>
            <a:lvl5pPr marL="2057400" indent="-228600">
              <a:buFont typeface="Wingdings" pitchFamily="2" charset="2"/>
              <a:buChar char="Ø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196975"/>
            <a:ext cx="377666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1196975"/>
            <a:ext cx="3776663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66800" y="5791200"/>
            <a:ext cx="8077200" cy="1066800"/>
          </a:xfrm>
          <a:prstGeom prst="rect">
            <a:avLst/>
          </a:prstGeom>
          <a:solidFill>
            <a:srgbClr val="6FB043">
              <a:alpha val="2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s-ES" sz="180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66800" y="0"/>
            <a:ext cx="8077200" cy="990600"/>
          </a:xfrm>
          <a:prstGeom prst="rect">
            <a:avLst/>
          </a:prstGeom>
          <a:solidFill>
            <a:srgbClr val="64A540">
              <a:alpha val="25000"/>
            </a:srgbClr>
          </a:solidFill>
          <a:ln w="9525">
            <a:solidFill>
              <a:srgbClr val="F0F7E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s-ES" sz="180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66800" y="990600"/>
            <a:ext cx="8077200" cy="4800600"/>
          </a:xfrm>
          <a:prstGeom prst="rect">
            <a:avLst/>
          </a:prstGeom>
          <a:gradFill flip="none" rotWithShape="1">
            <a:gsLst>
              <a:gs pos="58000">
                <a:srgbClr val="B6B6B8">
                  <a:alpha val="41000"/>
                </a:srgbClr>
              </a:gs>
              <a:gs pos="100000">
                <a:srgbClr val="FFFFFF">
                  <a:alpha val="10001"/>
                </a:srgb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s-ES" sz="18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5400000">
            <a:off x="8528050" y="6253163"/>
            <a:ext cx="1079500" cy="152400"/>
          </a:xfrm>
          <a:prstGeom prst="rect">
            <a:avLst/>
          </a:prstGeom>
          <a:solidFill>
            <a:srgbClr val="6D6E71"/>
          </a:solidFill>
          <a:ln w="9525">
            <a:noFill/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r"/>
            <a:endParaRPr lang="es-ES" sz="180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3175" y="0"/>
            <a:ext cx="1079500" cy="152400"/>
          </a:xfrm>
          <a:prstGeom prst="rect">
            <a:avLst/>
          </a:prstGeom>
          <a:solidFill>
            <a:srgbClr val="6D6E7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s-ES" sz="18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17475"/>
            <a:ext cx="78216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96975"/>
            <a:ext cx="77057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66800" y="0"/>
            <a:ext cx="0" cy="990600"/>
          </a:xfrm>
          <a:prstGeom prst="line">
            <a:avLst/>
          </a:prstGeom>
          <a:noFill/>
          <a:ln w="22225" cap="flat" cmpd="sng" algn="ctr">
            <a:solidFill>
              <a:srgbClr val="6FB0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9975" y="0"/>
            <a:ext cx="8077200" cy="152400"/>
          </a:xfrm>
          <a:prstGeom prst="rect">
            <a:avLst/>
          </a:prstGeom>
          <a:solidFill>
            <a:srgbClr val="6FB04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s-ES" sz="1800"/>
          </a:p>
        </p:txBody>
      </p:sp>
      <p:pic>
        <p:nvPicPr>
          <p:cNvPr id="1037" name="Picture 1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85800"/>
            <a:ext cx="914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4A540"/>
        </a:buClr>
        <a:buSzPct val="50000"/>
        <a:buBlip>
          <a:blip r:embed="rId16"/>
        </a:buBlip>
        <a:defRPr sz="2500">
          <a:solidFill>
            <a:srgbClr val="4D4D4D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Ø"/>
        <a:defRPr sz="2400">
          <a:solidFill>
            <a:srgbClr val="4D4D4D"/>
          </a:solidFill>
          <a:latin typeface="Arial Narrow" pitchFamily="34" charset="0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png"/><Relationship Id="rId10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eg"/><Relationship Id="rId5" Type="http://schemas.openxmlformats.org/officeDocument/2006/relationships/image" Target="../media/image23.emf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81532" y="24245"/>
            <a:ext cx="8077200" cy="5791200"/>
          </a:xfrm>
          <a:prstGeom prst="rect">
            <a:avLst/>
          </a:prstGeom>
          <a:solidFill>
            <a:srgbClr val="6FB043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LogoFenammS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14600"/>
            <a:ext cx="4245795" cy="1447800"/>
          </a:xfrm>
          <a:prstGeom prst="rect">
            <a:avLst/>
          </a:prstGeom>
          <a:effectLst>
            <a:outerShdw blurRad="127000" dist="38100" dir="2700000" algn="tl" rotWithShape="0">
              <a:srgbClr val="000000">
                <a:alpha val="63000"/>
              </a:srgbClr>
            </a:outerShdw>
            <a:reflection stA="28000" endPos="29000" dist="127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990600"/>
            <a:ext cx="10287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5" name="Picture 14" descr="SloganCaladoBco.ai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24400" y="4343400"/>
            <a:ext cx="3429000" cy="1472045"/>
          </a:xfrm>
          <a:prstGeom prst="rect">
            <a:avLst/>
          </a:prstGeom>
          <a:effectLst>
            <a:outerShdw blurRad="38100" dist="38100" dir="2700000">
              <a:srgbClr val="000000">
                <a:alpha val="4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66800" y="0"/>
            <a:ext cx="8077200" cy="5791200"/>
          </a:xfrm>
          <a:prstGeom prst="rect">
            <a:avLst/>
          </a:prstGeom>
          <a:solidFill>
            <a:srgbClr val="6FB043">
              <a:alpha val="8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LogoFenammS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91" y="2266700"/>
            <a:ext cx="4210017" cy="1435600"/>
          </a:xfrm>
          <a:prstGeom prst="rect">
            <a:avLst/>
          </a:prstGeom>
          <a:effectLst>
            <a:outerShdw blurRad="127000" dist="38100" dir="2700000" algn="tl" rotWithShape="0">
              <a:srgbClr val="000000">
                <a:alpha val="63000"/>
              </a:srgbClr>
            </a:outerShdw>
            <a:reflection stA="28000" endPos="29000" dist="127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990600"/>
            <a:ext cx="10287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00" y="990600"/>
            <a:ext cx="1003300" cy="1003300"/>
          </a:xfrm>
          <a:prstGeom prst="rect">
            <a:avLst/>
          </a:prstGeom>
          <a:effectLst>
            <a:reflection stA="20000" endPos="50000" dir="5400000" sy="-100000" algn="bl" rotWithShape="0"/>
          </a:effectLst>
        </p:spPr>
      </p:pic>
      <p:sp>
        <p:nvSpPr>
          <p:cNvPr id="1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71670" y="3714752"/>
            <a:ext cx="6143669" cy="1214446"/>
          </a:xfrm>
        </p:spPr>
        <p:txBody>
          <a:bodyPr/>
          <a:lstStyle/>
          <a:p>
            <a:pPr algn="ctr" eaLnBrk="1" hangingPunct="1"/>
            <a:r>
              <a:rPr lang="es-MX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MX" sz="20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45755" y="3972808"/>
            <a:ext cx="37192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¡Muchas Gracias!</a:t>
            </a: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sergio.arredondo@fenamm.mx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www.fenamm.mx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@</a:t>
            </a:r>
            <a:r>
              <a:rPr lang="es-MX" sz="2000" dirty="0" err="1" smtClean="0">
                <a:solidFill>
                  <a:schemeClr val="bg1"/>
                </a:solidFill>
              </a:rPr>
              <a:t>ArredondoSergio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5344" y="3252992"/>
            <a:ext cx="3613150" cy="104360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ct val="95000"/>
              </a:spcAft>
            </a:pPr>
            <a:r>
              <a:rPr lang="es-ES_tradnl" sz="2200" dirty="0">
                <a:solidFill>
                  <a:srgbClr val="5F9127"/>
                </a:solidFill>
              </a:rPr>
              <a:t>Agenda para la Construcción de Municipios Profesionales</a:t>
            </a:r>
            <a:r>
              <a:rPr lang="es-MX" sz="2200" dirty="0"/>
              <a:t/>
            </a:r>
            <a:br>
              <a:rPr lang="es-MX" sz="2200" dirty="0"/>
            </a:br>
            <a:r>
              <a:rPr lang="es-ES" sz="2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s-ES" sz="2200" dirty="0" smtClean="0">
                <a:ea typeface="ＭＳ Ｐゴシック" charset="-128"/>
                <a:cs typeface="ＭＳ Ｐゴシック" charset="-128"/>
              </a:rPr>
            </a:br>
            <a:endParaRPr lang="es-MX" sz="2200" b="0" i="1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9572" y="5013176"/>
            <a:ext cx="4100900" cy="64807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s-ES_tradnl" sz="2000" i="1" dirty="0"/>
              <a:t>Lic. </a:t>
            </a:r>
            <a:r>
              <a:rPr lang="es-ES_tradnl" sz="2000" b="1" i="1" dirty="0"/>
              <a:t>Sergio Arredondo Olvera</a:t>
            </a:r>
            <a:endParaRPr lang="es-MX" sz="2000" b="1" i="1" dirty="0"/>
          </a:p>
          <a:p>
            <a:pPr algn="l">
              <a:spcBef>
                <a:spcPts val="0"/>
              </a:spcBef>
            </a:pPr>
            <a:r>
              <a:rPr lang="es-ES_tradnl" sz="2000" i="1" dirty="0"/>
              <a:t>Secretario General de la FENAMM</a:t>
            </a:r>
            <a:endParaRPr lang="es-MX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705491" y="6078601"/>
            <a:ext cx="41869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64A540"/>
              </a:buClr>
              <a:buSzPct val="50000"/>
            </a:pPr>
            <a:r>
              <a:rPr lang="es-ES_tradnl" sz="2000" dirty="0">
                <a:solidFill>
                  <a:srgbClr val="4D4D4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Miami, Florida</a:t>
            </a:r>
            <a:r>
              <a:rPr lang="es-MX" sz="2000" dirty="0">
                <a:solidFill>
                  <a:srgbClr val="4D4D4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; </a:t>
            </a:r>
            <a:r>
              <a:rPr lang="es-ES_tradnl" sz="2000" dirty="0">
                <a:solidFill>
                  <a:srgbClr val="4D4D4D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11 de junio de 2014</a:t>
            </a:r>
            <a:endParaRPr lang="es-MX" sz="2000" dirty="0">
              <a:solidFill>
                <a:srgbClr val="4D4D4D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9" name="Picture 8" descr="LogoFenammS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4245795" cy="1447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50000"/>
              </a:srgbClr>
            </a:outerShdw>
            <a:reflection stA="28000" endPos="29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16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5F9127"/>
                </a:solidFill>
              </a:rPr>
              <a:t>C o n t e n i d o</a:t>
            </a:r>
            <a:endParaRPr lang="es-MX" dirty="0">
              <a:solidFill>
                <a:srgbClr val="5F912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8888" y="1268760"/>
            <a:ext cx="7705725" cy="5328592"/>
          </a:xfrm>
        </p:spPr>
        <p:txBody>
          <a:bodyPr/>
          <a:lstStyle/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r>
              <a:rPr lang="es-ES_tradnl" sz="2400" dirty="0"/>
              <a:t>México en </a:t>
            </a:r>
            <a:r>
              <a:rPr lang="es-ES_tradnl" sz="2400" dirty="0" smtClean="0"/>
              <a:t>Cifras</a:t>
            </a:r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endParaRPr lang="es-ES_tradnl" sz="1400" dirty="0"/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r>
              <a:rPr lang="es-ES_tradnl" sz="2400" dirty="0" smtClean="0"/>
              <a:t>Situación </a:t>
            </a:r>
            <a:r>
              <a:rPr lang="es-ES_tradnl" sz="2400" dirty="0"/>
              <a:t>Actual de los Municipios en </a:t>
            </a:r>
            <a:r>
              <a:rPr lang="es-ES_tradnl" sz="2400" dirty="0" smtClean="0"/>
              <a:t>México</a:t>
            </a:r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endParaRPr lang="es-ES_tradnl" sz="1400" dirty="0"/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r>
              <a:rPr lang="es-ES_tradnl" sz="2400" dirty="0" smtClean="0"/>
              <a:t>Desafíos del Desarrollo de Capacidades de los Municipios Mexicanos</a:t>
            </a:r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endParaRPr lang="es-ES_tradnl" sz="1400" dirty="0"/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r>
              <a:rPr lang="es-ES_tradnl" sz="2400" dirty="0" smtClean="0"/>
              <a:t>Acciones para Construir Gobiernos Locales Profesionales</a:t>
            </a:r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endParaRPr lang="es-ES_tradnl" sz="1400" dirty="0"/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r>
              <a:rPr lang="es-ES_tradnl" sz="2400" dirty="0" smtClean="0"/>
              <a:t>Algunas </a:t>
            </a:r>
            <a:r>
              <a:rPr lang="es-ES_tradnl" sz="2400" dirty="0"/>
              <a:t>Consideraciones Finales </a:t>
            </a:r>
            <a:endParaRPr lang="es-ES" sz="2400" dirty="0" smtClean="0"/>
          </a:p>
          <a:p>
            <a:pPr marL="0" indent="0"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</a:pPr>
            <a:endParaRPr lang="es-MX" sz="1200" b="1" dirty="0" smtClean="0"/>
          </a:p>
          <a:p>
            <a:pPr marL="514350" indent="-51435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romanUcPeriod"/>
            </a:pP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6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187624" y="1052736"/>
            <a:ext cx="607682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MX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Población</a:t>
            </a:r>
            <a:r>
              <a:rPr lang="es-MX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112 millones </a:t>
            </a: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MX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Tipo de Gobierno: </a:t>
            </a:r>
            <a:r>
              <a:rPr lang="es-MX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República Federal</a:t>
            </a: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MX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Órdenes de Gobierno: </a:t>
            </a:r>
            <a:r>
              <a:rPr lang="es-MX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Federal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s-ES_trad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s-ES_tradnl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Estatal 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(31) </a:t>
            </a: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el 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Distrito </a:t>
            </a: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Federal 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(1) y </a:t>
            </a: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b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Municipios 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(2,445). </a:t>
            </a:r>
            <a:endParaRPr lang="es-ES_tradnl" sz="16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Asociaciones de Municipios: </a:t>
            </a:r>
            <a:endParaRPr lang="es-ES_tradnl" sz="16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lvl="1" indent="-182563">
              <a:buFont typeface="Wingdings" panose="05000000000000000000" pitchFamily="2" charset="2"/>
              <a:buChar char="§"/>
            </a:pP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Nacionales (4): CONAMM, FENAMM, </a:t>
            </a:r>
            <a:endParaRPr lang="es-ES_tradnl" sz="16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4012" lvl="1"/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AALMAC 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ANAC</a:t>
            </a:r>
            <a:endParaRPr lang="es-MX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lvl="1" indent="-182563">
              <a:buFont typeface="Wingdings" panose="05000000000000000000" pitchFamily="2" charset="2"/>
              <a:buChar char="§"/>
            </a:pP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Regionales (3): Norte, Sur y Centro</a:t>
            </a:r>
            <a:endParaRPr lang="es-MX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lvl="1" indent="-182563">
              <a:buFont typeface="Wingdings" panose="05000000000000000000" pitchFamily="2" charset="2"/>
              <a:buChar char="§"/>
            </a:pP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Temáticas (14): Costeros, Fronterizos, </a:t>
            </a:r>
            <a:endParaRPr lang="es-ES_tradnl" sz="16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4012" lvl="1"/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Turísticos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etc.</a:t>
            </a:r>
            <a:endParaRPr lang="es-MX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lvl="1" indent="-182563">
              <a:buFont typeface="Wingdings" panose="05000000000000000000" pitchFamily="2" charset="2"/>
              <a:buChar char="§"/>
            </a:pP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Estatales (21): Michoacán, </a:t>
            </a:r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Tlaxcala, </a:t>
            </a:r>
          </a:p>
          <a:p>
            <a:pPr marL="354012" lvl="1"/>
            <a:r>
              <a:rPr lang="es-ES_tradn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	  Guerrero</a:t>
            </a: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etc. </a:t>
            </a:r>
            <a:endParaRPr lang="es-MX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lvl="1" indent="-182563">
              <a:buFont typeface="Wingdings" panose="05000000000000000000" pitchFamily="2" charset="2"/>
              <a:buChar char="§"/>
            </a:pP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Técnicas (8): AMIMP, CONAIMUC, etc. </a:t>
            </a:r>
            <a:endParaRPr lang="es-MX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lvl="1" indent="-182563">
              <a:buFont typeface="Wingdings" panose="05000000000000000000" pitchFamily="2" charset="2"/>
              <a:buChar char="§"/>
            </a:pPr>
            <a:r>
              <a:rPr lang="es-ES_tradnl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Políticas (7): Síndicos, Tesoreros, etc. </a:t>
            </a:r>
            <a:endParaRPr lang="es-MX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100000"/>
              <a:buBlip>
                <a:blip r:embed="rId3"/>
              </a:buBlip>
              <a:defRPr/>
            </a:pPr>
            <a:endParaRPr lang="es-MX" sz="1800" b="1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100000"/>
              <a:buBlip>
                <a:blip r:embed="rId3"/>
              </a:buBlip>
              <a:defRPr/>
            </a:pPr>
            <a:endParaRPr lang="es-MX" sz="18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94043"/>
            <a:ext cx="7821613" cy="790575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ES_tradnl" dirty="0">
                <a:solidFill>
                  <a:srgbClr val="5F9127"/>
                </a:solidFill>
              </a:rPr>
              <a:t>México en Cifras</a:t>
            </a:r>
            <a:endParaRPr lang="es-MX" dirty="0">
              <a:solidFill>
                <a:srgbClr val="5F9127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674694" y="1214944"/>
            <a:ext cx="3190492" cy="1386489"/>
            <a:chOff x="5674694" y="1214944"/>
            <a:chExt cx="3190492" cy="1386489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74694" y="1214944"/>
              <a:ext cx="1846945" cy="1285718"/>
            </a:xfrm>
            <a:prstGeom prst="rect">
              <a:avLst/>
            </a:prstGeom>
          </p:spPr>
        </p:pic>
        <p:grpSp>
          <p:nvGrpSpPr>
            <p:cNvPr id="17" name="Grupo 16"/>
            <p:cNvGrpSpPr/>
            <p:nvPr/>
          </p:nvGrpSpPr>
          <p:grpSpPr>
            <a:xfrm>
              <a:off x="7342554" y="1222083"/>
              <a:ext cx="758763" cy="312026"/>
              <a:chOff x="7397468" y="2604503"/>
              <a:chExt cx="1428931" cy="587619"/>
            </a:xfrm>
          </p:grpSpPr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397468" y="2604503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11" name="10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96484" y="261666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01075" y="261666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91028" y="261666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580982" y="2616662"/>
                <a:ext cx="245417" cy="575460"/>
              </a:xfrm>
              <a:prstGeom prst="rect">
                <a:avLst/>
              </a:prstGeom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7131057" y="1577011"/>
              <a:ext cx="960848" cy="310237"/>
              <a:chOff x="5576018" y="1867272"/>
              <a:chExt cx="1786829" cy="576928"/>
            </a:xfrm>
          </p:grpSpPr>
          <p:pic>
            <p:nvPicPr>
              <p:cNvPr id="3" name="2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576018" y="1868740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6" name="5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03237" y="186727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7" name="6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10745" y="186727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8" name="7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22327" y="186727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797435" y="1867272"/>
                <a:ext cx="245417" cy="575460"/>
              </a:xfrm>
              <a:prstGeom prst="rect">
                <a:avLst/>
              </a:prstGeom>
            </p:spPr>
          </p:pic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17430" y="1867272"/>
                <a:ext cx="245417" cy="575460"/>
              </a:xfrm>
              <a:prstGeom prst="rect">
                <a:avLst/>
              </a:prstGeom>
            </p:spPr>
          </p:pic>
        </p:grpSp>
        <p:sp>
          <p:nvSpPr>
            <p:cNvPr id="16" name="15 CuadroTexto"/>
            <p:cNvSpPr txBox="1"/>
            <p:nvPr/>
          </p:nvSpPr>
          <p:spPr>
            <a:xfrm>
              <a:off x="7147445" y="1708881"/>
              <a:ext cx="17177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000" b="1" dirty="0" smtClean="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112</a:t>
              </a:r>
              <a:r>
                <a:rPr lang="es-MX" sz="1600" b="1" dirty="0" smtClean="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r"/>
              <a:r>
                <a:rPr lang="es-MX" sz="1600" dirty="0" smtClean="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millones</a:t>
              </a:r>
            </a:p>
            <a:p>
              <a:pPr algn="r"/>
              <a:r>
                <a:rPr lang="es-MX" sz="1600" dirty="0" smtClean="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de habitantes</a:t>
              </a:r>
              <a:endParaRPr lang="es-MX" sz="16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077929" y="3147361"/>
            <a:ext cx="2891610" cy="2076029"/>
            <a:chOff x="6077929" y="3147361"/>
            <a:chExt cx="2891610" cy="2076029"/>
          </a:xfrm>
        </p:grpSpPr>
        <p:pic>
          <p:nvPicPr>
            <p:cNvPr id="20" name="5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416905" y="3296734"/>
              <a:ext cx="1124089" cy="390610"/>
            </a:xfrm>
            <a:prstGeom prst="rect">
              <a:avLst/>
            </a:prstGeom>
          </p:spPr>
        </p:pic>
        <p:pic>
          <p:nvPicPr>
            <p:cNvPr id="21" name="6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422321" y="4011375"/>
              <a:ext cx="1100417" cy="398757"/>
            </a:xfrm>
            <a:prstGeom prst="rect">
              <a:avLst/>
            </a:prstGeom>
          </p:spPr>
        </p:pic>
        <p:pic>
          <p:nvPicPr>
            <p:cNvPr id="22" name="7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2815"/>
            <a:stretch/>
          </p:blipFill>
          <p:spPr>
            <a:xfrm>
              <a:off x="7604345" y="3147361"/>
              <a:ext cx="1204754" cy="557416"/>
            </a:xfrm>
            <a:prstGeom prst="rect">
              <a:avLst/>
            </a:prstGeom>
          </p:spPr>
        </p:pic>
        <p:pic>
          <p:nvPicPr>
            <p:cNvPr id="23" name="8 Imagen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6555" r="7974"/>
            <a:stretch/>
          </p:blipFill>
          <p:spPr>
            <a:xfrm>
              <a:off x="7865037" y="3897958"/>
              <a:ext cx="505114" cy="501960"/>
            </a:xfrm>
            <a:prstGeom prst="rect">
              <a:avLst/>
            </a:prstGeom>
          </p:spPr>
        </p:pic>
        <p:pic>
          <p:nvPicPr>
            <p:cNvPr id="24" name="9 Imagen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7940"/>
            <a:stretch/>
          </p:blipFill>
          <p:spPr>
            <a:xfrm>
              <a:off x="8006316" y="4612752"/>
              <a:ext cx="963223" cy="610638"/>
            </a:xfrm>
            <a:prstGeom prst="rect">
              <a:avLst/>
            </a:prstGeom>
          </p:spPr>
        </p:pic>
        <p:pic>
          <p:nvPicPr>
            <p:cNvPr id="25" name="10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744368" y="4706344"/>
              <a:ext cx="1125293" cy="487215"/>
            </a:xfrm>
            <a:prstGeom prst="rect">
              <a:avLst/>
            </a:prstGeom>
          </p:spPr>
        </p:pic>
        <p:pic>
          <p:nvPicPr>
            <p:cNvPr id="26" name="11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077929" y="4613550"/>
              <a:ext cx="480337" cy="501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4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6304" y="188640"/>
            <a:ext cx="7821613" cy="790575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es-ES_tradnl" dirty="0">
                <a:solidFill>
                  <a:srgbClr val="5F9127"/>
                </a:solidFill>
              </a:rPr>
              <a:t>Situación Actual </a:t>
            </a:r>
            <a:r>
              <a:rPr lang="es-ES_tradnl" dirty="0" smtClean="0">
                <a:solidFill>
                  <a:srgbClr val="5F9127"/>
                </a:solidFill>
              </a:rPr>
              <a:t>de los</a:t>
            </a:r>
            <a:br>
              <a:rPr lang="es-ES_tradnl" dirty="0" smtClean="0">
                <a:solidFill>
                  <a:srgbClr val="5F9127"/>
                </a:solidFill>
              </a:rPr>
            </a:br>
            <a:r>
              <a:rPr lang="es-ES_tradnl" dirty="0" smtClean="0">
                <a:solidFill>
                  <a:srgbClr val="5F9127"/>
                </a:solidFill>
              </a:rPr>
              <a:t>Municipios </a:t>
            </a:r>
            <a:r>
              <a:rPr lang="es-ES_tradnl" dirty="0">
                <a:solidFill>
                  <a:srgbClr val="5F9127"/>
                </a:solidFill>
              </a:rPr>
              <a:t>en México</a:t>
            </a:r>
            <a:endParaRPr lang="es-MX" dirty="0">
              <a:solidFill>
                <a:srgbClr val="5F9127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212192" y="1196752"/>
            <a:ext cx="7705725" cy="4752752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/>
              <a:t>Temáticas (</a:t>
            </a:r>
            <a:r>
              <a:rPr lang="es-ES_tradnl" sz="1600" b="1" dirty="0"/>
              <a:t>Acelerado proceso de urbanización en México; </a:t>
            </a:r>
            <a:r>
              <a:rPr lang="es-ES_tradnl" sz="1600" dirty="0"/>
              <a:t>77% de la población es urbana, superando el promedio mundial que ronda el 50</a:t>
            </a:r>
            <a:r>
              <a:rPr lang="es-ES_tradnl" sz="1600" dirty="0" smtClean="0"/>
              <a:t>%.</a:t>
            </a:r>
            <a:endParaRPr lang="es-MX" sz="1600" dirty="0"/>
          </a:p>
          <a:p>
            <a:pPr marL="342900" lvl="1" indent="-342900"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/>
              <a:t>Concentración </a:t>
            </a:r>
            <a:r>
              <a:rPr lang="es-ES_tradnl" sz="1600" b="1" dirty="0"/>
              <a:t>poblacional y estratificación de las Ciudades. </a:t>
            </a:r>
            <a:r>
              <a:rPr lang="es-ES_tradnl" sz="1600" dirty="0"/>
              <a:t>12% de la población vive en 9 municipios; en 142 municipios residen menos de mil habitantes en cada </a:t>
            </a:r>
            <a:r>
              <a:rPr lang="es-ES_tradnl" sz="1600" dirty="0" smtClean="0"/>
              <a:t>una.</a:t>
            </a:r>
            <a:endParaRPr lang="es-MX" sz="1600" dirty="0"/>
          </a:p>
          <a:p>
            <a:pPr marL="342900" lvl="1" indent="-342900"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/>
              <a:t>Auge </a:t>
            </a:r>
            <a:r>
              <a:rPr lang="es-ES_tradnl" sz="1600" b="1" dirty="0"/>
              <a:t>de crecimiento de las grandes metrópolis en México; </a:t>
            </a:r>
            <a:r>
              <a:rPr lang="es-ES_tradnl" sz="1600" dirty="0"/>
              <a:t>15% de los municipios está integrado a una de las 59 zonas metropolitanas donde habita el 57% de la población nacional. </a:t>
            </a:r>
          </a:p>
          <a:p>
            <a:pPr marL="342900" lvl="1" indent="-342900"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 smtClean="0"/>
              <a:t>Grave desigualdad social en los municipios mexicanos; </a:t>
            </a:r>
            <a:r>
              <a:rPr lang="es-ES_tradnl" sz="1600" dirty="0" smtClean="0"/>
              <a:t>contrastes la delegación Benito Juárez desarrollo humano similar a países de la Unión Europea; localidades en Guerrero con IDH similares a países subsaharianos. </a:t>
            </a:r>
          </a:p>
          <a:p>
            <a:pPr marL="342900" lvl="1" indent="-342900"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3"/>
              </a:buBlip>
              <a:defRPr/>
            </a:pPr>
            <a:r>
              <a:rPr lang="es-ES_tradnl" sz="1600" b="1" dirty="0"/>
              <a:t>Creciente demanda de servicios públicos con escasos recursos; </a:t>
            </a:r>
            <a:r>
              <a:rPr lang="es-ES_tradnl" sz="1600" dirty="0"/>
              <a:t>los municipios reciben el 4% del total de los recursos.</a:t>
            </a:r>
            <a:r>
              <a:rPr lang="es-ES_tradnl" sz="1600" b="1" dirty="0"/>
              <a:t>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06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6304" y="188640"/>
            <a:ext cx="7821613" cy="790575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es-ES_tradnl" dirty="0">
                <a:solidFill>
                  <a:srgbClr val="5F9127"/>
                </a:solidFill>
              </a:rPr>
              <a:t>Situación Actual </a:t>
            </a:r>
            <a:r>
              <a:rPr lang="es-ES_tradnl" dirty="0" smtClean="0">
                <a:solidFill>
                  <a:srgbClr val="5F9127"/>
                </a:solidFill>
              </a:rPr>
              <a:t>de los</a:t>
            </a:r>
            <a:br>
              <a:rPr lang="es-ES_tradnl" dirty="0" smtClean="0">
                <a:solidFill>
                  <a:srgbClr val="5F9127"/>
                </a:solidFill>
              </a:rPr>
            </a:br>
            <a:r>
              <a:rPr lang="es-ES_tradnl" dirty="0" smtClean="0">
                <a:solidFill>
                  <a:srgbClr val="5F9127"/>
                </a:solidFill>
              </a:rPr>
              <a:t>Municipios </a:t>
            </a:r>
            <a:r>
              <a:rPr lang="es-ES_tradnl" dirty="0">
                <a:solidFill>
                  <a:srgbClr val="5F9127"/>
                </a:solidFill>
              </a:rPr>
              <a:t>en </a:t>
            </a:r>
            <a:r>
              <a:rPr lang="es-ES_tradnl" dirty="0" smtClean="0">
                <a:solidFill>
                  <a:srgbClr val="5F9127"/>
                </a:solidFill>
              </a:rPr>
              <a:t>México (2)</a:t>
            </a:r>
            <a:endParaRPr lang="es-MX" dirty="0">
              <a:solidFill>
                <a:srgbClr val="5F9127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187624" y="1196752"/>
            <a:ext cx="7705725" cy="792088"/>
          </a:xfrm>
        </p:spPr>
        <p:txBody>
          <a:bodyPr/>
          <a:lstStyle/>
          <a:p>
            <a:pPr marL="342900" lvl="1" indent="-342900">
              <a:spcAft>
                <a:spcPts val="1200"/>
              </a:spcAft>
              <a:buClr>
                <a:srgbClr val="64A540"/>
              </a:buClr>
              <a:buSzPct val="80000"/>
              <a:buBlip>
                <a:blip r:embed="rId4"/>
              </a:buBlip>
              <a:defRPr/>
            </a:pPr>
            <a:r>
              <a:rPr lang="es-ES_tradnl" sz="1600" b="1" dirty="0" smtClean="0"/>
              <a:t>Competencias tributarias limitadas y poca capacidad de generar ingresos propios; </a:t>
            </a:r>
            <a:r>
              <a:rPr lang="es-ES_tradnl" sz="1600" dirty="0" smtClean="0"/>
              <a:t>solamente cobran el predial que representa el .2% del PIB; el promedio de los países de la OCDE es de 3.9%</a:t>
            </a:r>
            <a:endParaRPr lang="es-MX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37996" y="5877272"/>
            <a:ext cx="308283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b="1" dirty="0" smtClean="0">
                <a:latin typeface="+mn-lt"/>
              </a:rPr>
              <a:t>Fuente:</a:t>
            </a:r>
            <a:r>
              <a:rPr lang="es-MX" sz="1000" dirty="0" smtClean="0">
                <a:latin typeface="+mn-lt"/>
              </a:rPr>
              <a:t> IMCO. Índice de Información Presupuestal Municipal, 2013.</a:t>
            </a:r>
            <a:endParaRPr lang="es-ES" sz="1000" dirty="0">
              <a:latin typeface="+mn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186" y="2060848"/>
            <a:ext cx="6235767" cy="361608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122065" y="2785174"/>
            <a:ext cx="2850381" cy="10837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MX" sz="1800" dirty="0" smtClean="0">
                <a:latin typeface="+mn-lt"/>
              </a:rPr>
              <a:t>Los ingresos tributarios municipales en México, están muy por debajo de la media de la OCDE:</a:t>
            </a:r>
          </a:p>
          <a:p>
            <a:pPr algn="just">
              <a:lnSpc>
                <a:spcPct val="120000"/>
              </a:lnSpc>
            </a:pPr>
            <a:endParaRPr lang="es-MX" sz="1800" dirty="0" smtClean="0">
              <a:latin typeface="+mn-lt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s-MX" sz="1800" b="1" dirty="0" smtClean="0">
                <a:latin typeface="+mn-lt"/>
              </a:rPr>
              <a:t>OCDE = 3.9% del PIB.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es-MX" sz="1800" b="1" dirty="0" smtClean="0">
              <a:latin typeface="+mn-lt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s-MX" sz="1800" b="1" dirty="0" smtClean="0">
                <a:latin typeface="+mn-lt"/>
              </a:rPr>
              <a:t>MÉXICO = 0.2% del PIB.</a:t>
            </a:r>
          </a:p>
        </p:txBody>
      </p:sp>
      <p:sp>
        <p:nvSpPr>
          <p:cNvPr id="4" name="Título 1"/>
          <p:cNvSpPr>
            <a:spLocks noGrp="1"/>
          </p:cNvSpPr>
          <p:nvPr/>
        </p:nvSpPr>
        <p:spPr>
          <a:xfrm>
            <a:off x="2123728" y="2198294"/>
            <a:ext cx="6033530" cy="43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 smtClean="0">
                <a:solidFill>
                  <a:srgbClr val="339933"/>
                </a:solidFill>
                <a:latin typeface="+mn-lt"/>
              </a:rPr>
              <a:t>Ingresos tributarios municipales, 2010 </a:t>
            </a:r>
            <a:br>
              <a:rPr lang="es-MX" sz="1600" b="1" dirty="0" smtClean="0">
                <a:solidFill>
                  <a:srgbClr val="339933"/>
                </a:solidFill>
                <a:latin typeface="+mn-lt"/>
              </a:rPr>
            </a:br>
            <a:r>
              <a:rPr lang="es-MX" sz="1600" b="1" dirty="0" smtClean="0">
                <a:solidFill>
                  <a:srgbClr val="339933"/>
                </a:solidFill>
                <a:latin typeface="+mn-lt"/>
              </a:rPr>
              <a:t>(porcentaje de PIB)</a:t>
            </a:r>
            <a:endParaRPr lang="es-ES" sz="1600" b="1" dirty="0">
              <a:solidFill>
                <a:srgbClr val="3399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72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5" grpId="0"/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2500" dirty="0" smtClean="0">
                <a:solidFill>
                  <a:srgbClr val="5F9127"/>
                </a:solidFill>
              </a:rPr>
              <a:t>III. </a:t>
            </a:r>
            <a:r>
              <a:rPr lang="es-ES_tradnl" sz="2500" dirty="0">
                <a:solidFill>
                  <a:srgbClr val="5F9127"/>
                </a:solidFill>
              </a:rPr>
              <a:t>Desafíos del Desarrollo </a:t>
            </a:r>
            <a:r>
              <a:rPr lang="es-ES_tradnl" sz="2500" dirty="0" smtClean="0">
                <a:solidFill>
                  <a:srgbClr val="5F9127"/>
                </a:solidFill>
              </a:rPr>
              <a:t>de Capacidades </a:t>
            </a:r>
            <a:br>
              <a:rPr lang="es-ES_tradnl" sz="2500" dirty="0" smtClean="0">
                <a:solidFill>
                  <a:srgbClr val="5F9127"/>
                </a:solidFill>
              </a:rPr>
            </a:br>
            <a:r>
              <a:rPr lang="es-ES_tradnl" sz="2500" dirty="0" smtClean="0">
                <a:solidFill>
                  <a:srgbClr val="5F9127"/>
                </a:solidFill>
              </a:rPr>
              <a:t>de </a:t>
            </a:r>
            <a:r>
              <a:rPr lang="es-ES_tradnl" sz="2500" dirty="0">
                <a:solidFill>
                  <a:srgbClr val="5F9127"/>
                </a:solidFill>
              </a:rPr>
              <a:t>los Municipios Mexicanos</a:t>
            </a:r>
            <a:endParaRPr lang="es-MX" sz="2500" dirty="0">
              <a:solidFill>
                <a:srgbClr val="5F912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80000"/>
            </a:pPr>
            <a:r>
              <a:rPr lang="es-ES_tradnl" sz="1600" b="1" dirty="0" smtClean="0"/>
              <a:t>Nudos </a:t>
            </a:r>
            <a:r>
              <a:rPr lang="es-ES_tradnl" sz="1600" b="1" dirty="0"/>
              <a:t>estructurales que limitan a los gobiernos municipales; </a:t>
            </a:r>
            <a:r>
              <a:rPr lang="es-ES_tradnl" sz="1600" dirty="0"/>
              <a:t>ej. periodo gobierno de 3 años sin posibilidad de reelección</a:t>
            </a:r>
            <a:r>
              <a:rPr lang="es-ES_tradnl" sz="1600" dirty="0" smtClean="0"/>
              <a:t>.</a:t>
            </a:r>
          </a:p>
          <a:p>
            <a:pPr marL="0" lvl="0" indent="0">
              <a:buSzPct val="80000"/>
              <a:buNone/>
            </a:pPr>
            <a:endParaRPr lang="es-MX" sz="1600" dirty="0"/>
          </a:p>
          <a:p>
            <a:pPr lvl="0">
              <a:buSzPct val="80000"/>
            </a:pPr>
            <a:r>
              <a:rPr lang="es-ES_tradnl" sz="1600" b="1" dirty="0"/>
              <a:t>Reinvención de las políticas públicas en las ciudades, </a:t>
            </a:r>
            <a:r>
              <a:rPr lang="es-ES_tradnl" sz="1600" dirty="0"/>
              <a:t>solamente el 11% de los Alcaldes cuentan con experiencia previa en funciones municipales. </a:t>
            </a:r>
            <a:endParaRPr lang="es-ES_tradnl" sz="1600" dirty="0" smtClean="0"/>
          </a:p>
          <a:p>
            <a:pPr marL="0" lvl="0" indent="0">
              <a:buSzPct val="80000"/>
              <a:buNone/>
            </a:pPr>
            <a:endParaRPr lang="es-MX" sz="1600" dirty="0"/>
          </a:p>
          <a:p>
            <a:pPr lvl="0">
              <a:buSzPct val="80000"/>
            </a:pPr>
            <a:r>
              <a:rPr lang="es-ES_tradnl" sz="1600" b="1" dirty="0"/>
              <a:t>Desperdicio sistemático de la experiencia profesional de los servidores públicos,</a:t>
            </a:r>
            <a:r>
              <a:rPr lang="es-ES_tradnl" sz="1600" dirty="0"/>
              <a:t> actualmente cada fin de trienio se renueva el 83% de los servidores municipales en promedio</a:t>
            </a:r>
            <a:r>
              <a:rPr lang="es-ES_tradnl" sz="1600" dirty="0" smtClean="0"/>
              <a:t>.</a:t>
            </a:r>
          </a:p>
          <a:p>
            <a:pPr marL="0" lvl="0" indent="0">
              <a:buSzPct val="80000"/>
              <a:buNone/>
            </a:pPr>
            <a:endParaRPr lang="es-MX" sz="1600" dirty="0"/>
          </a:p>
          <a:p>
            <a:pPr lvl="0">
              <a:buSzPct val="80000"/>
            </a:pPr>
            <a:r>
              <a:rPr lang="es-ES_tradnl" sz="1600" b="1" dirty="0"/>
              <a:t>Bajo nivel de preparación de los responsables de los Ayuntamientos; </a:t>
            </a:r>
            <a:r>
              <a:rPr lang="es-ES_tradnl" sz="1600" dirty="0"/>
              <a:t>ej.</a:t>
            </a:r>
            <a:r>
              <a:rPr lang="es-ES_tradnl" sz="1600" b="1" dirty="0"/>
              <a:t> </a:t>
            </a:r>
            <a:r>
              <a:rPr lang="es-ES_tradnl" sz="1600" dirty="0"/>
              <a:t>28% de los Concejales (Síndico y Regidores) tienen educación básica</a:t>
            </a:r>
            <a:r>
              <a:rPr lang="es-ES_tradnl" sz="1600" dirty="0" smtClean="0"/>
              <a:t>.</a:t>
            </a:r>
          </a:p>
          <a:p>
            <a:pPr marL="0" lvl="0" indent="0">
              <a:buSzPct val="80000"/>
              <a:buNone/>
            </a:pPr>
            <a:endParaRPr lang="es-MX" sz="1600" dirty="0"/>
          </a:p>
          <a:p>
            <a:pPr lvl="0">
              <a:buSzPct val="80000"/>
            </a:pPr>
            <a:r>
              <a:rPr lang="es-ES_tradnl" sz="1600" b="1" dirty="0"/>
              <a:t>Nueva política nacional de fortalecimiento al federalismo,</a:t>
            </a:r>
            <a:r>
              <a:rPr lang="es-ES_tradnl" sz="1600" dirty="0"/>
              <a:t> basada en la coordinación entre los órdenes de gobierno.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2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1122" y="188640"/>
            <a:ext cx="7921005" cy="790575"/>
          </a:xfrm>
        </p:spPr>
        <p:txBody>
          <a:bodyPr/>
          <a:lstStyle/>
          <a:p>
            <a:pPr lvl="0"/>
            <a:r>
              <a:rPr lang="es-ES_tradnl" dirty="0" smtClean="0">
                <a:solidFill>
                  <a:srgbClr val="5F9127"/>
                </a:solidFill>
              </a:rPr>
              <a:t>IV. Acciones </a:t>
            </a:r>
            <a:r>
              <a:rPr lang="es-ES_tradnl" dirty="0">
                <a:solidFill>
                  <a:srgbClr val="5F9127"/>
                </a:solidFill>
              </a:rPr>
              <a:t>para Construir Gobiernos Locales Profesionales</a:t>
            </a:r>
            <a:endParaRPr lang="es-MX" dirty="0">
              <a:solidFill>
                <a:srgbClr val="5F9127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258761" y="1124744"/>
            <a:ext cx="77057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>
              <a:defRPr sz="1800" b="1" i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0" lvl="1" algn="just">
              <a:spcBef>
                <a:spcPct val="20000"/>
              </a:spcBef>
              <a:spcAft>
                <a:spcPts val="1200"/>
              </a:spcAft>
              <a:buClr>
                <a:srgbClr val="64A540"/>
              </a:buClr>
              <a:buSzPct val="50000"/>
              <a:defRPr sz="1600" ker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 pitchFamily="34" charset="0"/>
                <a:cs typeface="Tahoma"/>
              </a:defRPr>
            </a:lvl2pPr>
            <a:lvl3pPr marL="361950" lvl="2" indent="-361950">
              <a:spcAft>
                <a:spcPts val="1200"/>
              </a:spcAft>
              <a:buClr>
                <a:srgbClr val="64A540"/>
              </a:buClr>
              <a:buSzPct val="100000"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r>
              <a:rPr lang="es-ES_tradnl" sz="1600" dirty="0" smtClean="0"/>
              <a:t>Visión</a:t>
            </a:r>
            <a:endParaRPr lang="es-MX" sz="1600" dirty="0" smtClean="0"/>
          </a:p>
          <a:p>
            <a:r>
              <a:rPr lang="es-ES_tradnl" sz="1600" b="0" i="0" dirty="0" smtClean="0"/>
              <a:t>Establecer criterios y políticas para que los municipios se doten de visión de desarrollo a largo plazo las cuales sean instrumentadas por funcionarios públicos profesionales. </a:t>
            </a:r>
          </a:p>
          <a:p>
            <a:endParaRPr lang="es-MX" sz="1600" b="0" i="0" dirty="0"/>
          </a:p>
          <a:p>
            <a:r>
              <a:rPr lang="es-ES_tradnl" sz="1600" dirty="0"/>
              <a:t>Algunos Logros e </a:t>
            </a:r>
            <a:r>
              <a:rPr lang="es-ES_tradnl" sz="1600" dirty="0" smtClean="0"/>
              <a:t>Iniciativas:</a:t>
            </a:r>
          </a:p>
          <a:p>
            <a:endParaRPr lang="es-MX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_tradnl" sz="1600" i="0" dirty="0"/>
              <a:t>Alianza con el gobierno federal para impulsar un programa nacional de capacitación y profesionalización </a:t>
            </a:r>
            <a:r>
              <a:rPr lang="es-ES_tradnl" sz="1600" b="0" i="0" dirty="0"/>
              <a:t>de las administraciones municipales. </a:t>
            </a:r>
            <a:endParaRPr lang="es-ES_tradnl" sz="1600" b="0" i="0" dirty="0" smtClean="0"/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s-MX" sz="1600" b="0" i="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_tradnl" sz="1600" i="0" dirty="0"/>
              <a:t>Iniciativas para deshacer los nudos estructurales municipales, </a:t>
            </a:r>
            <a:r>
              <a:rPr lang="es-ES_tradnl" sz="1600" b="0" i="0" dirty="0"/>
              <a:t>a partir del 2018 posibilidad de reelección. </a:t>
            </a:r>
            <a:endParaRPr lang="es-ES_tradnl" sz="1600" b="0" i="0" dirty="0" smtClean="0"/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s-MX" sz="1600" b="0" i="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_tradnl" sz="1600" i="0" dirty="0"/>
              <a:t>Impulso para la creación de un modelo equiparable al administrador de la ciudad; </a:t>
            </a:r>
            <a:r>
              <a:rPr lang="es-ES_tradnl" sz="1600" b="0" i="0" dirty="0"/>
              <a:t>experiencia exitosa de </a:t>
            </a:r>
            <a:r>
              <a:rPr lang="es-ES_tradnl" sz="1600" b="0" i="0" dirty="0" err="1"/>
              <a:t>Navolato</a:t>
            </a:r>
            <a:r>
              <a:rPr lang="es-ES_tradnl" sz="1600" b="0" i="0" dirty="0"/>
              <a:t>, Sinaloa. </a:t>
            </a:r>
            <a:endParaRPr lang="es-ES_tradnl" sz="1600" b="0" i="0" dirty="0" smtClean="0"/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s-MX" sz="1600" b="0" i="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_tradnl" sz="1600" i="0" dirty="0"/>
              <a:t>Establecimiento de un sistema nacional para la certificación de funcionarios municipales, </a:t>
            </a:r>
            <a:r>
              <a:rPr lang="es-ES_tradnl" sz="1600" b="0" i="0" dirty="0"/>
              <a:t>principalmente aquellos responsables de las finanzas públicas. </a:t>
            </a:r>
            <a:endParaRPr lang="es-MX" sz="1600" b="0" i="0" dirty="0"/>
          </a:p>
          <a:p>
            <a:pPr lvl="2"/>
            <a:endParaRPr lang="es-MX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6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21613" cy="790575"/>
          </a:xfrm>
        </p:spPr>
        <p:txBody>
          <a:bodyPr/>
          <a:lstStyle/>
          <a:p>
            <a:r>
              <a:rPr lang="es-ES_tradnl" dirty="0" smtClean="0">
                <a:solidFill>
                  <a:srgbClr val="5F9127"/>
                </a:solidFill>
              </a:rPr>
              <a:t>V. Algunas </a:t>
            </a:r>
            <a:r>
              <a:rPr lang="es-ES_tradnl" dirty="0">
                <a:solidFill>
                  <a:srgbClr val="5F9127"/>
                </a:solidFill>
              </a:rPr>
              <a:t>Consideraciones Finales </a:t>
            </a:r>
            <a:endParaRPr lang="es-MX" dirty="0">
              <a:solidFill>
                <a:srgbClr val="5F912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8888" y="1196975"/>
            <a:ext cx="7705599" cy="4680297"/>
          </a:xfrm>
        </p:spPr>
        <p:txBody>
          <a:bodyPr/>
          <a:lstStyle/>
          <a:p>
            <a:pPr lvl="0">
              <a:buSzPct val="80000"/>
            </a:pPr>
            <a:r>
              <a:rPr lang="es-ES_tradnl" sz="1600" b="1" dirty="0" smtClean="0"/>
              <a:t>Construir </a:t>
            </a:r>
            <a:r>
              <a:rPr lang="es-ES_tradnl" sz="1600" b="1" dirty="0"/>
              <a:t>municipios exitosos para elevar la calidad de vida de la población, </a:t>
            </a:r>
            <a:r>
              <a:rPr lang="es-ES_tradnl" sz="1600" dirty="0"/>
              <a:t>por ser la autoridad más cercana a la </a:t>
            </a:r>
            <a:r>
              <a:rPr lang="es-ES_tradnl" sz="1600" dirty="0" smtClean="0"/>
              <a:t>ciudadanía.</a:t>
            </a:r>
          </a:p>
          <a:p>
            <a:pPr marL="0" lvl="0" indent="0">
              <a:buSzPct val="80000"/>
              <a:buNone/>
            </a:pPr>
            <a:endParaRPr lang="es-ES_tradnl" sz="1600" b="1" dirty="0"/>
          </a:p>
          <a:p>
            <a:pPr lvl="0">
              <a:buSzPct val="80000"/>
            </a:pPr>
            <a:r>
              <a:rPr lang="es-ES_tradnl" sz="1600" b="1" dirty="0" smtClean="0"/>
              <a:t>Fortalecer </a:t>
            </a:r>
            <a:r>
              <a:rPr lang="es-ES_tradnl" sz="1600" b="1" dirty="0"/>
              <a:t>el gobierno municipal hacia su interior, </a:t>
            </a:r>
            <a:r>
              <a:rPr lang="es-ES_tradnl" sz="1600" dirty="0"/>
              <a:t>mejorando la capacidad de gestión de su capital humano.</a:t>
            </a:r>
            <a:r>
              <a:rPr lang="es-ES_tradnl" sz="1600" b="1" dirty="0"/>
              <a:t> </a:t>
            </a:r>
            <a:endParaRPr lang="es-ES_tradnl" sz="1600" b="1" dirty="0" smtClean="0"/>
          </a:p>
          <a:p>
            <a:pPr marL="0" lvl="0" indent="0">
              <a:buSzPct val="80000"/>
              <a:buNone/>
            </a:pPr>
            <a:endParaRPr lang="es-MX" sz="1600" dirty="0"/>
          </a:p>
          <a:p>
            <a:pPr lvl="0">
              <a:buSzPct val="80000"/>
            </a:pPr>
            <a:r>
              <a:rPr lang="es-ES_tradnl" sz="1600" b="1" dirty="0"/>
              <a:t>Impulsar la innovación gubernamental con el uso de tecnologías para prestar servicios públicos eficientes, </a:t>
            </a:r>
            <a:r>
              <a:rPr lang="es-ES_tradnl" sz="1600" dirty="0"/>
              <a:t>aunado a una actualización constante de los funcionarios.</a:t>
            </a:r>
            <a:r>
              <a:rPr lang="es-ES_tradnl" sz="1600" b="1" dirty="0"/>
              <a:t>   </a:t>
            </a:r>
            <a:endParaRPr lang="es-ES_tradnl" sz="1600" b="1" dirty="0" smtClean="0"/>
          </a:p>
          <a:p>
            <a:pPr marL="0" lvl="0" indent="0">
              <a:buSzPct val="80000"/>
              <a:buNone/>
            </a:pPr>
            <a:endParaRPr lang="es-MX" sz="1600" dirty="0"/>
          </a:p>
          <a:p>
            <a:pPr lvl="0">
              <a:buSzPct val="80000"/>
            </a:pPr>
            <a:r>
              <a:rPr lang="es-ES_tradnl" sz="1600" b="1" dirty="0"/>
              <a:t>Promover la competitividad y eficiencia de los municipios, </a:t>
            </a:r>
            <a:r>
              <a:rPr lang="es-ES_tradnl" sz="1600" dirty="0"/>
              <a:t>que nos permita conocer, revisar y evaluar el funcionamiento de las administraciones municipales.</a:t>
            </a:r>
            <a:endParaRPr lang="es-MX" sz="1600" dirty="0"/>
          </a:p>
          <a:p>
            <a:pPr marL="0" lvl="1" indent="0" algn="just">
              <a:spcAft>
                <a:spcPts val="600"/>
              </a:spcAft>
              <a:buClr>
                <a:srgbClr val="64A540"/>
              </a:buClr>
              <a:buSzPct val="100000"/>
              <a:buNone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81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resentacio¦ün FENAMMBas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798</Words>
  <Application>Microsoft Office PowerPoint</Application>
  <PresentationFormat>On-screen Show (4:3)</PresentationFormat>
  <Paragraphs>86</Paragraphs>
  <Slides>10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Presentacio¦ün FENAMMBase</vt:lpstr>
      <vt:lpstr>Slide 1</vt:lpstr>
      <vt:lpstr>Agenda para la Construcción de Municipios Profesionales  </vt:lpstr>
      <vt:lpstr>C o n t e n i d o</vt:lpstr>
      <vt:lpstr>México en Cifras</vt:lpstr>
      <vt:lpstr>Situación Actual de los Municipios en México</vt:lpstr>
      <vt:lpstr>Situación Actual de los Municipios en México (2)</vt:lpstr>
      <vt:lpstr>III. Desafíos del Desarrollo de Capacidades  de los Municipios Mexicanos</vt:lpstr>
      <vt:lpstr>IV. Acciones para Construir Gobiernos Locales Profesionales</vt:lpstr>
      <vt:lpstr>V. Algunas Consideraciones Finales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Agenda Política y Legislativa Municipal  Encuentro Nacional  Presidentes Municipales</dc:title>
  <dc:creator>fenamm</dc:creator>
  <cp:lastModifiedBy>Sergio Arredondo Olvera</cp:lastModifiedBy>
  <cp:revision>371</cp:revision>
  <dcterms:created xsi:type="dcterms:W3CDTF">2014-06-11T12:53:08Z</dcterms:created>
  <dcterms:modified xsi:type="dcterms:W3CDTF">2014-06-11T12:54:18Z</dcterms:modified>
</cp:coreProperties>
</file>