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4" r:id="rId2"/>
    <p:sldId id="301" r:id="rId3"/>
    <p:sldId id="295" r:id="rId4"/>
    <p:sldId id="296" r:id="rId5"/>
    <p:sldId id="305" r:id="rId6"/>
    <p:sldId id="310" r:id="rId7"/>
    <p:sldId id="306" r:id="rId8"/>
    <p:sldId id="307" r:id="rId9"/>
    <p:sldId id="308" r:id="rId10"/>
    <p:sldId id="309" r:id="rId11"/>
    <p:sldId id="304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Genev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Genev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Genev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Genev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Geneva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Geneva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Geneva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Geneva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Geneva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7E"/>
    <a:srgbClr val="000080"/>
    <a:srgbClr val="0000FF"/>
    <a:srgbClr val="000063"/>
    <a:srgbClr val="68ABE8"/>
    <a:srgbClr val="68B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52" y="-1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11664219938609"/>
          <c:y val="0.096344127758678"/>
          <c:w val="0.915477497255763"/>
          <c:h val="0.861856493290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'X:\Users\Brennan\AppData\Local\Microsoft\Windows\Temporary Internet Files\Content.Outlook\VCGA7KYO\[Figures_raw_data_2013.xlsx]Revised revexptimeseries'!$A$5</c:f>
              <c:strCache>
                <c:ptCount val="1"/>
                <c:pt idx="0">
                  <c:v>Change in Constant Dollar Revenue (General Fund)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elete val="1"/>
          </c:dLbls>
          <c:cat>
            <c:strRef>
              <c:f>'X:\Users\Brennan\AppData\Local\Microsoft\Windows\Temporary Internet Files\Content.Outlook\VCGA7KYO\[Figures_raw_data_2013.xlsx]Revised revexptimeseries'!$B$4:$AC$4</c:f>
              <c:strCache>
                <c:ptCount val="28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 (budget)</c:v>
                </c:pt>
              </c:strCache>
            </c:strRef>
          </c:cat>
          <c:val>
            <c:numRef>
              <c:f>'X:\Users\Brennan\AppData\Local\Microsoft\Windows\Temporary Internet Files\Content.Outlook\VCGA7KYO\[Figures_raw_data_2013.xlsx]Revised revexptimeseries'!$B$5:$AC$5</c:f>
              <c:numCache>
                <c:formatCode>General</c:formatCode>
                <c:ptCount val="28"/>
                <c:pt idx="0">
                  <c:v>0.0417532405312517</c:v>
                </c:pt>
                <c:pt idx="1">
                  <c:v>0.00341298378735018</c:v>
                </c:pt>
                <c:pt idx="2">
                  <c:v>0.035709929610945</c:v>
                </c:pt>
                <c:pt idx="3">
                  <c:v>0.00551080949595732</c:v>
                </c:pt>
                <c:pt idx="4">
                  <c:v>-0.00206777841442784</c:v>
                </c:pt>
                <c:pt idx="5">
                  <c:v>-0.0052930905716102</c:v>
                </c:pt>
                <c:pt idx="6">
                  <c:v>-0.00179347718508552</c:v>
                </c:pt>
                <c:pt idx="7">
                  <c:v>0.00547284671025673</c:v>
                </c:pt>
                <c:pt idx="8">
                  <c:v>0.00933386424076306</c:v>
                </c:pt>
                <c:pt idx="9">
                  <c:v>0.01249428827211</c:v>
                </c:pt>
                <c:pt idx="10">
                  <c:v>0.0285204482265618</c:v>
                </c:pt>
                <c:pt idx="11">
                  <c:v>0.0142732045962045</c:v>
                </c:pt>
                <c:pt idx="12">
                  <c:v>0.0214279090024179</c:v>
                </c:pt>
                <c:pt idx="13">
                  <c:v>0.00114983679200439</c:v>
                </c:pt>
                <c:pt idx="14">
                  <c:v>0.00966971876672418</c:v>
                </c:pt>
                <c:pt idx="15">
                  <c:v>-0.00581535724963645</c:v>
                </c:pt>
                <c:pt idx="16">
                  <c:v>0.0024531739827756</c:v>
                </c:pt>
                <c:pt idx="17">
                  <c:v>-0.010077147983956</c:v>
                </c:pt>
                <c:pt idx="18">
                  <c:v>-0.0158868304506174</c:v>
                </c:pt>
                <c:pt idx="19">
                  <c:v>0.0158301497822729</c:v>
                </c:pt>
                <c:pt idx="20">
                  <c:v>0.0185044366484467</c:v>
                </c:pt>
                <c:pt idx="21">
                  <c:v>-0.0021731979517703</c:v>
                </c:pt>
                <c:pt idx="22">
                  <c:v>-0.0117941510695187</c:v>
                </c:pt>
                <c:pt idx="23">
                  <c:v>-0.0274588369554431</c:v>
                </c:pt>
                <c:pt idx="24">
                  <c:v>-0.04496</c:v>
                </c:pt>
                <c:pt idx="25">
                  <c:v>-0.0172276150465607</c:v>
                </c:pt>
                <c:pt idx="26">
                  <c:v>-0.00911234094122777</c:v>
                </c:pt>
                <c:pt idx="27">
                  <c:v>0.00141320093399026</c:v>
                </c:pt>
              </c:numCache>
            </c:numRef>
          </c:val>
        </c:ser>
        <c:ser>
          <c:idx val="1"/>
          <c:order val="1"/>
          <c:tx>
            <c:strRef>
              <c:f>'X:\Users\Brennan\AppData\Local\Microsoft\Windows\Temporary Internet Files\Content.Outlook\VCGA7KYO\[Figures_raw_data_2013.xlsx]Revised revexptimeseries'!$A$6</c:f>
              <c:strCache>
                <c:ptCount val="1"/>
                <c:pt idx="0">
                  <c:v>Change in Constant Dollar Expenditures (General Fund)</c:v>
                </c:pt>
              </c:strCache>
            </c:strRef>
          </c:tx>
          <c:spPr>
            <a:solidFill>
              <a:srgbClr val="1242DC"/>
            </a:solidFill>
          </c:spPr>
          <c:invertIfNegative val="0"/>
          <c:dLbls>
            <c:delete val="1"/>
          </c:dLbls>
          <c:cat>
            <c:strRef>
              <c:f>'X:\Users\Brennan\AppData\Local\Microsoft\Windows\Temporary Internet Files\Content.Outlook\VCGA7KYO\[Figures_raw_data_2013.xlsx]Revised revexptimeseries'!$B$4:$AC$4</c:f>
              <c:strCache>
                <c:ptCount val="28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 (budget)</c:v>
                </c:pt>
              </c:strCache>
            </c:strRef>
          </c:cat>
          <c:val>
            <c:numRef>
              <c:f>'X:\Users\Brennan\AppData\Local\Microsoft\Windows\Temporary Internet Files\Content.Outlook\VCGA7KYO\[Figures_raw_data_2013.xlsx]Revised revexptimeseries'!$B$6:$AC$6</c:f>
              <c:numCache>
                <c:formatCode>General</c:formatCode>
                <c:ptCount val="28"/>
                <c:pt idx="0">
                  <c:v>0.0376932808326317</c:v>
                </c:pt>
                <c:pt idx="1">
                  <c:v>-0.00113976787130983</c:v>
                </c:pt>
                <c:pt idx="2">
                  <c:v>0.019686954933065</c:v>
                </c:pt>
                <c:pt idx="3">
                  <c:v>-0.00461739050404268</c:v>
                </c:pt>
                <c:pt idx="4">
                  <c:v>0.0204456145398521</c:v>
                </c:pt>
                <c:pt idx="5">
                  <c:v>0.00776808708089979</c:v>
                </c:pt>
                <c:pt idx="6">
                  <c:v>-0.00730772271281552</c:v>
                </c:pt>
                <c:pt idx="7">
                  <c:v>-0.00771915328974327</c:v>
                </c:pt>
                <c:pt idx="8">
                  <c:v>0.00536130914980306</c:v>
                </c:pt>
                <c:pt idx="9">
                  <c:v>0.01519461192777</c:v>
                </c:pt>
                <c:pt idx="10">
                  <c:v>0.0386494430933518</c:v>
                </c:pt>
                <c:pt idx="11">
                  <c:v>0.0136551432084845</c:v>
                </c:pt>
                <c:pt idx="12">
                  <c:v>0.0131039090024179</c:v>
                </c:pt>
                <c:pt idx="13">
                  <c:v>0.0108978632176144</c:v>
                </c:pt>
                <c:pt idx="14">
                  <c:v>0.00760558876672417</c:v>
                </c:pt>
                <c:pt idx="15">
                  <c:v>0.0196137627503635</c:v>
                </c:pt>
                <c:pt idx="16">
                  <c:v>0.0333031739827756</c:v>
                </c:pt>
                <c:pt idx="17">
                  <c:v>-0.014926147983956</c:v>
                </c:pt>
                <c:pt idx="18">
                  <c:v>-0.0102868304506174</c:v>
                </c:pt>
                <c:pt idx="19">
                  <c:v>0.000402586980492871</c:v>
                </c:pt>
                <c:pt idx="20">
                  <c:v>0.0188494366484467</c:v>
                </c:pt>
                <c:pt idx="21">
                  <c:v>0.0264268020482297</c:v>
                </c:pt>
                <c:pt idx="22">
                  <c:v>0.00370584893048132</c:v>
                </c:pt>
                <c:pt idx="23">
                  <c:v>0.00504116304455687</c:v>
                </c:pt>
                <c:pt idx="24">
                  <c:v>-0.05096</c:v>
                </c:pt>
                <c:pt idx="25">
                  <c:v>-0.0342276150465607</c:v>
                </c:pt>
                <c:pt idx="26">
                  <c:v>-0.00229332838843594</c:v>
                </c:pt>
                <c:pt idx="27">
                  <c:v>0.0152104650318261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34760952"/>
        <c:axId val="-2034757512"/>
      </c:barChart>
      <c:catAx>
        <c:axId val="-2034760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4500000" vert="horz"/>
          <a:lstStyle/>
          <a:p>
            <a:pPr>
              <a:defRPr sz="1600"/>
            </a:pPr>
            <a:endParaRPr lang="en-US"/>
          </a:p>
        </c:txPr>
        <c:crossAx val="-2034757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3475751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-20347609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0360849859045397"/>
          <c:y val="0.0342702757402126"/>
          <c:w val="0.9"/>
          <c:h val="0.118281126027765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0.2439</cdr:x>
      <cdr:y>0.23944</cdr:y>
    </cdr:from>
    <cdr:to>
      <cdr:x>0.24576</cdr:x>
      <cdr:y>0.91698</cdr:y>
    </cdr:to>
    <cdr:sp macro="" textlink="">
      <cdr:nvSpPr>
        <cdr:cNvPr id="3" name="Straight Connector 2"/>
        <cdr:cNvSpPr/>
      </cdr:nvSpPr>
      <cdr:spPr>
        <a:xfrm xmlns:a="http://schemas.openxmlformats.org/drawingml/2006/main" rot="16200000" flipH="1" flipV="1">
          <a:off x="368602" y="3119847"/>
          <a:ext cx="3665645" cy="16749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Straight Connector 3"/>
        <cdr:cNvSpPr/>
      </cdr:nvSpPr>
      <cdr:spPr>
        <a:xfrm xmlns:a="http://schemas.openxmlformats.org/drawingml/2006/main" rot="16200000" flipH="1">
          <a:off x="-2485391" y="2485391"/>
          <a:ext cx="5016502" cy="4571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0.5958</cdr:x>
      <cdr:y>0.23944</cdr:y>
    </cdr:from>
    <cdr:to>
      <cdr:x>0.60169</cdr:x>
      <cdr:y>0.92007</cdr:y>
    </cdr:to>
    <cdr:sp macro="" textlink="">
      <cdr:nvSpPr>
        <cdr:cNvPr id="6" name="Straight Connector 5"/>
        <cdr:cNvSpPr/>
      </cdr:nvSpPr>
      <cdr:spPr>
        <a:xfrm xmlns:a="http://schemas.openxmlformats.org/drawingml/2006/main" rot="5400000">
          <a:off x="3542515" y="3110079"/>
          <a:ext cx="3682363" cy="5300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8" name="Straight Connector 7"/>
        <cdr:cNvSpPr/>
      </cdr:nvSpPr>
      <cdr:spPr>
        <a:xfrm xmlns:a="http://schemas.openxmlformats.org/drawingml/2006/main" rot="16200000" flipH="1">
          <a:off x="-2485391" y="2485391"/>
          <a:ext cx="5016502" cy="45719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0.17593</cdr:x>
      <cdr:y>0.72396</cdr:y>
    </cdr:from>
    <cdr:to>
      <cdr:x>0.35076</cdr:x>
      <cdr:y>0.75473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447800" y="3276600"/>
          <a:ext cx="1438781" cy="139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rgbClr val="FFFFFF"/>
              </a:solidFill>
              <a:latin typeface="Calibri" panose="020F0502020204030204" pitchFamily="34" charset="0"/>
            </a:rPr>
            <a:t>Recession</a:t>
          </a:r>
          <a:r>
            <a:rPr lang="en-US" sz="2000" baseline="0" dirty="0">
              <a:solidFill>
                <a:srgbClr val="FFFFFF"/>
              </a:solidFill>
              <a:latin typeface="Calibri" panose="020F0502020204030204" pitchFamily="34" charset="0"/>
            </a:rPr>
            <a:t> trough 3/91</a:t>
          </a:r>
          <a:r>
            <a:rPr lang="en-US" sz="1100" baseline="0" dirty="0">
              <a:solidFill>
                <a:srgbClr val="FFFFFF"/>
              </a:solidFill>
            </a:rPr>
            <a:t>	</a:t>
          </a:r>
          <a:endParaRPr lang="en-US" sz="11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0.53704</cdr:x>
      <cdr:y>0.72396</cdr:y>
    </cdr:from>
    <cdr:to>
      <cdr:x>0.71188</cdr:x>
      <cdr:y>0.75498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419600" y="3276600"/>
          <a:ext cx="1438864" cy="140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2000" dirty="0">
              <a:solidFill>
                <a:srgbClr val="FFFFFF"/>
              </a:solidFill>
              <a:latin typeface="Calibri" panose="020F0502020204030204" pitchFamily="34" charset="0"/>
            </a:rPr>
            <a:t>Recession</a:t>
          </a:r>
          <a:r>
            <a:rPr lang="en-US" sz="2000" baseline="0" dirty="0">
              <a:solidFill>
                <a:srgbClr val="FFFFFF"/>
              </a:solidFill>
              <a:latin typeface="Calibri" panose="020F0502020204030204" pitchFamily="34" charset="0"/>
            </a:rPr>
            <a:t> trough 11/01</a:t>
          </a:r>
          <a:r>
            <a:rPr lang="en-US" sz="1800" baseline="0" dirty="0">
              <a:latin typeface="Calibri" panose="020F0502020204030204" pitchFamily="34" charset="0"/>
            </a:rPr>
            <a:t>	</a:t>
          </a:r>
          <a:endParaRPr lang="en-US" sz="1800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0.86308</cdr:x>
      <cdr:y>0.23944</cdr:y>
    </cdr:from>
    <cdr:to>
      <cdr:x>0.86441</cdr:x>
      <cdr:y>0.91442</cdr:y>
    </cdr:to>
    <cdr:sp macro="" textlink="">
      <cdr:nvSpPr>
        <cdr:cNvPr id="13" name="Straight Connector 12"/>
        <cdr:cNvSpPr/>
      </cdr:nvSpPr>
      <cdr:spPr>
        <a:xfrm xmlns:a="http://schemas.openxmlformats.org/drawingml/2006/main" rot="5400000">
          <a:off x="5940537" y="3115333"/>
          <a:ext cx="3651796" cy="1193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0.7963</cdr:x>
      <cdr:y>0.72396</cdr:y>
    </cdr:from>
    <cdr:to>
      <cdr:x>0.98312</cdr:x>
      <cdr:y>0.92958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6553200" y="3276600"/>
          <a:ext cx="1537454" cy="930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rgbClr val="FFFFFF"/>
              </a:solidFill>
              <a:latin typeface="Calibri" panose="020F0502020204030204" pitchFamily="34" charset="0"/>
            </a:rPr>
            <a:t>Recession trough 06/09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D271CB68-3946-4E13-B09C-D0186A014DD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79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2" y="4416099"/>
            <a:ext cx="5142177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719CDC2-B410-432F-91DB-F2C2826DCEE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08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Geneva" charset="-128"/>
        <a:cs typeface="Geneva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Geneva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Genev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9CDC2-B410-432F-91DB-F2C2826DCEE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07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9CDC2-B410-432F-91DB-F2C2826DCE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5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pitchFamily="18" charset="0"/>
              <a:ea typeface="+mn-ea"/>
            </a:endParaRPr>
          </a:p>
        </p:txBody>
      </p:sp>
      <p:pic>
        <p:nvPicPr>
          <p:cNvPr id="5" name="Picture 5" descr="NLClogo4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984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0772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6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72390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>
              <a:buFontTx/>
              <a:buNone/>
              <a:defRPr sz="2400" b="0" i="0">
                <a:solidFill>
                  <a:schemeClr val="bg1"/>
                </a:solidFill>
                <a:latin typeface="Futura Book"/>
                <a:cs typeface="Futura Book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190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990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utura Medium"/>
                <a:cs typeface="Futura Medium"/>
              </a:defRPr>
            </a:lvl1pPr>
            <a:lvl2pPr>
              <a:defRPr b="0" i="0">
                <a:latin typeface="Futura Book"/>
                <a:cs typeface="Futura Book"/>
              </a:defRPr>
            </a:lvl2pPr>
            <a:lvl3pPr>
              <a:defRPr b="0" i="0">
                <a:latin typeface="Futura Book"/>
                <a:cs typeface="Futura Book"/>
              </a:defRPr>
            </a:lvl3pPr>
            <a:lvl4pPr>
              <a:defRPr b="0" i="0">
                <a:latin typeface="Futura Book"/>
                <a:cs typeface="Futura Book"/>
              </a:defRPr>
            </a:lvl4pPr>
            <a:lvl5pPr>
              <a:defRPr b="0" i="0">
                <a:latin typeface="Futura Book"/>
                <a:cs typeface="Futura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8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utura Medium"/>
                <a:cs typeface="Futura Medium"/>
              </a:defRPr>
            </a:lvl1pPr>
            <a:lvl2pPr>
              <a:defRPr b="0" i="0">
                <a:latin typeface="Futura Book"/>
                <a:cs typeface="Futura Book"/>
              </a:defRPr>
            </a:lvl2pPr>
            <a:lvl3pPr>
              <a:defRPr b="0" i="0">
                <a:latin typeface="Futura Book"/>
                <a:cs typeface="Futura Book"/>
              </a:defRPr>
            </a:lvl3pPr>
            <a:lvl4pPr>
              <a:defRPr b="0" i="0">
                <a:latin typeface="Futura Book"/>
                <a:cs typeface="Futura Book"/>
              </a:defRPr>
            </a:lvl4pPr>
            <a:lvl5pPr>
              <a:defRPr b="0" i="0">
                <a:latin typeface="Futura Book"/>
                <a:cs typeface="Futura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152400" y="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kern="0" dirty="0">
                <a:solidFill>
                  <a:schemeClr val="bg1"/>
                </a:solidFill>
                <a:latin typeface="Futura Medium"/>
                <a:ea typeface="+mj-ea"/>
                <a:cs typeface="Futura Medium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812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Futura Medium"/>
                <a:cs typeface="Futura Medium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882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9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pitchFamily="18" charset="0"/>
              <a:ea typeface="+mn-ea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 userDrawn="1"/>
        </p:nvSpPr>
        <p:spPr bwMode="auto">
          <a:xfrm>
            <a:off x="5638800" y="6248400"/>
            <a:ext cx="3200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200" dirty="0">
                <a:solidFill>
                  <a:schemeClr val="bg2"/>
                </a:solidFill>
                <a:latin typeface="Futura Light"/>
                <a:ea typeface="+mn-ea"/>
                <a:cs typeface="Futura Light"/>
              </a:rPr>
              <a:t>www.nlc.org</a:t>
            </a:r>
          </a:p>
        </p:txBody>
      </p:sp>
      <p:pic>
        <p:nvPicPr>
          <p:cNvPr id="1028" name="Picture 7" descr="NLClogo4c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62600"/>
            <a:ext cx="2984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8" r:id="rId2"/>
    <p:sldLayoutId id="2147483719" r:id="rId3"/>
    <p:sldLayoutId id="2147483721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utura Medium"/>
          <a:ea typeface="ヒラギノ角ゴ Pro W3" charset="-128"/>
          <a:cs typeface="Futura Medium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utura Medium" charset="0"/>
          <a:ea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utura Medium" charset="0"/>
          <a:ea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utura Medium" charset="0"/>
          <a:ea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utura Medium" charset="0"/>
          <a:ea typeface="ヒラギノ角ゴ Pro W3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 CondensedBlack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 CondensedBlack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 CondensedBlack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 Condensed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63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3"/>
          </a:solidFill>
          <a:latin typeface="Helvetica CondensedBold" charset="0"/>
          <a:ea typeface="ヒラギノ角ゴ Pro W3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3"/>
          </a:solidFill>
          <a:latin typeface="Helvetica CondensedBold" charset="0"/>
          <a:ea typeface="Geneva" charset="-128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3"/>
          </a:solidFill>
          <a:latin typeface="Helvetica CondensedBold" charset="0"/>
          <a:ea typeface="Geneva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000063"/>
          </a:solidFill>
          <a:latin typeface="Helvetica CondensedBold" charset="0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0063"/>
          </a:solidFill>
          <a:latin typeface="Helvetica CondensedBold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0063"/>
          </a:solidFill>
          <a:latin typeface="Helvetica CondensedBold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0063"/>
          </a:solidFill>
          <a:latin typeface="Helvetica CondensedBold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0063"/>
          </a:solidFill>
          <a:latin typeface="Helvetica Condensed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cfarland@nlc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1295400"/>
          </a:xfrm>
        </p:spPr>
        <p:txBody>
          <a:bodyPr/>
          <a:lstStyle/>
          <a:p>
            <a:pPr algn="r"/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Service Delivery Performance and Cost</a:t>
            </a:r>
            <a:br>
              <a:rPr lang="en-US" sz="4800" b="1" dirty="0" smtClean="0"/>
            </a:b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b="1" dirty="0" smtClean="0"/>
              <a:t>Christiana McFarland</a:t>
            </a:r>
            <a:br>
              <a:rPr lang="en-US" b="1" dirty="0" smtClean="0"/>
            </a:br>
            <a:r>
              <a:rPr lang="en-US" b="1" dirty="0" smtClean="0"/>
              <a:t>Research Director</a:t>
            </a:r>
            <a:br>
              <a:rPr lang="en-US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50466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We’ve Learned 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 numCol="2"/>
          <a:lstStyle/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Strong leadership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Culture change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Budget</a:t>
            </a:r>
          </a:p>
          <a:p>
            <a:r>
              <a:rPr lang="en-US" dirty="0">
                <a:solidFill>
                  <a:srgbClr val="FFFFFF"/>
                </a:solidFill>
              </a:rPr>
              <a:t>S</a:t>
            </a:r>
            <a:r>
              <a:rPr lang="en-US" dirty="0" smtClean="0">
                <a:solidFill>
                  <a:srgbClr val="FFFFFF"/>
                </a:solidFill>
              </a:rPr>
              <a:t>taff/skills/software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Strategic plan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Open data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Know what to measure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Resident engagement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Systematic review</a:t>
            </a:r>
          </a:p>
        </p:txBody>
      </p:sp>
    </p:spTree>
    <p:extLst>
      <p:ext uri="{BB962C8B-B14F-4D97-AF65-F5344CB8AC3E}">
        <p14:creationId xmlns:p14="http://schemas.microsoft.com/office/powerpoint/2010/main" val="2884297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Christiana McFarland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Research Director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202.626.3036</a:t>
            </a: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  <a:hlinkClick r:id="rId2"/>
              </a:rPr>
              <a:t>mcfarland@nlc.org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@</a:t>
            </a:r>
            <a:r>
              <a:rPr lang="en-US" dirty="0" err="1" smtClean="0">
                <a:solidFill>
                  <a:srgbClr val="FFFFFF"/>
                </a:solidFill>
              </a:rPr>
              <a:t>ckmcfarland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REPORT RELEASE FALL 2014 </a:t>
            </a:r>
            <a:r>
              <a:rPr lang="en-US" dirty="0" err="1" smtClean="0">
                <a:solidFill>
                  <a:srgbClr val="FFFFFF"/>
                </a:solidFill>
              </a:rPr>
              <a:t>www.nlc.org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The </a:t>
            </a:r>
            <a:r>
              <a:rPr lang="en-US" u="sng" dirty="0" smtClean="0">
                <a:solidFill>
                  <a:srgbClr val="FFFFFF"/>
                </a:solidFill>
              </a:rPr>
              <a:t>National League of Cities </a:t>
            </a:r>
            <a:r>
              <a:rPr lang="en-US" dirty="0" smtClean="0">
                <a:solidFill>
                  <a:srgbClr val="FFFFFF"/>
                </a:solidFill>
              </a:rPr>
              <a:t>is the nation’s oldest and largest organization devoted to strengthening cities and city leadership. </a:t>
            </a: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-Resource and advocate for more than 1,600 member cities and the 49 state municipal leagues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-Research, best practices, education and strategies to support local leadership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-Recognizes </a:t>
            </a:r>
            <a:r>
              <a:rPr lang="en-US" dirty="0">
                <a:solidFill>
                  <a:schemeClr val="bg1"/>
                </a:solidFill>
              </a:rPr>
              <a:t>municipal achievements 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Center for City Solutions and Applied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3048000" cy="4343401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City Solutions and 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Applied Research 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strengthens the capacity 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of municipal leaders to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create strong local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economies, safe and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vibrant neighborhoods,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world-class 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infrastructure, and a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sustainable environment.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894" y="1059649"/>
            <a:ext cx="5878106" cy="358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7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4221163"/>
          </a:xfrm>
        </p:spPr>
        <p:txBody>
          <a:bodyPr/>
          <a:lstStyle/>
          <a:p>
            <a:pPr>
              <a:buNone/>
            </a:pPr>
            <a:r>
              <a:rPr lang="en-US" sz="5000" dirty="0" smtClean="0">
                <a:solidFill>
                  <a:schemeClr val="bg1"/>
                </a:solidFill>
              </a:rPr>
              <a:t>Fiscal Conditions | Economic</a:t>
            </a:r>
          </a:p>
          <a:p>
            <a:pPr>
              <a:buNone/>
            </a:pPr>
            <a:r>
              <a:rPr lang="en-US" sz="5000" dirty="0" smtClean="0">
                <a:solidFill>
                  <a:schemeClr val="bg1"/>
                </a:solidFill>
              </a:rPr>
              <a:t>Development | Infrastructure</a:t>
            </a:r>
          </a:p>
          <a:p>
            <a:pPr>
              <a:buNone/>
            </a:pPr>
            <a:r>
              <a:rPr lang="en-US" sz="5000" dirty="0" smtClean="0">
                <a:solidFill>
                  <a:schemeClr val="bg1"/>
                </a:solidFill>
              </a:rPr>
              <a:t>Housing | Sustainability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Delivery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Help cities provide more effective and cost-efficient city services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Analyze best practices in performance management and data-driven decision making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Los Angeles, Boston, Dallas, Louisville, Washington DC, Denver, Charlotte, Las Vegas, Kansas City MO, San Antonio, Atlanta, Pittsburgh, St. Paul, Salt Lake City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2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Provided by U.S.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 numCol="1"/>
          <a:lstStyle/>
          <a:p>
            <a:r>
              <a:rPr lang="en-US" dirty="0" smtClean="0">
                <a:solidFill>
                  <a:srgbClr val="FFFFFF"/>
                </a:solidFill>
              </a:rPr>
              <a:t>Public Works/Transportation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Public Utilities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Public Safety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Parks &amp; Recreation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Cultural &amp; Arts Programs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Support &amp; Oversight Services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30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Context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830763"/>
          </a:xfrm>
        </p:spPr>
        <p:txBody>
          <a:bodyPr numCol="2"/>
          <a:lstStyle/>
          <a:p>
            <a:pPr lvl="1" eaLnBrk="0" hangingPunct="0"/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</a:rPr>
              <a:t>Conducted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</a:rPr>
              <a:t>annually since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</a:rPr>
              <a:t>1986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ＭＳ Ｐゴシック" charset="-128"/>
            </a:endParaRPr>
          </a:p>
          <a:p>
            <a:pPr lvl="1" eaLnBrk="0" hangingPunct="0"/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</a:rPr>
              <a:t>Survey and review of budget documents from 350 cities</a:t>
            </a:r>
          </a:p>
          <a:p>
            <a:pPr lvl="1" eaLnBrk="0" hangingPunct="0"/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</a:rPr>
              <a:t>Combination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</a:rPr>
              <a:t>of financial data, fiscal actions, and CFOs perceptions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292417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533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Context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680968"/>
              </p:ext>
            </p:extLst>
          </p:nvPr>
        </p:nvGraphicFramePr>
        <p:xfrm>
          <a:off x="381000" y="685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5551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Delivery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525963"/>
          </a:xfrm>
        </p:spPr>
        <p:txBody>
          <a:bodyPr numCol="2"/>
          <a:lstStyle/>
          <a:p>
            <a:r>
              <a:rPr lang="en-US" dirty="0" smtClean="0">
                <a:solidFill>
                  <a:schemeClr val="bg1"/>
                </a:solidFill>
              </a:rPr>
              <a:t>How to create a performance management office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to collect and analyze data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to make data-driven decisions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to measure benefits and outcomes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957" y="1143000"/>
            <a:ext cx="50673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6206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 CondensedBlack"/>
        <a:ea typeface=""/>
        <a:cs typeface=""/>
      </a:majorFont>
      <a:minorFont>
        <a:latin typeface="Helvetica Condense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310</Words>
  <Application>Microsoft Macintosh PowerPoint</Application>
  <PresentationFormat>On-screen Show (4:3)</PresentationFormat>
  <Paragraphs>72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 Service Delivery Performance and Cost   Christiana McFarland Research Director   </vt:lpstr>
      <vt:lpstr>PowerPoint Presentation</vt:lpstr>
      <vt:lpstr>Center for City Solutions and Applied Research</vt:lpstr>
      <vt:lpstr>PowerPoint Presentation</vt:lpstr>
      <vt:lpstr>Service Delivery Project</vt:lpstr>
      <vt:lpstr>Services Provided by U.S. Cities</vt:lpstr>
      <vt:lpstr>Fiscal Context </vt:lpstr>
      <vt:lpstr>Fiscal Context</vt:lpstr>
      <vt:lpstr>Service Delivery Response</vt:lpstr>
      <vt:lpstr>What We’ve Learned So Far…</vt:lpstr>
      <vt:lpstr>For 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Siegel</dc:creator>
  <cp:lastModifiedBy>Christy McFarland</cp:lastModifiedBy>
  <cp:revision>161</cp:revision>
  <cp:lastPrinted>2012-05-02T21:35:51Z</cp:lastPrinted>
  <dcterms:created xsi:type="dcterms:W3CDTF">2014-02-11T20:10:18Z</dcterms:created>
  <dcterms:modified xsi:type="dcterms:W3CDTF">2014-06-09T14:19:23Z</dcterms:modified>
</cp:coreProperties>
</file>