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62" r:id="rId3"/>
    <p:sldId id="272" r:id="rId4"/>
    <p:sldId id="285" r:id="rId5"/>
    <p:sldId id="282" r:id="rId6"/>
    <p:sldId id="264" r:id="rId7"/>
    <p:sldId id="263" r:id="rId8"/>
    <p:sldId id="280" r:id="rId9"/>
    <p:sldId id="277" r:id="rId10"/>
    <p:sldId id="279" r:id="rId11"/>
    <p:sldId id="275" r:id="rId12"/>
    <p:sldId id="281" r:id="rId13"/>
    <p:sldId id="283" r:id="rId14"/>
    <p:sldId id="286" r:id="rId15"/>
    <p:sldId id="267" r:id="rId1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FD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1" autoAdjust="0"/>
    <p:restoredTop sz="72571" autoAdjust="0"/>
  </p:normalViewPr>
  <p:slideViewPr>
    <p:cSldViewPr>
      <p:cViewPr varScale="1">
        <p:scale>
          <a:sx n="52" d="100"/>
          <a:sy n="52" d="100"/>
        </p:scale>
        <p:origin x="-169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138"/>
          </a:xfrm>
          <a:prstGeom prst="rect">
            <a:avLst/>
          </a:prstGeom>
        </p:spPr>
        <p:txBody>
          <a:bodyPr vert="horz" lIns="91434" tIns="45717" rIns="91434" bIns="45717" rtlCol="0"/>
          <a:lstStyle>
            <a:lvl1pPr algn="l">
              <a:defRPr sz="1200"/>
            </a:lvl1pPr>
          </a:lstStyle>
          <a:p>
            <a:endParaRPr lang="en-US"/>
          </a:p>
        </p:txBody>
      </p:sp>
      <p:sp>
        <p:nvSpPr>
          <p:cNvPr id="3" name="Date Placeholder 2"/>
          <p:cNvSpPr>
            <a:spLocks noGrp="1"/>
          </p:cNvSpPr>
          <p:nvPr>
            <p:ph type="dt" sz="quarter" idx="1"/>
          </p:nvPr>
        </p:nvSpPr>
        <p:spPr>
          <a:xfrm>
            <a:off x="3970339" y="1"/>
            <a:ext cx="3038475" cy="465138"/>
          </a:xfrm>
          <a:prstGeom prst="rect">
            <a:avLst/>
          </a:prstGeom>
        </p:spPr>
        <p:txBody>
          <a:bodyPr vert="horz" lIns="91434" tIns="45717" rIns="91434" bIns="45717" rtlCol="0"/>
          <a:lstStyle>
            <a:lvl1pPr algn="r">
              <a:defRPr sz="1200"/>
            </a:lvl1pPr>
          </a:lstStyle>
          <a:p>
            <a:fld id="{11974B5A-A8F5-48C7-9E78-8457080C3FD4}" type="datetimeFigureOut">
              <a:rPr lang="en-US" smtClean="0"/>
              <a:t>6/10/2014</a:t>
            </a:fld>
            <a:endParaRPr lang="en-US"/>
          </a:p>
        </p:txBody>
      </p:sp>
      <p:sp>
        <p:nvSpPr>
          <p:cNvPr id="4" name="Footer Placeholder 3"/>
          <p:cNvSpPr>
            <a:spLocks noGrp="1"/>
          </p:cNvSpPr>
          <p:nvPr>
            <p:ph type="ftr" sz="quarter" idx="2"/>
          </p:nvPr>
        </p:nvSpPr>
        <p:spPr>
          <a:xfrm>
            <a:off x="1" y="8829676"/>
            <a:ext cx="3038475" cy="465138"/>
          </a:xfrm>
          <a:prstGeom prst="rect">
            <a:avLst/>
          </a:prstGeom>
        </p:spPr>
        <p:txBody>
          <a:bodyPr vert="horz" lIns="91434" tIns="45717" rIns="91434" bIns="45717" rtlCol="0" anchor="b"/>
          <a:lstStyle>
            <a:lvl1pPr algn="l">
              <a:defRPr sz="1200"/>
            </a:lvl1pPr>
          </a:lstStyle>
          <a:p>
            <a:endParaRPr lang="en-US"/>
          </a:p>
        </p:txBody>
      </p:sp>
      <p:sp>
        <p:nvSpPr>
          <p:cNvPr id="5" name="Slide Number Placeholder 4"/>
          <p:cNvSpPr>
            <a:spLocks noGrp="1"/>
          </p:cNvSpPr>
          <p:nvPr>
            <p:ph type="sldNum" sz="quarter" idx="3"/>
          </p:nvPr>
        </p:nvSpPr>
        <p:spPr>
          <a:xfrm>
            <a:off x="3970339" y="8829676"/>
            <a:ext cx="3038475" cy="465138"/>
          </a:xfrm>
          <a:prstGeom prst="rect">
            <a:avLst/>
          </a:prstGeom>
        </p:spPr>
        <p:txBody>
          <a:bodyPr vert="horz" lIns="91434" tIns="45717" rIns="91434" bIns="45717" rtlCol="0" anchor="b"/>
          <a:lstStyle>
            <a:lvl1pPr algn="r">
              <a:defRPr sz="1200"/>
            </a:lvl1pPr>
          </a:lstStyle>
          <a:p>
            <a:fld id="{4FB55E33-236E-4B5A-A9A2-F83E4C0AE9CF}" type="slidenum">
              <a:rPr lang="en-US" smtClean="0"/>
              <a:t>‹#›</a:t>
            </a:fld>
            <a:endParaRPr lang="en-US"/>
          </a:p>
        </p:txBody>
      </p:sp>
    </p:spTree>
    <p:extLst>
      <p:ext uri="{BB962C8B-B14F-4D97-AF65-F5344CB8AC3E}">
        <p14:creationId xmlns:p14="http://schemas.microsoft.com/office/powerpoint/2010/main" val="3010162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3170" tIns="46585" rIns="93170" bIns="46585" rtlCol="0"/>
          <a:lstStyle>
            <a:lvl1pPr algn="l">
              <a:defRPr sz="1200"/>
            </a:lvl1pPr>
          </a:lstStyle>
          <a:p>
            <a:endParaRPr lang="en-US"/>
          </a:p>
        </p:txBody>
      </p:sp>
      <p:sp>
        <p:nvSpPr>
          <p:cNvPr id="3" name="Date Placeholder 2"/>
          <p:cNvSpPr>
            <a:spLocks noGrp="1"/>
          </p:cNvSpPr>
          <p:nvPr>
            <p:ph type="dt" idx="1"/>
          </p:nvPr>
        </p:nvSpPr>
        <p:spPr>
          <a:xfrm>
            <a:off x="3970938" y="1"/>
            <a:ext cx="3037840" cy="464820"/>
          </a:xfrm>
          <a:prstGeom prst="rect">
            <a:avLst/>
          </a:prstGeom>
        </p:spPr>
        <p:txBody>
          <a:bodyPr vert="horz" lIns="93170" tIns="46585" rIns="93170" bIns="46585" rtlCol="0"/>
          <a:lstStyle>
            <a:lvl1pPr algn="r">
              <a:defRPr sz="1200"/>
            </a:lvl1pPr>
          </a:lstStyle>
          <a:p>
            <a:fld id="{76A3C168-2384-4867-A273-BD845989E5D2}" type="datetimeFigureOut">
              <a:rPr lang="en-US" smtClean="0"/>
              <a:t>6/10/2014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0" tIns="46585" rIns="93170" bIns="46585"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0" tIns="46585" rIns="93170" bIns="4658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0" tIns="46585" rIns="93170" bIns="4658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0" tIns="46585" rIns="93170" bIns="46585" rtlCol="0" anchor="b"/>
          <a:lstStyle>
            <a:lvl1pPr algn="r">
              <a:defRPr sz="1200"/>
            </a:lvl1pPr>
          </a:lstStyle>
          <a:p>
            <a:fld id="{5DBBA76A-CABD-43AE-81B2-378CA6E37897}" type="slidenum">
              <a:rPr lang="en-US" smtClean="0"/>
              <a:t>‹#›</a:t>
            </a:fld>
            <a:endParaRPr lang="en-US"/>
          </a:p>
        </p:txBody>
      </p:sp>
    </p:spTree>
    <p:extLst>
      <p:ext uri="{BB962C8B-B14F-4D97-AF65-F5344CB8AC3E}">
        <p14:creationId xmlns:p14="http://schemas.microsoft.com/office/powerpoint/2010/main" val="3447902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open-contracting.org/"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www.constructiontransparency.org/home"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s-ES" sz="1200" b="0" i="0" u="none" strike="noStrike" kern="1200" baseline="0" dirty="0" smtClean="0">
                <a:solidFill>
                  <a:schemeClr val="tx1"/>
                </a:solidFill>
                <a:latin typeface="+mn-lt"/>
                <a:ea typeface="+mn-ea"/>
                <a:cs typeface="+mn-cs"/>
              </a:rPr>
              <a:t>Las contrataciones públicas se encuentran en el nexo de la generación de ingresos, la planificación del presupuesto, la gestión de recursos y la prestación de servicios públicos. Cada servicio y cada proyecto que el gobierno implementa requiere de un contrato, ya sea la construcción y mantenimiento de carreteras, escuelas y hospitales; la generación de energía eléctrica; la explotación de los recursos naturales o la entrega de libros y medicinas. </a:t>
            </a:r>
          </a:p>
          <a:p>
            <a:r>
              <a:rPr lang="es-ES" sz="1200" b="0" i="0" u="none" strike="noStrike" kern="1200" baseline="0" dirty="0" smtClean="0">
                <a:solidFill>
                  <a:schemeClr val="tx1"/>
                </a:solidFill>
                <a:latin typeface="+mn-lt"/>
                <a:ea typeface="+mn-ea"/>
                <a:cs typeface="+mn-cs"/>
              </a:rPr>
              <a:t>Se estima que alrededor del mundo los gobiernos gastan más de $9.5 billones de dólares cada año a través de contratos. Sin embargo, en muchos países la contratación pública ha sido identificada como la actividad gubernamental más vulnerable a la malversación de fondos, la mala gestión, la ineficacia y la corrupción. Como resultado, los gobiernos son menos eficaces, las empresas no pueden prosperar y los ciudadanos no reciben los servicios que necesitan. </a:t>
            </a:r>
            <a:endParaRPr lang="en-US" dirty="0"/>
          </a:p>
        </p:txBody>
      </p:sp>
      <p:sp>
        <p:nvSpPr>
          <p:cNvPr id="4" name="Slide Number Placeholder 3"/>
          <p:cNvSpPr>
            <a:spLocks noGrp="1"/>
          </p:cNvSpPr>
          <p:nvPr>
            <p:ph type="sldNum" sz="quarter" idx="10"/>
          </p:nvPr>
        </p:nvSpPr>
        <p:spPr/>
        <p:txBody>
          <a:bodyPr/>
          <a:lstStyle/>
          <a:p>
            <a:fld id="{5DBBA76A-CABD-43AE-81B2-378CA6E37897}" type="slidenum">
              <a:rPr lang="en-US" smtClean="0"/>
              <a:t>2</a:t>
            </a:fld>
            <a:endParaRPr lang="en-US"/>
          </a:p>
        </p:txBody>
      </p:sp>
    </p:spTree>
    <p:extLst>
      <p:ext uri="{BB962C8B-B14F-4D97-AF65-F5344CB8AC3E}">
        <p14:creationId xmlns:p14="http://schemas.microsoft.com/office/powerpoint/2010/main" val="932175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El</a:t>
            </a:r>
            <a:r>
              <a:rPr lang="en-US" baseline="0" dirty="0" smtClean="0"/>
              <a:t> </a:t>
            </a:r>
            <a:r>
              <a:rPr lang="en-US" baseline="0" dirty="0" err="1" smtClean="0"/>
              <a:t>trabajo</a:t>
            </a:r>
            <a:r>
              <a:rPr lang="en-US" baseline="0" dirty="0" smtClean="0"/>
              <a:t> de Checkbook NYC ha </a:t>
            </a:r>
            <a:r>
              <a:rPr lang="en-US" baseline="0" dirty="0" err="1" smtClean="0"/>
              <a:t>sido</a:t>
            </a:r>
            <a:r>
              <a:rPr lang="en-US" baseline="0" dirty="0" smtClean="0"/>
              <a:t> </a:t>
            </a:r>
            <a:r>
              <a:rPr lang="en-US" baseline="0" dirty="0" err="1" smtClean="0"/>
              <a:t>replicado</a:t>
            </a:r>
            <a:r>
              <a:rPr lang="en-US" baseline="0" dirty="0" smtClean="0"/>
              <a:t> en </a:t>
            </a:r>
            <a:r>
              <a:rPr lang="en-US" baseline="0" dirty="0" err="1" smtClean="0"/>
              <a:t>varios</a:t>
            </a:r>
            <a:r>
              <a:rPr lang="en-US" baseline="0" dirty="0" smtClean="0"/>
              <a:t> </a:t>
            </a:r>
            <a:r>
              <a:rPr lang="en-US" baseline="0" dirty="0" err="1" smtClean="0"/>
              <a:t>ciudades</a:t>
            </a:r>
            <a:r>
              <a:rPr lang="en-US" baseline="0" dirty="0" smtClean="0"/>
              <a:t> de </a:t>
            </a:r>
            <a:r>
              <a:rPr lang="en-US" baseline="0" dirty="0" err="1" smtClean="0"/>
              <a:t>Estados</a:t>
            </a:r>
            <a:r>
              <a:rPr lang="en-US" baseline="0" dirty="0" smtClean="0"/>
              <a:t> </a:t>
            </a:r>
            <a:r>
              <a:rPr lang="en-US" baseline="0" dirty="0" err="1" smtClean="0"/>
              <a:t>Unidos</a:t>
            </a:r>
            <a:r>
              <a:rPr lang="en-US" baseline="0" dirty="0" smtClean="0"/>
              <a:t> </a:t>
            </a:r>
            <a:r>
              <a:rPr lang="en-US" baseline="0" dirty="0" err="1" smtClean="0"/>
              <a:t>como</a:t>
            </a:r>
            <a:r>
              <a:rPr lang="en-US" baseline="0" dirty="0" smtClean="0"/>
              <a:t> </a:t>
            </a:r>
            <a:r>
              <a:rPr lang="en-US" baseline="0" dirty="0" err="1" smtClean="0"/>
              <a:t>es</a:t>
            </a:r>
            <a:r>
              <a:rPr lang="en-US" baseline="0" dirty="0" smtClean="0"/>
              <a:t> el </a:t>
            </a:r>
            <a:r>
              <a:rPr lang="en-US" baseline="0" dirty="0" err="1" smtClean="0"/>
              <a:t>caso</a:t>
            </a:r>
            <a:r>
              <a:rPr lang="en-US" baseline="0" dirty="0" smtClean="0"/>
              <a:t> de Los Angeles.</a:t>
            </a:r>
          </a:p>
          <a:p>
            <a:endParaRPr lang="en-US" dirty="0" smtClean="0"/>
          </a:p>
          <a:p>
            <a:r>
              <a:rPr lang="en-US" dirty="0" err="1" smtClean="0"/>
              <a:t>CheckBookLA</a:t>
            </a:r>
            <a:r>
              <a:rPr lang="en-US" dirty="0" smtClean="0"/>
              <a:t> (</a:t>
            </a:r>
            <a:r>
              <a:rPr lang="en-US" i="1" dirty="0" err="1" smtClean="0"/>
              <a:t>Chequera</a:t>
            </a:r>
            <a:r>
              <a:rPr lang="en-US" i="1" dirty="0" smtClean="0"/>
              <a:t> </a:t>
            </a:r>
            <a:r>
              <a:rPr lang="en-US" i="0" dirty="0" smtClean="0"/>
              <a:t>LA) </a:t>
            </a:r>
            <a:r>
              <a:rPr lang="en-US" i="0" dirty="0" err="1" smtClean="0"/>
              <a:t>es</a:t>
            </a:r>
            <a:r>
              <a:rPr lang="en-US" i="0" dirty="0" smtClean="0"/>
              <a:t> </a:t>
            </a:r>
            <a:r>
              <a:rPr lang="en-US" i="0" dirty="0" err="1" smtClean="0"/>
              <a:t>bastante</a:t>
            </a:r>
            <a:r>
              <a:rPr lang="en-US" i="0" dirty="0" smtClean="0"/>
              <a:t> similar</a:t>
            </a:r>
            <a:r>
              <a:rPr lang="en-US" i="0" baseline="0" dirty="0" smtClean="0"/>
              <a:t> al </a:t>
            </a:r>
            <a:r>
              <a:rPr lang="en-US" i="0" baseline="0" dirty="0" err="1" smtClean="0"/>
              <a:t>caso</a:t>
            </a:r>
            <a:r>
              <a:rPr lang="en-US" i="0" baseline="0" dirty="0" smtClean="0"/>
              <a:t> de Nueva York. Sin embargo, a </a:t>
            </a:r>
            <a:r>
              <a:rPr lang="en-US" i="0" baseline="0" dirty="0" err="1" smtClean="0"/>
              <a:t>diferencia</a:t>
            </a:r>
            <a:r>
              <a:rPr lang="en-US" i="0" baseline="0" dirty="0" smtClean="0"/>
              <a:t> de Nueva York </a:t>
            </a:r>
            <a:r>
              <a:rPr lang="en-US" i="0" baseline="0" dirty="0" err="1" smtClean="0"/>
              <a:t>que</a:t>
            </a:r>
            <a:r>
              <a:rPr lang="en-US" i="0" baseline="0" dirty="0" smtClean="0"/>
              <a:t> </a:t>
            </a:r>
            <a:r>
              <a:rPr lang="en-US" i="0" baseline="0" dirty="0" err="1" smtClean="0"/>
              <a:t>primero</a:t>
            </a:r>
            <a:r>
              <a:rPr lang="en-US" i="0" baseline="0" dirty="0" smtClean="0"/>
              <a:t> </a:t>
            </a:r>
            <a:r>
              <a:rPr lang="en-US" i="0" baseline="0" dirty="0" err="1" smtClean="0"/>
              <a:t>publicó</a:t>
            </a:r>
            <a:r>
              <a:rPr lang="en-US" i="0" baseline="0" dirty="0" smtClean="0"/>
              <a:t> </a:t>
            </a:r>
            <a:r>
              <a:rPr lang="en-US" i="0" baseline="0" dirty="0" err="1" smtClean="0"/>
              <a:t>presupuestos</a:t>
            </a:r>
            <a:r>
              <a:rPr lang="en-US" i="0" baseline="0" dirty="0" smtClean="0"/>
              <a:t>, en Los Angeles los </a:t>
            </a:r>
            <a:r>
              <a:rPr lang="en-US" i="0" baseline="0" dirty="0" err="1" smtClean="0"/>
              <a:t>primeros</a:t>
            </a:r>
            <a:r>
              <a:rPr lang="en-US" i="0" baseline="0" dirty="0" smtClean="0"/>
              <a:t> </a:t>
            </a:r>
            <a:r>
              <a:rPr lang="en-US" i="0" baseline="0" dirty="0" err="1" smtClean="0"/>
              <a:t>datos</a:t>
            </a:r>
            <a:r>
              <a:rPr lang="en-US" i="0" baseline="0" dirty="0" smtClean="0"/>
              <a:t> en </a:t>
            </a:r>
            <a:r>
              <a:rPr lang="en-US" i="0" baseline="0" dirty="0" err="1" smtClean="0"/>
              <a:t>ser</a:t>
            </a:r>
            <a:r>
              <a:rPr lang="en-US" i="0" baseline="0" dirty="0" smtClean="0"/>
              <a:t> </a:t>
            </a:r>
            <a:r>
              <a:rPr lang="en-US" i="0" baseline="0" dirty="0" err="1" smtClean="0"/>
              <a:t>publicados</a:t>
            </a:r>
            <a:r>
              <a:rPr lang="en-US" i="0" baseline="0" dirty="0" smtClean="0"/>
              <a:t> </a:t>
            </a:r>
            <a:r>
              <a:rPr lang="en-US" i="0" baseline="0" dirty="0" err="1" smtClean="0"/>
              <a:t>fueron</a:t>
            </a:r>
            <a:r>
              <a:rPr lang="en-US" i="0" baseline="0" dirty="0" smtClean="0"/>
              <a:t> </a:t>
            </a:r>
            <a:r>
              <a:rPr lang="es-ES" dirty="0" smtClean="0">
                <a:effectLst/>
              </a:rPr>
              <a:t>las finanzas de la ciudad y los datos de contratos municipales, que por lo general es lo más</a:t>
            </a:r>
            <a:r>
              <a:rPr lang="es-ES" baseline="0" dirty="0" smtClean="0">
                <a:effectLst/>
              </a:rPr>
              <a:t> </a:t>
            </a:r>
            <a:r>
              <a:rPr lang="es-ES" baseline="0" dirty="0" err="1" smtClean="0">
                <a:effectLst/>
              </a:rPr>
              <a:t>díficil</a:t>
            </a:r>
            <a:r>
              <a:rPr lang="es-ES" baseline="0" dirty="0" smtClean="0">
                <a:effectLst/>
              </a:rPr>
              <a:t> de lograr.</a:t>
            </a:r>
            <a:endParaRPr lang="en-US" i="0" baseline="0" dirty="0" smtClean="0"/>
          </a:p>
          <a:p>
            <a:endParaRPr lang="en-US" i="0" baseline="0" dirty="0" smtClean="0"/>
          </a:p>
        </p:txBody>
      </p:sp>
      <p:sp>
        <p:nvSpPr>
          <p:cNvPr id="4" name="Slide Number Placeholder 3"/>
          <p:cNvSpPr>
            <a:spLocks noGrp="1"/>
          </p:cNvSpPr>
          <p:nvPr>
            <p:ph type="sldNum" sz="quarter" idx="10"/>
          </p:nvPr>
        </p:nvSpPr>
        <p:spPr/>
        <p:txBody>
          <a:bodyPr/>
          <a:lstStyle/>
          <a:p>
            <a:fld id="{5DBBA76A-CABD-43AE-81B2-378CA6E37897}" type="slidenum">
              <a:rPr lang="en-US" smtClean="0"/>
              <a:t>14</a:t>
            </a:fld>
            <a:endParaRPr lang="en-US"/>
          </a:p>
        </p:txBody>
      </p:sp>
    </p:spTree>
    <p:extLst>
      <p:ext uri="{BB962C8B-B14F-4D97-AF65-F5344CB8AC3E}">
        <p14:creationId xmlns:p14="http://schemas.microsoft.com/office/powerpoint/2010/main" val="761778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05"/>
            <a:r>
              <a:rPr lang="en-US" b="1" dirty="0" err="1">
                <a:solidFill>
                  <a:schemeClr val="tx1">
                    <a:lumMod val="75000"/>
                    <a:lumOff val="25000"/>
                  </a:schemeClr>
                </a:solidFill>
              </a:rPr>
              <a:t>Contrataciones</a:t>
            </a:r>
            <a:r>
              <a:rPr lang="en-US" b="1" dirty="0">
                <a:solidFill>
                  <a:schemeClr val="tx1">
                    <a:lumMod val="75000"/>
                    <a:lumOff val="25000"/>
                  </a:schemeClr>
                </a:solidFill>
              </a:rPr>
              <a:t> </a:t>
            </a:r>
            <a:r>
              <a:rPr lang="en-US" b="1" dirty="0" err="1">
                <a:solidFill>
                  <a:schemeClr val="tx1">
                    <a:lumMod val="75000"/>
                    <a:lumOff val="25000"/>
                  </a:schemeClr>
                </a:solidFill>
              </a:rPr>
              <a:t>abiertas</a:t>
            </a:r>
            <a:r>
              <a:rPr lang="en-US" b="1" dirty="0">
                <a:solidFill>
                  <a:schemeClr val="tx1">
                    <a:lumMod val="75000"/>
                    <a:lumOff val="25000"/>
                  </a:schemeClr>
                </a:solidFill>
              </a:rPr>
              <a:t> </a:t>
            </a:r>
            <a:r>
              <a:rPr lang="en-US" dirty="0" err="1">
                <a:solidFill>
                  <a:schemeClr val="tx1">
                    <a:lumMod val="75000"/>
                    <a:lumOff val="25000"/>
                  </a:schemeClr>
                </a:solidFill>
              </a:rPr>
              <a:t>es</a:t>
            </a:r>
            <a:r>
              <a:rPr lang="en-US" dirty="0">
                <a:solidFill>
                  <a:schemeClr val="tx1">
                    <a:lumMod val="75000"/>
                    <a:lumOff val="25000"/>
                  </a:schemeClr>
                </a:solidFill>
              </a:rPr>
              <a:t> un </a:t>
            </a:r>
            <a:r>
              <a:rPr lang="en-US" dirty="0" err="1">
                <a:solidFill>
                  <a:schemeClr val="tx1">
                    <a:lumMod val="75000"/>
                    <a:lumOff val="25000"/>
                  </a:schemeClr>
                </a:solidFill>
              </a:rPr>
              <a:t>movimiento</a:t>
            </a:r>
            <a:r>
              <a:rPr lang="en-US" dirty="0">
                <a:solidFill>
                  <a:schemeClr val="tx1">
                    <a:lumMod val="75000"/>
                    <a:lumOff val="25000"/>
                  </a:schemeClr>
                </a:solidFill>
              </a:rPr>
              <a:t> global en </a:t>
            </a:r>
            <a:r>
              <a:rPr lang="en-US" dirty="0" err="1">
                <a:solidFill>
                  <a:schemeClr val="tx1">
                    <a:lumMod val="75000"/>
                    <a:lumOff val="25000"/>
                  </a:schemeClr>
                </a:solidFill>
              </a:rPr>
              <a:t>crecimiento</a:t>
            </a:r>
            <a:r>
              <a:rPr lang="en-US" dirty="0">
                <a:solidFill>
                  <a:schemeClr val="tx1">
                    <a:lumMod val="75000"/>
                    <a:lumOff val="25000"/>
                  </a:schemeClr>
                </a:solidFill>
              </a:rPr>
              <a:t> </a:t>
            </a:r>
            <a:r>
              <a:rPr lang="en-US" dirty="0" err="1">
                <a:solidFill>
                  <a:schemeClr val="tx1">
                    <a:lumMod val="75000"/>
                    <a:lumOff val="25000"/>
                  </a:schemeClr>
                </a:solidFill>
              </a:rPr>
              <a:t>que</a:t>
            </a:r>
            <a:r>
              <a:rPr lang="en-US" dirty="0">
                <a:solidFill>
                  <a:schemeClr val="tx1">
                    <a:lumMod val="75000"/>
                    <a:lumOff val="25000"/>
                  </a:schemeClr>
                </a:solidFill>
              </a:rPr>
              <a:t> se </a:t>
            </a:r>
            <a:r>
              <a:rPr lang="en-US" dirty="0" err="1">
                <a:solidFill>
                  <a:schemeClr val="tx1">
                    <a:lumMod val="75000"/>
                    <a:lumOff val="25000"/>
                  </a:schemeClr>
                </a:solidFill>
              </a:rPr>
              <a:t>centra</a:t>
            </a:r>
            <a:r>
              <a:rPr lang="en-US" dirty="0">
                <a:solidFill>
                  <a:schemeClr val="tx1">
                    <a:lumMod val="75000"/>
                    <a:lumOff val="25000"/>
                  </a:schemeClr>
                </a:solidFill>
              </a:rPr>
              <a:t> en el </a:t>
            </a:r>
            <a:r>
              <a:rPr lang="en-US" dirty="0" err="1">
                <a:solidFill>
                  <a:schemeClr val="tx1">
                    <a:lumMod val="75000"/>
                    <a:lumOff val="25000"/>
                  </a:schemeClr>
                </a:solidFill>
              </a:rPr>
              <a:t>incremento</a:t>
            </a:r>
            <a:r>
              <a:rPr lang="en-US" dirty="0">
                <a:solidFill>
                  <a:schemeClr val="tx1">
                    <a:lumMod val="75000"/>
                    <a:lumOff val="25000"/>
                  </a:schemeClr>
                </a:solidFill>
              </a:rPr>
              <a:t> de </a:t>
            </a:r>
            <a:r>
              <a:rPr lang="es-ES" dirty="0">
                <a:solidFill>
                  <a:schemeClr val="tx1">
                    <a:lumMod val="75000"/>
                    <a:lumOff val="25000"/>
                  </a:schemeClr>
                </a:solidFill>
              </a:rPr>
              <a:t>la </a:t>
            </a:r>
            <a:r>
              <a:rPr lang="es-ES" b="1" dirty="0">
                <a:solidFill>
                  <a:schemeClr val="tx1">
                    <a:lumMod val="75000"/>
                    <a:lumOff val="25000"/>
                  </a:schemeClr>
                </a:solidFill>
              </a:rPr>
              <a:t>divulgación</a:t>
            </a:r>
            <a:r>
              <a:rPr lang="es-ES" dirty="0">
                <a:solidFill>
                  <a:schemeClr val="tx1">
                    <a:lumMod val="75000"/>
                    <a:lumOff val="25000"/>
                  </a:schemeClr>
                </a:solidFill>
              </a:rPr>
              <a:t> y la </a:t>
            </a:r>
            <a:r>
              <a:rPr lang="es-ES" b="1" dirty="0">
                <a:solidFill>
                  <a:schemeClr val="tx1">
                    <a:lumMod val="75000"/>
                    <a:lumOff val="25000"/>
                  </a:schemeClr>
                </a:solidFill>
              </a:rPr>
              <a:t>participación </a:t>
            </a:r>
            <a:r>
              <a:rPr lang="es-ES" dirty="0">
                <a:solidFill>
                  <a:schemeClr val="tx1">
                    <a:lumMod val="75000"/>
                    <a:lumOff val="25000"/>
                  </a:schemeClr>
                </a:solidFill>
              </a:rPr>
              <a:t>ciudadana durante todas las etapas de las contrataciones públicas, </a:t>
            </a:r>
            <a:r>
              <a:rPr lang="es-ES" sz="1200" b="0" i="0" u="none" strike="noStrike" kern="1200" baseline="0" dirty="0" smtClean="0">
                <a:solidFill>
                  <a:schemeClr val="tx1"/>
                </a:solidFill>
                <a:latin typeface="+mn-lt"/>
                <a:ea typeface="+mn-ea"/>
                <a:cs typeface="+mn-cs"/>
              </a:rPr>
              <a:t>incluyendo la licitación, la implementación y la evaluación. La contratación abierta puede implementarse en gran variedad de tipos de contratos, desde los más básicos para la adquisición de bienes, a los más complejos tales como concesiones, licencias y acuerdos de asociación público-privada. Asimismo, se pueden aplicar a toda las contrataciones públicas, incluidos los contratos financiados por combinaciones de fuentes públicas, privadas y de organizaciones donantes. </a:t>
            </a:r>
            <a:endParaRPr lang="en-US" dirty="0"/>
          </a:p>
        </p:txBody>
      </p:sp>
      <p:sp>
        <p:nvSpPr>
          <p:cNvPr id="4" name="Slide Number Placeholder 3"/>
          <p:cNvSpPr>
            <a:spLocks noGrp="1"/>
          </p:cNvSpPr>
          <p:nvPr>
            <p:ph type="sldNum" sz="quarter" idx="10"/>
          </p:nvPr>
        </p:nvSpPr>
        <p:spPr/>
        <p:txBody>
          <a:bodyPr/>
          <a:lstStyle/>
          <a:p>
            <a:fld id="{5DBBA76A-CABD-43AE-81B2-378CA6E37897}" type="slidenum">
              <a:rPr lang="en-US" smtClean="0"/>
              <a:t>3</a:t>
            </a:fld>
            <a:endParaRPr lang="en-US"/>
          </a:p>
        </p:txBody>
      </p:sp>
    </p:spTree>
    <p:extLst>
      <p:ext uri="{BB962C8B-B14F-4D97-AF65-F5344CB8AC3E}">
        <p14:creationId xmlns:p14="http://schemas.microsoft.com/office/powerpoint/2010/main" val="932175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sz="1200" b="0" i="0" u="none" strike="noStrike" kern="1200" baseline="0" dirty="0" smtClean="0">
                <a:solidFill>
                  <a:schemeClr val="tx1"/>
                </a:solidFill>
                <a:latin typeface="+mn-lt"/>
                <a:ea typeface="+mn-ea"/>
                <a:cs typeface="+mn-cs"/>
              </a:rPr>
              <a:t>La divulgación proactiva de los datos y documentos de contratación, combinados con la participación de las partes interesadas, permite a Los gobiernos locales tener un mejor control del rendimiento de los contratos y sus resultados. Asimismo, los procedimientos de contratación pública más abiertos y transparentes son más propensos a: evitar la corrupción y por ende fomentar la confianza de los ciudadanos, los periodistas y las organizaciones de la sociedad civil; y a lograr mejores acuerdos para los gobiernos, generar un campo de juego más equitativo para el sector privado, y promover una mayor calidad en la prestación de bienes y servicios públicos. </a:t>
            </a:r>
            <a:endParaRPr lang="en-US" dirty="0"/>
          </a:p>
        </p:txBody>
      </p:sp>
      <p:sp>
        <p:nvSpPr>
          <p:cNvPr id="4" name="Slide Number Placeholder 3"/>
          <p:cNvSpPr>
            <a:spLocks noGrp="1"/>
          </p:cNvSpPr>
          <p:nvPr>
            <p:ph type="sldNum" sz="quarter" idx="10"/>
          </p:nvPr>
        </p:nvSpPr>
        <p:spPr/>
        <p:txBody>
          <a:bodyPr/>
          <a:lstStyle/>
          <a:p>
            <a:fld id="{5DBBA76A-CABD-43AE-81B2-378CA6E37897}" type="slidenum">
              <a:rPr lang="en-US" smtClean="0"/>
              <a:t>4</a:t>
            </a:fld>
            <a:endParaRPr lang="en-US"/>
          </a:p>
        </p:txBody>
      </p:sp>
    </p:spTree>
    <p:extLst>
      <p:ext uri="{BB962C8B-B14F-4D97-AF65-F5344CB8AC3E}">
        <p14:creationId xmlns:p14="http://schemas.microsoft.com/office/powerpoint/2010/main" val="2906697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O" sz="1200" kern="1200" dirty="0" smtClean="0">
                <a:solidFill>
                  <a:schemeClr val="tx1"/>
                </a:solidFill>
                <a:effectLst/>
                <a:latin typeface="+mn-lt"/>
                <a:ea typeface="+mn-ea"/>
                <a:cs typeface="+mn-cs"/>
              </a:rPr>
              <a:t>Desde el 2012, un amplio grupo de organizaciones e individuos interesados en la contratación abierta se han unido en el desarrollo de un movimiento emergente a escala global para fomentar una cultura y un entorno que propicie una amplia divulgación de las contrataciones y una amplia participación en ellas.</a:t>
            </a:r>
          </a:p>
          <a:p>
            <a:endParaRPr lang="en-US" dirty="0" smtClean="0"/>
          </a:p>
          <a:p>
            <a:r>
              <a:rPr lang="en-US" dirty="0" smtClean="0"/>
              <a:t>El</a:t>
            </a:r>
            <a:r>
              <a:rPr lang="en-US" baseline="0" dirty="0" smtClean="0"/>
              <a:t> </a:t>
            </a:r>
            <a:r>
              <a:rPr lang="en-US" baseline="0" dirty="0" err="1" smtClean="0"/>
              <a:t>resultado</a:t>
            </a:r>
            <a:r>
              <a:rPr lang="en-US" baseline="0" dirty="0" smtClean="0"/>
              <a:t> </a:t>
            </a:r>
            <a:r>
              <a:rPr lang="en-US" baseline="0" dirty="0" err="1" smtClean="0"/>
              <a:t>fue</a:t>
            </a:r>
            <a:r>
              <a:rPr lang="en-US" baseline="0" dirty="0" smtClean="0"/>
              <a:t> </a:t>
            </a:r>
            <a:r>
              <a:rPr lang="es-CO" sz="1200" kern="1200" dirty="0" smtClean="0">
                <a:solidFill>
                  <a:schemeClr val="tx1"/>
                </a:solidFill>
                <a:effectLst/>
                <a:latin typeface="+mn-lt"/>
                <a:ea typeface="+mn-ea"/>
                <a:cs typeface="+mn-cs"/>
              </a:rPr>
              <a:t>La </a:t>
            </a:r>
            <a:r>
              <a:rPr lang="es-CO" sz="1200" u="sng" kern="1200" dirty="0" smtClean="0">
                <a:solidFill>
                  <a:schemeClr val="tx1"/>
                </a:solidFill>
                <a:effectLst/>
                <a:latin typeface="+mn-lt"/>
                <a:ea typeface="+mn-ea"/>
                <a:cs typeface="+mn-cs"/>
                <a:hlinkClick r:id="rId3"/>
              </a:rPr>
              <a:t>Alianza para las Contrataciones Abiertas</a:t>
            </a:r>
            <a:r>
              <a:rPr lang="es-CO" sz="1200" kern="1200" dirty="0" smtClean="0">
                <a:solidFill>
                  <a:schemeClr val="tx1"/>
                </a:solidFill>
                <a:effectLst/>
                <a:latin typeface="+mn-lt"/>
                <a:ea typeface="+mn-ea"/>
                <a:cs typeface="+mn-cs"/>
              </a:rPr>
              <a:t> (OCP por sus siglas en inglés); un esfuerzo colectivo cuyo objetivo es aumentar la divulgación y la participación ciudadana durante todas las etapas de las contrataciones públicas, incluyendo la licitación, la implementación y la evaluación. La secretaría del Comité Directivo de la Alianza se encuentra actualmente en manos del Instituto del Banco Mundial. El Comité Directivo es un grupo multisectorial que </a:t>
            </a:r>
            <a:r>
              <a:rPr lang="es-ES" sz="1200" kern="1200" dirty="0" smtClean="0">
                <a:solidFill>
                  <a:schemeClr val="tx1"/>
                </a:solidFill>
                <a:effectLst/>
                <a:latin typeface="+mn-lt"/>
                <a:ea typeface="+mn-ea"/>
                <a:cs typeface="+mn-cs"/>
              </a:rPr>
              <a:t>incluye la participación de los Gobiernos de Colombia y Filipinas, así como de la </a:t>
            </a:r>
            <a:r>
              <a:rPr lang="es-CO" sz="1200" kern="1200" dirty="0" smtClean="0">
                <a:solidFill>
                  <a:schemeClr val="tx1"/>
                </a:solidFill>
                <a:effectLst/>
                <a:latin typeface="+mn-lt"/>
                <a:ea typeface="+mn-ea"/>
                <a:cs typeface="+mn-cs"/>
              </a:rPr>
              <a:t>Iniciativa de Transparencia en el Sector de Construcción</a:t>
            </a:r>
            <a:r>
              <a:rPr lang="es-CO" sz="1200" b="1" kern="1200" dirty="0" smtClean="0">
                <a:solidFill>
                  <a:schemeClr val="tx1"/>
                </a:solidFill>
                <a:effectLst/>
                <a:latin typeface="+mn-lt"/>
                <a:ea typeface="+mn-ea"/>
                <a:cs typeface="+mn-cs"/>
              </a:rPr>
              <a:t> </a:t>
            </a:r>
            <a:r>
              <a:rPr lang="es-CO" sz="1200" kern="1200" dirty="0" smtClean="0">
                <a:solidFill>
                  <a:schemeClr val="tx1"/>
                </a:solidFill>
                <a:effectLst/>
                <a:latin typeface="+mn-lt"/>
                <a:ea typeface="+mn-ea"/>
                <a:cs typeface="+mn-cs"/>
              </a:rPr>
              <a:t>(</a:t>
            </a:r>
            <a:r>
              <a:rPr lang="es-CO" sz="1200" u="sng" kern="1200" dirty="0" err="1" smtClean="0">
                <a:solidFill>
                  <a:schemeClr val="tx1"/>
                </a:solidFill>
                <a:effectLst/>
                <a:latin typeface="+mn-lt"/>
                <a:ea typeface="+mn-ea"/>
                <a:cs typeface="+mn-cs"/>
                <a:hlinkClick r:id="rId4"/>
              </a:rPr>
              <a:t>Construction</a:t>
            </a:r>
            <a:r>
              <a:rPr lang="es-CO" sz="1200" u="sng" kern="1200" dirty="0" smtClean="0">
                <a:solidFill>
                  <a:schemeClr val="tx1"/>
                </a:solidFill>
                <a:effectLst/>
                <a:latin typeface="+mn-lt"/>
                <a:ea typeface="+mn-ea"/>
                <a:cs typeface="+mn-cs"/>
                <a:hlinkClick r:id="rId4"/>
              </a:rPr>
              <a:t> Sector </a:t>
            </a:r>
            <a:r>
              <a:rPr lang="es-CO" sz="1200" u="sng" kern="1200" dirty="0" err="1" smtClean="0">
                <a:solidFill>
                  <a:schemeClr val="tx1"/>
                </a:solidFill>
                <a:effectLst/>
                <a:latin typeface="+mn-lt"/>
                <a:ea typeface="+mn-ea"/>
                <a:cs typeface="+mn-cs"/>
                <a:hlinkClick r:id="rId4"/>
              </a:rPr>
              <a:t>Transparency</a:t>
            </a:r>
            <a:r>
              <a:rPr lang="es-CO" sz="1200" u="sng" kern="1200" dirty="0" smtClean="0">
                <a:solidFill>
                  <a:schemeClr val="tx1"/>
                </a:solidFill>
                <a:effectLst/>
                <a:latin typeface="+mn-lt"/>
                <a:ea typeface="+mn-ea"/>
                <a:cs typeface="+mn-cs"/>
                <a:hlinkClick r:id="rId4"/>
              </a:rPr>
              <a:t> </a:t>
            </a:r>
            <a:r>
              <a:rPr lang="es-CO" sz="1200" u="sng" kern="1200" dirty="0" err="1" smtClean="0">
                <a:solidFill>
                  <a:schemeClr val="tx1"/>
                </a:solidFill>
                <a:effectLst/>
                <a:latin typeface="+mn-lt"/>
                <a:ea typeface="+mn-ea"/>
                <a:cs typeface="+mn-cs"/>
                <a:hlinkClick r:id="rId4"/>
              </a:rPr>
              <a:t>Initiative</a:t>
            </a:r>
            <a:r>
              <a:rPr lang="es-CO" sz="1200" kern="1200" dirty="0" smtClean="0">
                <a:solidFill>
                  <a:schemeClr val="tx1"/>
                </a:solidFill>
                <a:effectLst/>
                <a:latin typeface="+mn-lt"/>
                <a:ea typeface="+mn-ea"/>
                <a:cs typeface="+mn-cs"/>
              </a:rPr>
              <a:t> – </a:t>
            </a:r>
            <a:r>
              <a:rPr lang="es-CO" sz="1200" u="sng" kern="1200" dirty="0" err="1" smtClean="0">
                <a:solidFill>
                  <a:schemeClr val="tx1"/>
                </a:solidFill>
                <a:effectLst/>
                <a:latin typeface="+mn-lt"/>
                <a:ea typeface="+mn-ea"/>
                <a:cs typeface="+mn-cs"/>
              </a:rPr>
              <a:t>CoST</a:t>
            </a:r>
            <a:r>
              <a:rPr lang="es-CO" sz="1200" kern="1200" dirty="0" smtClean="0">
                <a:solidFill>
                  <a:schemeClr val="tx1"/>
                </a:solidFill>
                <a:effectLst/>
                <a:latin typeface="+mn-lt"/>
                <a:ea typeface="+mn-ea"/>
                <a:cs typeface="+mn-cs"/>
              </a:rPr>
              <a:t>)</a:t>
            </a:r>
            <a:r>
              <a:rPr lang="es-ES" sz="1200" kern="1200" dirty="0" smtClean="0">
                <a:solidFill>
                  <a:schemeClr val="tx1"/>
                </a:solidFill>
                <a:effectLst/>
                <a:latin typeface="+mn-lt"/>
                <a:ea typeface="+mn-ea"/>
                <a:cs typeface="+mn-cs"/>
              </a:rPr>
              <a:t>, GIZ, </a:t>
            </a:r>
            <a:r>
              <a:rPr lang="es-ES" sz="1200" kern="1200" dirty="0" err="1" smtClean="0">
                <a:solidFill>
                  <a:schemeClr val="tx1"/>
                </a:solidFill>
                <a:effectLst/>
                <a:latin typeface="+mn-lt"/>
                <a:ea typeface="+mn-ea"/>
                <a:cs typeface="+mn-cs"/>
              </a:rPr>
              <a:t>Integrity</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Action</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Oxfam</a:t>
            </a:r>
            <a:r>
              <a:rPr lang="es-ES" sz="1200" kern="1200" dirty="0" smtClean="0">
                <a:solidFill>
                  <a:schemeClr val="tx1"/>
                </a:solidFill>
                <a:effectLst/>
                <a:latin typeface="+mn-lt"/>
                <a:ea typeface="+mn-ea"/>
                <a:cs typeface="+mn-cs"/>
              </a:rPr>
              <a:t> </a:t>
            </a:r>
            <a:r>
              <a:rPr lang="es-ES" sz="1200" kern="1200" dirty="0" err="1" smtClean="0">
                <a:solidFill>
                  <a:schemeClr val="tx1"/>
                </a:solidFill>
                <a:effectLst/>
                <a:latin typeface="+mn-lt"/>
                <a:ea typeface="+mn-ea"/>
                <a:cs typeface="+mn-cs"/>
              </a:rPr>
              <a:t>America</a:t>
            </a:r>
            <a:r>
              <a:rPr lang="es-ES" sz="1200" kern="1200" dirty="0" smtClean="0">
                <a:solidFill>
                  <a:schemeClr val="tx1"/>
                </a:solidFill>
                <a:effectLst/>
                <a:latin typeface="+mn-lt"/>
                <a:ea typeface="+mn-ea"/>
                <a:cs typeface="+mn-cs"/>
              </a:rPr>
              <a:t> y Transparencia Internacional</a:t>
            </a:r>
            <a:r>
              <a:rPr lang="es-CO" sz="1200" kern="1200" dirty="0" smtClean="0">
                <a:solidFill>
                  <a:schemeClr val="tx1"/>
                </a:solidFill>
                <a:effectLst/>
                <a:latin typeface="+mn-lt"/>
                <a:ea typeface="+mn-ea"/>
                <a:cs typeface="+mn-cs"/>
              </a:rPr>
              <a:t>.</a:t>
            </a:r>
          </a:p>
          <a:p>
            <a:endParaRPr lang="es-CO" sz="1200" kern="1200" dirty="0" smtClean="0">
              <a:solidFill>
                <a:schemeClr val="tx1"/>
              </a:solidFill>
              <a:effectLst/>
              <a:latin typeface="+mn-lt"/>
              <a:ea typeface="+mn-ea"/>
              <a:cs typeface="+mn-cs"/>
            </a:endParaRPr>
          </a:p>
          <a:p>
            <a:r>
              <a:rPr lang="es-CO" sz="1200" kern="1200" dirty="0" smtClean="0">
                <a:solidFill>
                  <a:schemeClr val="tx1"/>
                </a:solidFill>
                <a:effectLst/>
                <a:latin typeface="+mn-lt"/>
                <a:ea typeface="+mn-ea"/>
                <a:cs typeface="+mn-cs"/>
              </a:rPr>
              <a:t>La Alianza para las Contrataciones Abiertas ha adelantado esfuerzos globales en la promoción de sus objetivos a través de los Principios Globales para la Contratación Abierta y un Estándar</a:t>
            </a:r>
            <a:r>
              <a:rPr lang="es-CO" sz="1200" kern="1200" baseline="0" dirty="0" smtClean="0">
                <a:solidFill>
                  <a:schemeClr val="tx1"/>
                </a:solidFill>
                <a:effectLst/>
                <a:latin typeface="+mn-lt"/>
                <a:ea typeface="+mn-ea"/>
                <a:cs typeface="+mn-cs"/>
              </a:rPr>
              <a:t> de Datos Abiertos.</a:t>
            </a:r>
            <a:endParaRPr lang="en-US" dirty="0" smtClean="0"/>
          </a:p>
        </p:txBody>
      </p:sp>
      <p:sp>
        <p:nvSpPr>
          <p:cNvPr id="4" name="Slide Number Placeholder 3"/>
          <p:cNvSpPr>
            <a:spLocks noGrp="1"/>
          </p:cNvSpPr>
          <p:nvPr>
            <p:ph type="sldNum" sz="quarter" idx="10"/>
          </p:nvPr>
        </p:nvSpPr>
        <p:spPr/>
        <p:txBody>
          <a:bodyPr/>
          <a:lstStyle/>
          <a:p>
            <a:fld id="{5DBBA76A-CABD-43AE-81B2-378CA6E37897}" type="slidenum">
              <a:rPr lang="en-US" smtClean="0"/>
              <a:t>5</a:t>
            </a:fld>
            <a:endParaRPr lang="en-US"/>
          </a:p>
        </p:txBody>
      </p:sp>
    </p:spTree>
    <p:extLst>
      <p:ext uri="{BB962C8B-B14F-4D97-AF65-F5344CB8AC3E}">
        <p14:creationId xmlns:p14="http://schemas.microsoft.com/office/powerpoint/2010/main" val="3838466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b="1" dirty="0" smtClean="0">
                <a:effectLst/>
              </a:rPr>
              <a:t>La colaboración de múltiples partes interesadas: </a:t>
            </a:r>
            <a:r>
              <a:rPr lang="es-ES" dirty="0" smtClean="0">
                <a:effectLst/>
              </a:rPr>
              <a:t>enfoque de múltiples partes interesadas, incluido el gobierno central, los gobiernos locales, organizaciones de la sociedad civil y los medios de comunicación, </a:t>
            </a:r>
            <a:r>
              <a:rPr lang="es-ES" dirty="0" err="1" smtClean="0">
                <a:effectLst/>
              </a:rPr>
              <a:t>etc</a:t>
            </a:r>
            <a:r>
              <a:rPr lang="es-ES" dirty="0" smtClean="0">
                <a:effectLst/>
              </a:rPr>
              <a:t> </a:t>
            </a:r>
            <a:br>
              <a:rPr lang="es-ES" dirty="0" smtClean="0">
                <a:effectLst/>
              </a:rPr>
            </a:br>
            <a:r>
              <a:rPr lang="es-ES" b="1" dirty="0" smtClean="0">
                <a:effectLst/>
              </a:rPr>
              <a:t>La participación constructiva:</a:t>
            </a:r>
            <a:r>
              <a:rPr lang="es-ES" dirty="0" smtClean="0">
                <a:effectLst/>
              </a:rPr>
              <a:t> entre los ciudadanos y su gobierno. </a:t>
            </a:r>
            <a:br>
              <a:rPr lang="es-ES" dirty="0" smtClean="0">
                <a:effectLst/>
              </a:rPr>
            </a:br>
            <a:r>
              <a:rPr lang="es-ES" b="1" dirty="0" smtClean="0">
                <a:effectLst/>
              </a:rPr>
              <a:t>La divulgación de los datos de contratación: </a:t>
            </a:r>
            <a:r>
              <a:rPr lang="es-ES" dirty="0" smtClean="0">
                <a:effectLst/>
              </a:rPr>
              <a:t>Asistir a los gobiernos qué datos deben ser publicados y la forma en que deben serlo. El resultado de esta función es la accesibilidad de los datos de contratación por parte</a:t>
            </a:r>
            <a:r>
              <a:rPr lang="es-ES" baseline="0" dirty="0" smtClean="0">
                <a:effectLst/>
              </a:rPr>
              <a:t> de los actores </a:t>
            </a:r>
            <a:r>
              <a:rPr lang="es-ES" dirty="0" smtClean="0">
                <a:effectLst/>
              </a:rPr>
              <a:t>no estatales y las diferentes áreas de gobierno. </a:t>
            </a:r>
            <a:br>
              <a:rPr lang="es-ES" dirty="0" smtClean="0">
                <a:effectLst/>
              </a:rPr>
            </a:br>
            <a:r>
              <a:rPr lang="es-ES" b="1" dirty="0" smtClean="0">
                <a:effectLst/>
              </a:rPr>
              <a:t>Desarrollo de capacidades:</a:t>
            </a:r>
            <a:r>
              <a:rPr lang="es-ES" dirty="0" smtClean="0">
                <a:effectLst/>
              </a:rPr>
              <a:t> de OSC, periodistas y ciudadanos sobre el uso de los datos de contratación en forma significativa (por ejemplo, para supervisar los proyectos en curso o para proporcionar otras formas de retroalimentación para el gobierno). </a:t>
            </a:r>
            <a:br>
              <a:rPr lang="es-ES" dirty="0" smtClean="0">
                <a:effectLst/>
              </a:rPr>
            </a:br>
            <a:r>
              <a:rPr lang="es-ES" b="1" dirty="0" smtClean="0">
                <a:effectLst/>
              </a:rPr>
              <a:t>Monitoreo y Reporte: </a:t>
            </a:r>
            <a:r>
              <a:rPr lang="es-ES" dirty="0" smtClean="0">
                <a:effectLst/>
              </a:rPr>
              <a:t>Cerrando el ciclo de retroalimentación - facilitar las condiciones para que los ciudadanos puedan proporcionar retroalimentación al gobierno, y que éste</a:t>
            </a:r>
            <a:r>
              <a:rPr lang="es-ES" baseline="0" dirty="0" smtClean="0">
                <a:effectLst/>
              </a:rPr>
              <a:t> pueda darle seguimiento y acción en base a los reportes</a:t>
            </a:r>
            <a:r>
              <a:rPr lang="es-ES" dirty="0" smtClean="0">
                <a:effectLst/>
              </a:rPr>
              <a:t>. </a:t>
            </a:r>
            <a:br>
              <a:rPr lang="es-ES" dirty="0" smtClean="0">
                <a:effectLst/>
              </a:rPr>
            </a:br>
            <a:r>
              <a:rPr lang="es-ES" b="1" dirty="0" smtClean="0">
                <a:effectLst/>
              </a:rPr>
              <a:t>Los mecanismos institucionales para la retroalimentación: </a:t>
            </a:r>
            <a:r>
              <a:rPr lang="es-ES" dirty="0" smtClean="0">
                <a:effectLst/>
              </a:rPr>
              <a:t>la institucionalización de políticas, acuerdos, </a:t>
            </a:r>
            <a:r>
              <a:rPr lang="es-ES" dirty="0" err="1" smtClean="0">
                <a:effectLst/>
              </a:rPr>
              <a:t>etc</a:t>
            </a:r>
            <a:r>
              <a:rPr lang="es-ES" dirty="0" smtClean="0">
                <a:effectLst/>
              </a:rPr>
              <a:t>, que permiten a los gobiernos recibir comentarios de los ciudadanos y actuar en esta retroalimentación.</a:t>
            </a:r>
            <a:endParaRPr lang="en-US" dirty="0"/>
          </a:p>
        </p:txBody>
      </p:sp>
      <p:sp>
        <p:nvSpPr>
          <p:cNvPr id="4" name="Slide Number Placeholder 3"/>
          <p:cNvSpPr>
            <a:spLocks noGrp="1"/>
          </p:cNvSpPr>
          <p:nvPr>
            <p:ph type="sldNum" sz="quarter" idx="10"/>
          </p:nvPr>
        </p:nvSpPr>
        <p:spPr/>
        <p:txBody>
          <a:bodyPr/>
          <a:lstStyle/>
          <a:p>
            <a:fld id="{5DBBA76A-CABD-43AE-81B2-378CA6E37897}" type="slidenum">
              <a:rPr lang="en-US" smtClean="0"/>
              <a:t>6</a:t>
            </a:fld>
            <a:endParaRPr lang="en-US"/>
          </a:p>
        </p:txBody>
      </p:sp>
    </p:spTree>
    <p:extLst>
      <p:ext uri="{BB962C8B-B14F-4D97-AF65-F5344CB8AC3E}">
        <p14:creationId xmlns:p14="http://schemas.microsoft.com/office/powerpoint/2010/main" val="1391484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BBA76A-CABD-43AE-81B2-378CA6E37897}" type="slidenum">
              <a:rPr lang="en-US" smtClean="0"/>
              <a:t>9</a:t>
            </a:fld>
            <a:endParaRPr lang="en-US"/>
          </a:p>
        </p:txBody>
      </p:sp>
    </p:spTree>
    <p:extLst>
      <p:ext uri="{BB962C8B-B14F-4D97-AF65-F5344CB8AC3E}">
        <p14:creationId xmlns:p14="http://schemas.microsoft.com/office/powerpoint/2010/main" val="2906697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264"/>
            <a:r>
              <a:rPr lang="es-ES" dirty="0" smtClean="0"/>
              <a:t>OC trabajó con la oficina país del</a:t>
            </a:r>
            <a:r>
              <a:rPr lang="es-ES" baseline="0" dirty="0" smtClean="0"/>
              <a:t> Banco en Mongolia</a:t>
            </a:r>
            <a:r>
              <a:rPr lang="es-ES" dirty="0" smtClean="0"/>
              <a:t> y PREM EAP en estrecha coordinación con el Ministerio de Finanzas para fortalecer la capacidad de los organismos gubernamentales locales y las OSC para monitorear la adjudicación y ejecución de contratos de carreteras en tres provincias y en la capital. En menos de dos años, el proyecto ha dado lugar a cambios concretos. Por ejemplo, los planes de mantenimiento de carreteras en la región </a:t>
            </a:r>
            <a:r>
              <a:rPr lang="es-ES" dirty="0" err="1" smtClean="0"/>
              <a:t>Khuvsgul</a:t>
            </a:r>
            <a:r>
              <a:rPr lang="es-ES" dirty="0" smtClean="0"/>
              <a:t> se han modificado para incluir las recomendaciones de la sociedad civil, tales como la rehabilitación de una carretera de mercado, las mejoras en el drenaje y la construcción de plazas de aparcamiento. Las OSC también han sido invitados a unirse a un grupo de trabajo del gobierno que va a desarrollar y supervisar el plan maestro 2014-2019 para la construcción de nuevas carreteras. En la capital de Mongolia, </a:t>
            </a:r>
            <a:r>
              <a:rPr lang="es-ES" dirty="0" err="1" smtClean="0"/>
              <a:t>Ulanbaatar</a:t>
            </a:r>
            <a:r>
              <a:rPr lang="es-ES" dirty="0" smtClean="0"/>
              <a:t>, los ciudadanos comenzaron a utilizar las redes sociales para informar de problemas con el mantenimiento de carreteras.</a:t>
            </a:r>
            <a:endParaRPr lang="en-US" dirty="0" smtClean="0"/>
          </a:p>
        </p:txBody>
      </p:sp>
      <p:sp>
        <p:nvSpPr>
          <p:cNvPr id="4" name="Slide Number Placeholder 3"/>
          <p:cNvSpPr>
            <a:spLocks noGrp="1"/>
          </p:cNvSpPr>
          <p:nvPr>
            <p:ph type="sldNum" sz="quarter" idx="10"/>
          </p:nvPr>
        </p:nvSpPr>
        <p:spPr/>
        <p:txBody>
          <a:bodyPr/>
          <a:lstStyle/>
          <a:p>
            <a:fld id="{5DBBA76A-CABD-43AE-81B2-378CA6E37897}" type="slidenum">
              <a:rPr lang="en-US" smtClean="0"/>
              <a:t>10</a:t>
            </a:fld>
            <a:endParaRPr lang="en-US"/>
          </a:p>
        </p:txBody>
      </p:sp>
    </p:spTree>
    <p:extLst>
      <p:ext uri="{BB962C8B-B14F-4D97-AF65-F5344CB8AC3E}">
        <p14:creationId xmlns:p14="http://schemas.microsoft.com/office/powerpoint/2010/main" val="2410040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0" dirty="0" smtClean="0"/>
              <a:t>Un </a:t>
            </a:r>
            <a:r>
              <a:rPr lang="en-US" b="0" dirty="0" err="1" smtClean="0"/>
              <a:t>esfuerzo</a:t>
            </a:r>
            <a:r>
              <a:rPr lang="en-US" b="0" dirty="0" smtClean="0"/>
              <a:t> </a:t>
            </a:r>
            <a:r>
              <a:rPr lang="en-US" b="0" dirty="0" err="1" smtClean="0"/>
              <a:t>parecido</a:t>
            </a:r>
            <a:r>
              <a:rPr lang="en-US" b="0" dirty="0" smtClean="0"/>
              <a:t> al de Mongolia </a:t>
            </a:r>
            <a:r>
              <a:rPr lang="en-US" b="0" dirty="0" err="1" smtClean="0"/>
              <a:t>pero</a:t>
            </a:r>
            <a:r>
              <a:rPr lang="en-US" b="0" dirty="0" smtClean="0"/>
              <a:t> con </a:t>
            </a:r>
            <a:r>
              <a:rPr lang="en-US" b="0" dirty="0" err="1" smtClean="0"/>
              <a:t>una</a:t>
            </a:r>
            <a:r>
              <a:rPr lang="en-US" b="0" baseline="0" dirty="0" smtClean="0"/>
              <a:t> </a:t>
            </a:r>
            <a:r>
              <a:rPr lang="en-US" b="0" baseline="0" dirty="0" err="1" smtClean="0"/>
              <a:t>coyuntura</a:t>
            </a:r>
            <a:r>
              <a:rPr lang="en-US" b="0" baseline="0" dirty="0" smtClean="0"/>
              <a:t> legal y </a:t>
            </a:r>
            <a:r>
              <a:rPr lang="en-US" b="0" baseline="0" dirty="0" err="1" smtClean="0"/>
              <a:t>normativa</a:t>
            </a:r>
            <a:r>
              <a:rPr lang="en-US" b="0" baseline="0" dirty="0" smtClean="0"/>
              <a:t> </a:t>
            </a:r>
            <a:r>
              <a:rPr lang="en-US" b="0" baseline="0" dirty="0" err="1" smtClean="0"/>
              <a:t>diferente</a:t>
            </a:r>
            <a:r>
              <a:rPr lang="en-US" b="0" baseline="0" dirty="0" smtClean="0"/>
              <a:t> se </a:t>
            </a:r>
            <a:r>
              <a:rPr lang="en-US" b="0" baseline="0" dirty="0" err="1" smtClean="0"/>
              <a:t>está</a:t>
            </a:r>
            <a:r>
              <a:rPr lang="en-US" b="0" baseline="0" dirty="0" smtClean="0"/>
              <a:t> </a:t>
            </a:r>
            <a:r>
              <a:rPr lang="en-US" b="0" baseline="0" dirty="0" err="1" smtClean="0"/>
              <a:t>dando</a:t>
            </a:r>
            <a:r>
              <a:rPr lang="en-US" b="0" baseline="0" dirty="0" smtClean="0"/>
              <a:t> en Mexico con los </a:t>
            </a:r>
            <a:r>
              <a:rPr lang="en-US" b="0" baseline="0" dirty="0" err="1" smtClean="0"/>
              <a:t>testigos</a:t>
            </a:r>
            <a:r>
              <a:rPr lang="en-US" b="0" baseline="0" dirty="0" smtClean="0"/>
              <a:t> </a:t>
            </a:r>
            <a:r>
              <a:rPr lang="en-US" b="0" baseline="0" dirty="0" err="1" smtClean="0"/>
              <a:t>sociales</a:t>
            </a:r>
            <a:r>
              <a:rPr lang="en-US" b="0" baseline="0" dirty="0" smtClean="0"/>
              <a:t>.</a:t>
            </a:r>
          </a:p>
          <a:p>
            <a:pPr marL="0" indent="0">
              <a:buFontTx/>
              <a:buNone/>
            </a:pPr>
            <a:endParaRPr lang="en-US" b="0" baseline="0" dirty="0" smtClean="0"/>
          </a:p>
          <a:p>
            <a:pPr marL="0" indent="0">
              <a:buFontTx/>
              <a:buNone/>
            </a:pPr>
            <a:r>
              <a:rPr lang="es-ES" dirty="0" smtClean="0"/>
              <a:t>Se sujetan a la participación de testigos sociales las Entidades Federativas y el Gobierno del Distrito Federal, </a:t>
            </a:r>
            <a:r>
              <a:rPr lang="es-ES" b="1" dirty="0" smtClean="0"/>
              <a:t>cuando contraten adquisiciones, arrendamientos, servicios, obras públicas y servicios relacionados con las mismas con recursos federales</a:t>
            </a:r>
            <a:endParaRPr lang="en-US" b="0" dirty="0" smtClean="0"/>
          </a:p>
          <a:p>
            <a:pPr marL="0" indent="0">
              <a:buFontTx/>
              <a:buNone/>
            </a:pPr>
            <a:endParaRPr lang="en-US" b="0" dirty="0" smtClean="0"/>
          </a:p>
          <a:p>
            <a:pPr marL="0" indent="0">
              <a:buFontTx/>
              <a:buNone/>
            </a:pPr>
            <a:r>
              <a:rPr lang="en-US" b="0" dirty="0" smtClean="0"/>
              <a:t>El </a:t>
            </a:r>
            <a:r>
              <a:rPr lang="en-US" b="0" dirty="0" err="1" smtClean="0"/>
              <a:t>sistema</a:t>
            </a:r>
            <a:r>
              <a:rPr lang="en-US" b="0" dirty="0" smtClean="0"/>
              <a:t> </a:t>
            </a:r>
            <a:r>
              <a:rPr lang="en-US" b="0" baseline="0" dirty="0" smtClean="0"/>
              <a:t>federal </a:t>
            </a:r>
            <a:r>
              <a:rPr lang="en-US" b="0" baseline="0" dirty="0" err="1" smtClean="0"/>
              <a:t>descentralizado</a:t>
            </a:r>
            <a:r>
              <a:rPr lang="en-US" b="0" baseline="0" dirty="0" smtClean="0"/>
              <a:t> de Mexico </a:t>
            </a:r>
            <a:r>
              <a:rPr lang="en-US" b="0" baseline="0" dirty="0" err="1" smtClean="0"/>
              <a:t>hace</a:t>
            </a:r>
            <a:r>
              <a:rPr lang="en-US" b="0" baseline="0" dirty="0" smtClean="0"/>
              <a:t> </a:t>
            </a:r>
            <a:r>
              <a:rPr lang="en-US" b="0" baseline="0" dirty="0" err="1" smtClean="0"/>
              <a:t>dificil</a:t>
            </a:r>
            <a:r>
              <a:rPr lang="en-US" b="0" baseline="0" dirty="0" smtClean="0"/>
              <a:t> la </a:t>
            </a:r>
            <a:r>
              <a:rPr lang="en-US" b="0" baseline="0" dirty="0" err="1" smtClean="0"/>
              <a:t>implementación</a:t>
            </a:r>
            <a:r>
              <a:rPr lang="en-US" b="0" baseline="0" dirty="0" smtClean="0"/>
              <a:t> de </a:t>
            </a:r>
            <a:r>
              <a:rPr lang="en-US" b="0" baseline="0" dirty="0" err="1" smtClean="0"/>
              <a:t>testigos</a:t>
            </a:r>
            <a:r>
              <a:rPr lang="en-US" b="0" baseline="0" dirty="0" smtClean="0"/>
              <a:t> </a:t>
            </a:r>
            <a:r>
              <a:rPr lang="en-US" b="0" baseline="0" dirty="0" err="1" smtClean="0"/>
              <a:t>sociales</a:t>
            </a:r>
            <a:r>
              <a:rPr lang="en-US" b="0" baseline="0" dirty="0" smtClean="0"/>
              <a:t> a </a:t>
            </a:r>
            <a:r>
              <a:rPr lang="en-US" b="0" baseline="0" dirty="0" err="1" smtClean="0"/>
              <a:t>nivel</a:t>
            </a:r>
            <a:r>
              <a:rPr lang="en-US" b="0" baseline="0" dirty="0" smtClean="0"/>
              <a:t> local, </a:t>
            </a:r>
            <a:r>
              <a:rPr lang="en-US" b="0" baseline="0" dirty="0" err="1" smtClean="0"/>
              <a:t>puesto</a:t>
            </a:r>
            <a:r>
              <a:rPr lang="en-US" b="0" baseline="0" dirty="0" smtClean="0"/>
              <a:t> </a:t>
            </a:r>
            <a:r>
              <a:rPr lang="en-US" b="0" baseline="0" dirty="0" err="1" smtClean="0"/>
              <a:t>que</a:t>
            </a:r>
            <a:r>
              <a:rPr lang="en-US" b="0" baseline="0" dirty="0" smtClean="0"/>
              <a:t> </a:t>
            </a:r>
            <a:r>
              <a:rPr lang="en-US" b="0" baseline="0" dirty="0" err="1" smtClean="0"/>
              <a:t>existe</a:t>
            </a:r>
            <a:r>
              <a:rPr lang="en-US" b="0" baseline="0" dirty="0" smtClean="0"/>
              <a:t> </a:t>
            </a:r>
            <a:r>
              <a:rPr lang="en-US" b="0" baseline="0" dirty="0" err="1" smtClean="0"/>
              <a:t>cierta</a:t>
            </a:r>
            <a:r>
              <a:rPr lang="en-US" b="0" baseline="0" dirty="0" smtClean="0"/>
              <a:t> </a:t>
            </a:r>
            <a:r>
              <a:rPr lang="en-US" b="0" baseline="0" dirty="0" err="1" smtClean="0"/>
              <a:t>dispersión</a:t>
            </a:r>
            <a:r>
              <a:rPr lang="en-US" b="0" baseline="0" dirty="0" smtClean="0"/>
              <a:t> entre la </a:t>
            </a:r>
            <a:r>
              <a:rPr lang="en-US" b="0" baseline="0" dirty="0" err="1" smtClean="0"/>
              <a:t>normatividad</a:t>
            </a:r>
            <a:r>
              <a:rPr lang="en-US" b="0" baseline="0" dirty="0" smtClean="0"/>
              <a:t> federal y la </a:t>
            </a:r>
            <a:r>
              <a:rPr lang="en-US" b="0" baseline="0" dirty="0" err="1" smtClean="0"/>
              <a:t>municiapl</a:t>
            </a:r>
            <a:r>
              <a:rPr lang="en-US" b="0" baseline="0" dirty="0" smtClean="0"/>
              <a:t> y los </a:t>
            </a:r>
            <a:r>
              <a:rPr lang="en-US" b="0" baseline="0" dirty="0" err="1" smtClean="0"/>
              <a:t>mecanismos</a:t>
            </a:r>
            <a:r>
              <a:rPr lang="en-US" b="0" baseline="0" dirty="0" smtClean="0"/>
              <a:t> y </a:t>
            </a:r>
            <a:r>
              <a:rPr lang="en-US" b="0" baseline="0" dirty="0" err="1" smtClean="0"/>
              <a:t>herramientas</a:t>
            </a:r>
            <a:r>
              <a:rPr lang="en-US" b="0" baseline="0" dirty="0" smtClean="0"/>
              <a:t> de control son </a:t>
            </a:r>
            <a:r>
              <a:rPr lang="en-US" b="0" baseline="0" dirty="0" err="1" smtClean="0"/>
              <a:t>distintos</a:t>
            </a:r>
            <a:r>
              <a:rPr lang="en-US" b="0" baseline="0" dirty="0" smtClean="0"/>
              <a:t> a </a:t>
            </a:r>
            <a:r>
              <a:rPr lang="en-US" b="0" baseline="0" dirty="0" err="1" smtClean="0"/>
              <a:t>cada</a:t>
            </a:r>
            <a:r>
              <a:rPr lang="en-US" b="0" baseline="0" dirty="0" smtClean="0"/>
              <a:t> </a:t>
            </a:r>
            <a:r>
              <a:rPr lang="en-US" b="0" baseline="0" dirty="0" err="1" smtClean="0"/>
              <a:t>nivel</a:t>
            </a:r>
            <a:r>
              <a:rPr lang="en-US" b="0" baseline="0" dirty="0" smtClean="0"/>
              <a:t>.</a:t>
            </a:r>
            <a:endParaRPr lang="en-US" b="0" dirty="0" smtClean="0"/>
          </a:p>
          <a:p>
            <a:pPr marL="0" indent="0">
              <a:buFontTx/>
              <a:buNone/>
            </a:pPr>
            <a:endParaRPr lang="en-US" b="0" dirty="0" smtClean="0"/>
          </a:p>
          <a:p>
            <a:pPr marL="0" indent="0">
              <a:buFontTx/>
              <a:buNone/>
            </a:pPr>
            <a:r>
              <a:rPr lang="en-US" b="1" dirty="0" err="1" smtClean="0"/>
              <a:t>Caso</a:t>
            </a:r>
            <a:r>
              <a:rPr lang="en-US" b="1" dirty="0" smtClean="0"/>
              <a:t> de Guanajuato</a:t>
            </a:r>
            <a:endParaRPr lang="en-US" b="0" dirty="0" smtClean="0"/>
          </a:p>
          <a:p>
            <a:pPr marL="0" indent="0">
              <a:buFontTx/>
              <a:buNone/>
            </a:pPr>
            <a:r>
              <a:rPr lang="en-US" b="0" dirty="0" err="1" smtClean="0"/>
              <a:t>Proceso</a:t>
            </a:r>
            <a:r>
              <a:rPr lang="en-US" b="0" dirty="0" smtClean="0"/>
              <a:t> de </a:t>
            </a:r>
            <a:r>
              <a:rPr lang="en-US" b="0" dirty="0" err="1" smtClean="0"/>
              <a:t>licitación</a:t>
            </a:r>
            <a:r>
              <a:rPr lang="en-US" b="0" baseline="0" dirty="0" smtClean="0"/>
              <a:t> para un </a:t>
            </a:r>
            <a:r>
              <a:rPr lang="en-US" b="0" baseline="0" dirty="0" err="1" smtClean="0"/>
              <a:t>programa</a:t>
            </a:r>
            <a:r>
              <a:rPr lang="en-US" b="0" baseline="0" dirty="0" smtClean="0"/>
              <a:t> </a:t>
            </a:r>
            <a:r>
              <a:rPr lang="es-CO" sz="1200" kern="1200" dirty="0" smtClean="0">
                <a:solidFill>
                  <a:schemeClr val="tx1"/>
                </a:solidFill>
                <a:effectLst/>
                <a:latin typeface="+mn-lt"/>
                <a:ea typeface="+mn-ea"/>
                <a:cs typeface="+mn-cs"/>
              </a:rPr>
              <a:t>de la </a:t>
            </a:r>
            <a:r>
              <a:rPr lang="en-US" b="0" baseline="0" dirty="0" err="1" smtClean="0"/>
              <a:t>Secretaría</a:t>
            </a:r>
            <a:r>
              <a:rPr lang="en-US" b="0" baseline="0" dirty="0" smtClean="0"/>
              <a:t> de </a:t>
            </a:r>
            <a:r>
              <a:rPr lang="en-US" b="0" baseline="0" dirty="0" err="1" smtClean="0"/>
              <a:t>Educación</a:t>
            </a:r>
            <a:r>
              <a:rPr lang="en-US" b="0" baseline="0" dirty="0" smtClean="0"/>
              <a:t> </a:t>
            </a:r>
            <a:r>
              <a:rPr lang="en-US" b="0" baseline="0" dirty="0" err="1" smtClean="0"/>
              <a:t>Pública</a:t>
            </a:r>
            <a:r>
              <a:rPr lang="es-CO" sz="1200" kern="1200" dirty="0" smtClean="0">
                <a:solidFill>
                  <a:schemeClr val="tx1"/>
                </a:solidFill>
                <a:effectLst/>
                <a:latin typeface="+mn-lt"/>
                <a:ea typeface="+mn-ea"/>
                <a:cs typeface="+mn-cs"/>
              </a:rPr>
              <a:t> (SEP), que consiste en proporcionar tabletas a estudiantes de secundaria</a:t>
            </a:r>
            <a:r>
              <a:rPr lang="es-CO" sz="1200" kern="1200" baseline="0" dirty="0" smtClean="0">
                <a:solidFill>
                  <a:schemeClr val="tx1"/>
                </a:solidFill>
                <a:effectLst/>
                <a:latin typeface="+mn-lt"/>
                <a:ea typeface="+mn-ea"/>
                <a:cs typeface="+mn-cs"/>
              </a:rPr>
              <a:t> </a:t>
            </a:r>
            <a:r>
              <a:rPr lang="es-CO" sz="1200" kern="1200" dirty="0" smtClean="0">
                <a:solidFill>
                  <a:schemeClr val="tx1"/>
                </a:solidFill>
                <a:effectLst/>
                <a:latin typeface="+mn-lt"/>
                <a:ea typeface="+mn-ea"/>
                <a:cs typeface="+mn-cs"/>
              </a:rPr>
              <a:t>del</a:t>
            </a:r>
            <a:r>
              <a:rPr lang="es-CO" sz="1200" kern="1200" baseline="0" dirty="0" smtClean="0">
                <a:solidFill>
                  <a:schemeClr val="tx1"/>
                </a:solidFill>
                <a:effectLst/>
                <a:latin typeface="+mn-lt"/>
                <a:ea typeface="+mn-ea"/>
                <a:cs typeface="+mn-cs"/>
              </a:rPr>
              <a:t> Estado de Guanajuato</a:t>
            </a:r>
            <a:r>
              <a:rPr lang="es-CO" sz="1200" kern="1200" dirty="0" smtClean="0">
                <a:solidFill>
                  <a:schemeClr val="tx1"/>
                </a:solidFill>
                <a:effectLst/>
                <a:latin typeface="+mn-lt"/>
                <a:ea typeface="+mn-ea"/>
                <a:cs typeface="+mn-cs"/>
              </a:rPr>
              <a:t>. </a:t>
            </a:r>
            <a:r>
              <a:rPr lang="en-US" b="0" dirty="0" smtClean="0"/>
              <a:t>La </a:t>
            </a:r>
            <a:r>
              <a:rPr lang="en-US" b="0" baseline="0" dirty="0" err="1" smtClean="0"/>
              <a:t>Secretaría</a:t>
            </a:r>
            <a:r>
              <a:rPr lang="en-US" b="0" baseline="0" dirty="0" smtClean="0"/>
              <a:t> de </a:t>
            </a:r>
            <a:r>
              <a:rPr lang="en-US" b="0" baseline="0" dirty="0" err="1" smtClean="0"/>
              <a:t>Educación</a:t>
            </a:r>
            <a:r>
              <a:rPr lang="en-US" b="0" baseline="0" dirty="0" smtClean="0"/>
              <a:t> </a:t>
            </a:r>
            <a:r>
              <a:rPr lang="en-US" b="0" baseline="0" dirty="0" err="1" smtClean="0"/>
              <a:t>Pública</a:t>
            </a:r>
            <a:r>
              <a:rPr lang="en-US" b="0" baseline="0" dirty="0" smtClean="0"/>
              <a:t> ha </a:t>
            </a:r>
            <a:r>
              <a:rPr lang="en-US" b="0" baseline="0" dirty="0" err="1" smtClean="0"/>
              <a:t>permitido</a:t>
            </a:r>
            <a:r>
              <a:rPr lang="en-US" b="0" baseline="0" dirty="0" smtClean="0"/>
              <a:t> la </a:t>
            </a:r>
            <a:r>
              <a:rPr lang="en-US" b="0" baseline="0" dirty="0" err="1" smtClean="0"/>
              <a:t>p</a:t>
            </a:r>
            <a:r>
              <a:rPr lang="en-US" b="0" dirty="0" err="1" smtClean="0"/>
              <a:t>articipación</a:t>
            </a:r>
            <a:r>
              <a:rPr lang="en-US" b="0" baseline="0" dirty="0" smtClean="0"/>
              <a:t> de </a:t>
            </a:r>
            <a:r>
              <a:rPr lang="en-US" b="0" baseline="0" dirty="0" err="1" smtClean="0"/>
              <a:t>testigos</a:t>
            </a:r>
            <a:r>
              <a:rPr lang="en-US" b="0" baseline="0" dirty="0" smtClean="0"/>
              <a:t> </a:t>
            </a:r>
            <a:r>
              <a:rPr lang="en-US" b="0" baseline="0" dirty="0" err="1" smtClean="0"/>
              <a:t>sociales</a:t>
            </a:r>
            <a:r>
              <a:rPr lang="en-US" b="0" baseline="0" dirty="0" smtClean="0"/>
              <a:t> en el </a:t>
            </a:r>
            <a:r>
              <a:rPr lang="en-US" b="0" baseline="0" dirty="0" err="1" smtClean="0"/>
              <a:t>monitoreo</a:t>
            </a:r>
            <a:r>
              <a:rPr lang="en-US" b="0" baseline="0" dirty="0" smtClean="0"/>
              <a:t> de la </a:t>
            </a:r>
            <a:r>
              <a:rPr lang="en-US" b="0" baseline="0" dirty="0" err="1" smtClean="0"/>
              <a:t>compra</a:t>
            </a:r>
            <a:r>
              <a:rPr lang="en-US" b="0" baseline="0" dirty="0" smtClean="0"/>
              <a:t> de tablets para </a:t>
            </a:r>
            <a:r>
              <a:rPr lang="en-US" b="0" baseline="0" dirty="0" err="1" smtClean="0"/>
              <a:t>las</a:t>
            </a:r>
            <a:r>
              <a:rPr lang="en-US" b="0" baseline="0" dirty="0" smtClean="0"/>
              <a:t> </a:t>
            </a:r>
            <a:r>
              <a:rPr lang="en-US" b="0" baseline="0" dirty="0" err="1" smtClean="0"/>
              <a:t>escuelas</a:t>
            </a:r>
            <a:r>
              <a:rPr lang="en-US" b="0" baseline="0" dirty="0" smtClean="0"/>
              <a:t> del Estado.</a:t>
            </a:r>
            <a:endParaRPr lang="en-US" b="0" dirty="0" smtClean="0"/>
          </a:p>
          <a:p>
            <a:pPr marL="0" indent="0">
              <a:buFontTx/>
              <a:buNone/>
            </a:pPr>
            <a:endParaRPr lang="es-ES" b="0" dirty="0" smtClean="0"/>
          </a:p>
          <a:p>
            <a:pPr marL="0" indent="0">
              <a:buFontTx/>
              <a:buNone/>
            </a:pPr>
            <a:endParaRPr lang="es-ES" b="0" dirty="0" smtClean="0"/>
          </a:p>
          <a:p>
            <a:pPr marL="0" indent="0">
              <a:buFontTx/>
              <a:buNone/>
            </a:pPr>
            <a:r>
              <a:rPr lang="es-ES" b="0" dirty="0" smtClean="0"/>
              <a:t>Información</a:t>
            </a:r>
            <a:r>
              <a:rPr lang="es-ES" b="0" baseline="0" dirty="0" smtClean="0"/>
              <a:t> adicional</a:t>
            </a:r>
            <a:endParaRPr lang="es-ES" b="0" dirty="0" smtClean="0"/>
          </a:p>
          <a:p>
            <a:r>
              <a:rPr lang="es-ES" b="1" dirty="0" smtClean="0"/>
              <a:t>Testigo social: </a:t>
            </a:r>
            <a:r>
              <a:rPr lang="es-ES" dirty="0" smtClean="0"/>
              <a:t>son las organizaciones no gubernamentales y las personas físicas que pertenezcan o no a organizaciones no gubernamentales, que cuenten con el registro correspondiente y que a solicitud de las dependencias y entidades, de mutuo propio, o a solicitud de la Secretaría de la Función Pública (SFP), podrán participar con derecho a voz en las contrataciones que lleven a cabo las dependencias y entidades de la Administración Pública Federal.</a:t>
            </a:r>
          </a:p>
          <a:p>
            <a:r>
              <a:rPr lang="es-ES" dirty="0" smtClean="0"/>
              <a:t>- Al término de su participación, emiten</a:t>
            </a:r>
            <a:r>
              <a:rPr lang="es-ES" baseline="0" dirty="0" smtClean="0"/>
              <a:t> </a:t>
            </a:r>
            <a:r>
              <a:rPr lang="es-ES" dirty="0" smtClean="0"/>
              <a:t>un documento público que contendrá las observaciones y, en su caso, recomendaciones derivadas de la misma.</a:t>
            </a:r>
          </a:p>
          <a:p>
            <a:pPr marL="171450" indent="-171450">
              <a:buFontTx/>
              <a:buChar char="-"/>
            </a:pPr>
            <a:r>
              <a:rPr lang="es-ES" dirty="0" smtClean="0"/>
              <a:t>Durante la participación de los testigos sociales podrán proponer los aspectos que mejoren el trato igualitario, la calidad, el precio, así como las acciones que promuevan la eficiencia, eficacia, transparencia de las contrataciones y el combate a la corrupción.</a:t>
            </a:r>
          </a:p>
          <a:p>
            <a:pPr marL="0" indent="0">
              <a:buFontTx/>
              <a:buNone/>
            </a:pPr>
            <a:endParaRPr lang="es-ES" b="0" dirty="0" smtClean="0"/>
          </a:p>
        </p:txBody>
      </p:sp>
      <p:sp>
        <p:nvSpPr>
          <p:cNvPr id="4" name="Slide Number Placeholder 3"/>
          <p:cNvSpPr>
            <a:spLocks noGrp="1"/>
          </p:cNvSpPr>
          <p:nvPr>
            <p:ph type="sldNum" sz="quarter" idx="10"/>
          </p:nvPr>
        </p:nvSpPr>
        <p:spPr/>
        <p:txBody>
          <a:bodyPr/>
          <a:lstStyle/>
          <a:p>
            <a:fld id="{5DBBA76A-CABD-43AE-81B2-378CA6E37897}" type="slidenum">
              <a:rPr lang="en-US" smtClean="0"/>
              <a:t>11</a:t>
            </a:fld>
            <a:endParaRPr lang="en-US"/>
          </a:p>
        </p:txBody>
      </p:sp>
    </p:spTree>
    <p:extLst>
      <p:ext uri="{BB962C8B-B14F-4D97-AF65-F5344CB8AC3E}">
        <p14:creationId xmlns:p14="http://schemas.microsoft.com/office/powerpoint/2010/main" val="2906697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s-ES" dirty="0" smtClean="0">
                <a:effectLst/>
              </a:rPr>
              <a:t>El</a:t>
            </a:r>
            <a:r>
              <a:rPr lang="es-ES" baseline="0" dirty="0" smtClean="0">
                <a:effectLst/>
              </a:rPr>
              <a:t> </a:t>
            </a:r>
            <a:r>
              <a:rPr lang="es-ES" baseline="0" dirty="0" err="1" smtClean="0">
                <a:effectLst/>
              </a:rPr>
              <a:t>Checkbook</a:t>
            </a:r>
            <a:r>
              <a:rPr lang="es-ES" baseline="0" dirty="0" smtClean="0">
                <a:effectLst/>
              </a:rPr>
              <a:t> NYC (</a:t>
            </a:r>
            <a:r>
              <a:rPr lang="es-ES" i="1" dirty="0" smtClean="0">
                <a:effectLst/>
              </a:rPr>
              <a:t>Chequera NYC</a:t>
            </a:r>
            <a:r>
              <a:rPr lang="es-ES" dirty="0" smtClean="0">
                <a:effectLst/>
              </a:rPr>
              <a:t>)</a:t>
            </a:r>
            <a:r>
              <a:rPr lang="es-ES" baseline="0" dirty="0" smtClean="0">
                <a:effectLst/>
              </a:rPr>
              <a:t> es un </a:t>
            </a:r>
            <a:r>
              <a:rPr lang="es-ES" dirty="0" smtClean="0">
                <a:effectLst/>
              </a:rPr>
              <a:t>portal de transparencia financiera cuyo principal</a:t>
            </a:r>
            <a:r>
              <a:rPr lang="es-ES" baseline="0" dirty="0" smtClean="0">
                <a:effectLst/>
              </a:rPr>
              <a:t> objetivo d</a:t>
            </a:r>
            <a:r>
              <a:rPr lang="es-ES" dirty="0" smtClean="0">
                <a:effectLst/>
              </a:rPr>
              <a:t>ivulgar los datos del sistema financiero principal de la ciudad en tiempo</a:t>
            </a:r>
            <a:r>
              <a:rPr lang="es-ES" baseline="0" dirty="0" smtClean="0">
                <a:effectLst/>
              </a:rPr>
              <a:t> casi real, pues se actualiza diariamente.</a:t>
            </a:r>
            <a:r>
              <a:rPr lang="es-ES" dirty="0" smtClean="0">
                <a:effectLst/>
              </a:rPr>
              <a:t/>
            </a:r>
            <a:br>
              <a:rPr lang="es-ES" dirty="0" smtClean="0">
                <a:effectLst/>
              </a:rPr>
            </a:br>
            <a:r>
              <a:rPr lang="es-ES" dirty="0" smtClean="0">
                <a:effectLst/>
              </a:rPr>
              <a:t/>
            </a:r>
            <a:br>
              <a:rPr lang="es-ES" dirty="0" smtClean="0">
                <a:effectLst/>
              </a:rPr>
            </a:br>
            <a:r>
              <a:rPr lang="es-ES" baseline="0" dirty="0" err="1" smtClean="0">
                <a:effectLst/>
              </a:rPr>
              <a:t>Checkbook</a:t>
            </a:r>
            <a:r>
              <a:rPr lang="es-ES" dirty="0" smtClean="0">
                <a:effectLst/>
              </a:rPr>
              <a:t> NYC  ha</a:t>
            </a:r>
            <a:r>
              <a:rPr lang="es-ES" baseline="0" dirty="0" smtClean="0">
                <a:effectLst/>
              </a:rPr>
              <a:t> sido</a:t>
            </a:r>
            <a:r>
              <a:rPr lang="es-ES" dirty="0" smtClean="0">
                <a:effectLst/>
              </a:rPr>
              <a:t> innovador no sólo por la escala</a:t>
            </a:r>
            <a:r>
              <a:rPr lang="es-ES" baseline="0" dirty="0" smtClean="0">
                <a:effectLst/>
              </a:rPr>
              <a:t> en la que trabaja, sino en el nivel de detalle que provee, </a:t>
            </a:r>
            <a:r>
              <a:rPr lang="es-ES" dirty="0" smtClean="0">
                <a:effectLst/>
              </a:rPr>
              <a:t>pues</a:t>
            </a:r>
            <a:r>
              <a:rPr lang="es-ES" baseline="0" dirty="0" smtClean="0">
                <a:effectLst/>
              </a:rPr>
              <a:t> </a:t>
            </a:r>
            <a:r>
              <a:rPr lang="es-ES" dirty="0" smtClean="0">
                <a:effectLst/>
              </a:rPr>
              <a:t>proporciona una visión</a:t>
            </a:r>
            <a:r>
              <a:rPr lang="es-ES" baseline="0" dirty="0" smtClean="0">
                <a:effectLst/>
              </a:rPr>
              <a:t> detallada y </a:t>
            </a:r>
            <a:r>
              <a:rPr lang="es-ES" dirty="0" smtClean="0">
                <a:effectLst/>
              </a:rPr>
              <a:t>excepcional de</a:t>
            </a:r>
            <a:r>
              <a:rPr lang="es-ES" baseline="0" dirty="0" smtClean="0">
                <a:effectLst/>
              </a:rPr>
              <a:t> los</a:t>
            </a:r>
            <a:r>
              <a:rPr lang="es-ES" dirty="0" smtClean="0">
                <a:effectLst/>
              </a:rPr>
              <a:t> datos financieros municipales,</a:t>
            </a:r>
            <a:r>
              <a:rPr lang="es-ES" baseline="0" dirty="0" smtClean="0">
                <a:effectLst/>
              </a:rPr>
              <a:t> incluyendo no solo presupuestos, sino también pagos, contratos vigentes y en marcha, y</a:t>
            </a:r>
            <a:r>
              <a:rPr lang="es-ES" dirty="0" smtClean="0">
                <a:effectLst/>
              </a:rPr>
              <a:t> sistemas</a:t>
            </a:r>
            <a:r>
              <a:rPr lang="es-ES" baseline="0" dirty="0" smtClean="0">
                <a:effectLst/>
              </a:rPr>
              <a:t> de información empresarial.</a:t>
            </a:r>
          </a:p>
          <a:p>
            <a:pPr rtl="0"/>
            <a:endParaRPr lang="en-US" dirty="0"/>
          </a:p>
        </p:txBody>
      </p:sp>
      <p:sp>
        <p:nvSpPr>
          <p:cNvPr id="4" name="Slide Number Placeholder 3"/>
          <p:cNvSpPr>
            <a:spLocks noGrp="1"/>
          </p:cNvSpPr>
          <p:nvPr>
            <p:ph type="sldNum" sz="quarter" idx="10"/>
          </p:nvPr>
        </p:nvSpPr>
        <p:spPr/>
        <p:txBody>
          <a:bodyPr/>
          <a:lstStyle/>
          <a:p>
            <a:fld id="{5DBBA76A-CABD-43AE-81B2-378CA6E37897}" type="slidenum">
              <a:rPr lang="en-US" smtClean="0"/>
              <a:t>13</a:t>
            </a:fld>
            <a:endParaRPr lang="en-US"/>
          </a:p>
        </p:txBody>
      </p:sp>
    </p:spTree>
    <p:extLst>
      <p:ext uri="{BB962C8B-B14F-4D97-AF65-F5344CB8AC3E}">
        <p14:creationId xmlns:p14="http://schemas.microsoft.com/office/powerpoint/2010/main" val="761778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DF4C79-99E3-4C77-859A-7BFFF28DF5FF}" type="datetimeFigureOut">
              <a:rPr lang="en-US" smtClean="0"/>
              <a:t>6/10/2014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F51292-E057-49CB-8A37-A47011843F2F}" type="slidenum">
              <a:rPr lang="en-US" smtClean="0"/>
              <a:t>‹#›</a:t>
            </a:fld>
            <a:endParaRPr lang="en-US"/>
          </a:p>
        </p:txBody>
      </p:sp>
    </p:spTree>
    <p:extLst>
      <p:ext uri="{BB962C8B-B14F-4D97-AF65-F5344CB8AC3E}">
        <p14:creationId xmlns:p14="http://schemas.microsoft.com/office/powerpoint/2010/main" val="1305821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DF4C79-99E3-4C77-859A-7BFFF28DF5FF}" type="datetimeFigureOut">
              <a:rPr lang="en-US" smtClean="0"/>
              <a:t>6/10/2014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F51292-E057-49CB-8A37-A47011843F2F}" type="slidenum">
              <a:rPr lang="en-US" smtClean="0"/>
              <a:t>‹#›</a:t>
            </a:fld>
            <a:endParaRPr lang="en-US"/>
          </a:p>
        </p:txBody>
      </p:sp>
    </p:spTree>
    <p:extLst>
      <p:ext uri="{BB962C8B-B14F-4D97-AF65-F5344CB8AC3E}">
        <p14:creationId xmlns:p14="http://schemas.microsoft.com/office/powerpoint/2010/main" val="1141570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DF4C79-99E3-4C77-859A-7BFFF28DF5FF}" type="datetimeFigureOut">
              <a:rPr lang="en-US" smtClean="0"/>
              <a:t>6/10/2014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F51292-E057-49CB-8A37-A47011843F2F}" type="slidenum">
              <a:rPr lang="en-US" smtClean="0"/>
              <a:t>‹#›</a:t>
            </a:fld>
            <a:endParaRPr lang="en-US"/>
          </a:p>
        </p:txBody>
      </p:sp>
    </p:spTree>
    <p:extLst>
      <p:ext uri="{BB962C8B-B14F-4D97-AF65-F5344CB8AC3E}">
        <p14:creationId xmlns:p14="http://schemas.microsoft.com/office/powerpoint/2010/main" val="220850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DF4C79-99E3-4C77-859A-7BFFF28DF5FF}" type="datetimeFigureOut">
              <a:rPr lang="en-US" smtClean="0"/>
              <a:t>6/10/2014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F51292-E057-49CB-8A37-A47011843F2F}" type="slidenum">
              <a:rPr lang="en-US" smtClean="0"/>
              <a:t>‹#›</a:t>
            </a:fld>
            <a:endParaRPr lang="en-US"/>
          </a:p>
        </p:txBody>
      </p:sp>
    </p:spTree>
    <p:extLst>
      <p:ext uri="{BB962C8B-B14F-4D97-AF65-F5344CB8AC3E}">
        <p14:creationId xmlns:p14="http://schemas.microsoft.com/office/powerpoint/2010/main" val="1226751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DF4C79-99E3-4C77-859A-7BFFF28DF5FF}" type="datetimeFigureOut">
              <a:rPr lang="en-US" smtClean="0"/>
              <a:t>6/10/2014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F51292-E057-49CB-8A37-A47011843F2F}" type="slidenum">
              <a:rPr lang="en-US" smtClean="0"/>
              <a:t>‹#›</a:t>
            </a:fld>
            <a:endParaRPr lang="en-US"/>
          </a:p>
        </p:txBody>
      </p:sp>
    </p:spTree>
    <p:extLst>
      <p:ext uri="{BB962C8B-B14F-4D97-AF65-F5344CB8AC3E}">
        <p14:creationId xmlns:p14="http://schemas.microsoft.com/office/powerpoint/2010/main" val="2740181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DF4C79-99E3-4C77-859A-7BFFF28DF5FF}" type="datetimeFigureOut">
              <a:rPr lang="en-US" smtClean="0"/>
              <a:t>6/10/2014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F51292-E057-49CB-8A37-A47011843F2F}" type="slidenum">
              <a:rPr lang="en-US" smtClean="0"/>
              <a:t>‹#›</a:t>
            </a:fld>
            <a:endParaRPr lang="en-US"/>
          </a:p>
        </p:txBody>
      </p:sp>
    </p:spTree>
    <p:extLst>
      <p:ext uri="{BB962C8B-B14F-4D97-AF65-F5344CB8AC3E}">
        <p14:creationId xmlns:p14="http://schemas.microsoft.com/office/powerpoint/2010/main" val="2367829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DF4C79-99E3-4C77-859A-7BFFF28DF5FF}" type="datetimeFigureOut">
              <a:rPr lang="en-US" smtClean="0"/>
              <a:t>6/10/2014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F51292-E057-49CB-8A37-A47011843F2F}" type="slidenum">
              <a:rPr lang="en-US" smtClean="0"/>
              <a:t>‹#›</a:t>
            </a:fld>
            <a:endParaRPr lang="en-US"/>
          </a:p>
        </p:txBody>
      </p:sp>
    </p:spTree>
    <p:extLst>
      <p:ext uri="{BB962C8B-B14F-4D97-AF65-F5344CB8AC3E}">
        <p14:creationId xmlns:p14="http://schemas.microsoft.com/office/powerpoint/2010/main" val="873835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DF4C79-99E3-4C77-859A-7BFFF28DF5FF}" type="datetimeFigureOut">
              <a:rPr lang="en-US" smtClean="0"/>
              <a:t>6/10/2014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F51292-E057-49CB-8A37-A47011843F2F}" type="slidenum">
              <a:rPr lang="en-US" smtClean="0"/>
              <a:t>‹#›</a:t>
            </a:fld>
            <a:endParaRPr lang="en-US"/>
          </a:p>
        </p:txBody>
      </p:sp>
    </p:spTree>
    <p:extLst>
      <p:ext uri="{BB962C8B-B14F-4D97-AF65-F5344CB8AC3E}">
        <p14:creationId xmlns:p14="http://schemas.microsoft.com/office/powerpoint/2010/main" val="1572109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DF4C79-99E3-4C77-859A-7BFFF28DF5FF}" type="datetimeFigureOut">
              <a:rPr lang="en-US" smtClean="0"/>
              <a:t>6/10/2014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F51292-E057-49CB-8A37-A47011843F2F}" type="slidenum">
              <a:rPr lang="en-US" smtClean="0"/>
              <a:t>‹#›</a:t>
            </a:fld>
            <a:endParaRPr lang="en-US"/>
          </a:p>
        </p:txBody>
      </p:sp>
    </p:spTree>
    <p:extLst>
      <p:ext uri="{BB962C8B-B14F-4D97-AF65-F5344CB8AC3E}">
        <p14:creationId xmlns:p14="http://schemas.microsoft.com/office/powerpoint/2010/main" val="122462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DF4C79-99E3-4C77-859A-7BFFF28DF5FF}" type="datetimeFigureOut">
              <a:rPr lang="en-US" smtClean="0"/>
              <a:t>6/10/2014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F51292-E057-49CB-8A37-A47011843F2F}" type="slidenum">
              <a:rPr lang="en-US" smtClean="0"/>
              <a:t>‹#›</a:t>
            </a:fld>
            <a:endParaRPr lang="en-US"/>
          </a:p>
        </p:txBody>
      </p:sp>
    </p:spTree>
    <p:extLst>
      <p:ext uri="{BB962C8B-B14F-4D97-AF65-F5344CB8AC3E}">
        <p14:creationId xmlns:p14="http://schemas.microsoft.com/office/powerpoint/2010/main" val="1692079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DF4C79-99E3-4C77-859A-7BFFF28DF5FF}" type="datetimeFigureOut">
              <a:rPr lang="en-US" smtClean="0"/>
              <a:t>6/10/2014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F51292-E057-49CB-8A37-A47011843F2F}" type="slidenum">
              <a:rPr lang="en-US" smtClean="0"/>
              <a:t>‹#›</a:t>
            </a:fld>
            <a:endParaRPr lang="en-US"/>
          </a:p>
        </p:txBody>
      </p:sp>
    </p:spTree>
    <p:extLst>
      <p:ext uri="{BB962C8B-B14F-4D97-AF65-F5344CB8AC3E}">
        <p14:creationId xmlns:p14="http://schemas.microsoft.com/office/powerpoint/2010/main" val="2271998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DF4C79-99E3-4C77-859A-7BFFF28DF5FF}" type="datetimeFigureOut">
              <a:rPr lang="en-US" smtClean="0"/>
              <a:t>6/10/2014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F51292-E057-49CB-8A37-A47011843F2F}" type="slidenum">
              <a:rPr lang="en-US" smtClean="0"/>
              <a:t>‹#›</a:t>
            </a:fld>
            <a:endParaRPr lang="en-US"/>
          </a:p>
        </p:txBody>
      </p:sp>
    </p:spTree>
    <p:extLst>
      <p:ext uri="{BB962C8B-B14F-4D97-AF65-F5344CB8AC3E}">
        <p14:creationId xmlns:p14="http://schemas.microsoft.com/office/powerpoint/2010/main" val="32371614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www.checkbooknyc.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hyperlink" Target="https://data.lacity.or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open-contracting.org/" TargetMode="External"/><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hyperlink" Target="http://www.facebook.com/OpenContracting" TargetMode="External"/><Relationship Id="rId5" Type="http://schemas.openxmlformats.org/officeDocument/2006/relationships/hyperlink" Target="https://twitter.com/opencontracting" TargetMode="External"/><Relationship Id="rId4" Type="http://schemas.openxmlformats.org/officeDocument/2006/relationships/hyperlink" Target="http://bit.ly/OpenContractingCommuni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52400"/>
          </a:xfrm>
          <a:prstGeom prst="rect">
            <a:avLst/>
          </a:prstGeom>
          <a:solidFill>
            <a:srgbClr val="CFD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7912" y="2170093"/>
            <a:ext cx="444817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347912" y="4075091"/>
            <a:ext cx="2438400" cy="954107"/>
          </a:xfrm>
          <a:prstGeom prst="rect">
            <a:avLst/>
          </a:prstGeom>
          <a:noFill/>
        </p:spPr>
        <p:txBody>
          <a:bodyPr wrap="square" rtlCol="0">
            <a:spAutoFit/>
          </a:bodyPr>
          <a:lstStyle/>
          <a:p>
            <a:r>
              <a:rPr lang="en-US" sz="2400" dirty="0" smtClean="0">
                <a:solidFill>
                  <a:schemeClr val="tx1">
                    <a:lumMod val="75000"/>
                    <a:lumOff val="25000"/>
                  </a:schemeClr>
                </a:solidFill>
                <a:latin typeface="Corbel" panose="020B0503020204020204" pitchFamily="34" charset="0"/>
              </a:rPr>
              <a:t>Marcela </a:t>
            </a:r>
            <a:r>
              <a:rPr lang="en-US" sz="2400" dirty="0" err="1" smtClean="0">
                <a:solidFill>
                  <a:schemeClr val="tx1">
                    <a:lumMod val="75000"/>
                    <a:lumOff val="25000"/>
                  </a:schemeClr>
                </a:solidFill>
                <a:latin typeface="Corbel" panose="020B0503020204020204" pitchFamily="34" charset="0"/>
              </a:rPr>
              <a:t>Rozo</a:t>
            </a:r>
            <a:endParaRPr lang="en-US" sz="2400" dirty="0" smtClean="0">
              <a:solidFill>
                <a:schemeClr val="tx1">
                  <a:lumMod val="75000"/>
                  <a:lumOff val="25000"/>
                </a:schemeClr>
              </a:solidFill>
              <a:latin typeface="Corbel" panose="020B0503020204020204" pitchFamily="34" charset="0"/>
            </a:endParaRPr>
          </a:p>
          <a:p>
            <a:r>
              <a:rPr lang="en-US" sz="1600" dirty="0" smtClean="0">
                <a:solidFill>
                  <a:schemeClr val="tx1">
                    <a:lumMod val="75000"/>
                    <a:lumOff val="25000"/>
                  </a:schemeClr>
                </a:solidFill>
                <a:latin typeface="Corbel" panose="020B0503020204020204" pitchFamily="34" charset="0"/>
              </a:rPr>
              <a:t>World Bank Institute</a:t>
            </a:r>
          </a:p>
          <a:p>
            <a:r>
              <a:rPr lang="en-US" sz="1600" dirty="0" smtClean="0">
                <a:solidFill>
                  <a:schemeClr val="tx1">
                    <a:lumMod val="75000"/>
                    <a:lumOff val="25000"/>
                  </a:schemeClr>
                </a:solidFill>
                <a:latin typeface="Corbel" panose="020B0503020204020204" pitchFamily="34" charset="0"/>
              </a:rPr>
              <a:t>mrozo@worldbank.org</a:t>
            </a:r>
          </a:p>
        </p:txBody>
      </p:sp>
    </p:spTree>
    <p:extLst>
      <p:ext uri="{BB962C8B-B14F-4D97-AF65-F5344CB8AC3E}">
        <p14:creationId xmlns:p14="http://schemas.microsoft.com/office/powerpoint/2010/main" val="21452323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52400"/>
          </a:xfrm>
          <a:prstGeom prst="rect">
            <a:avLst/>
          </a:prstGeom>
          <a:solidFill>
            <a:srgbClr val="CFD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4825" y="6096000"/>
            <a:ext cx="10191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33400" y="533400"/>
            <a:ext cx="8229600" cy="5324535"/>
          </a:xfrm>
          <a:prstGeom prst="rect">
            <a:avLst/>
          </a:prstGeom>
          <a:noFill/>
        </p:spPr>
        <p:txBody>
          <a:bodyPr wrap="square" rtlCol="0">
            <a:spAutoFit/>
          </a:bodyPr>
          <a:lstStyle/>
          <a:p>
            <a:r>
              <a:rPr lang="en-US" sz="4400" dirty="0" err="1" smtClean="0">
                <a:solidFill>
                  <a:schemeClr val="tx1">
                    <a:lumMod val="75000"/>
                    <a:lumOff val="25000"/>
                  </a:schemeClr>
                </a:solidFill>
                <a:latin typeface="Corbel" panose="020B0503020204020204" pitchFamily="34" charset="0"/>
              </a:rPr>
              <a:t>Monitoreo</a:t>
            </a:r>
            <a:r>
              <a:rPr lang="en-US" sz="4400" dirty="0" smtClean="0">
                <a:solidFill>
                  <a:schemeClr val="tx1">
                    <a:lumMod val="75000"/>
                    <a:lumOff val="25000"/>
                  </a:schemeClr>
                </a:solidFill>
                <a:latin typeface="Corbel" panose="020B0503020204020204" pitchFamily="34" charset="0"/>
              </a:rPr>
              <a:t> de </a:t>
            </a:r>
            <a:r>
              <a:rPr lang="en-US" sz="4400" dirty="0" err="1" smtClean="0">
                <a:solidFill>
                  <a:schemeClr val="tx1">
                    <a:lumMod val="75000"/>
                    <a:lumOff val="25000"/>
                  </a:schemeClr>
                </a:solidFill>
                <a:latin typeface="Corbel" panose="020B0503020204020204" pitchFamily="34" charset="0"/>
              </a:rPr>
              <a:t>contratos</a:t>
            </a:r>
            <a:r>
              <a:rPr lang="en-US" sz="4400" dirty="0" smtClean="0">
                <a:solidFill>
                  <a:schemeClr val="tx1">
                    <a:lumMod val="75000"/>
                    <a:lumOff val="25000"/>
                  </a:schemeClr>
                </a:solidFill>
                <a:latin typeface="Corbel" panose="020B0503020204020204" pitchFamily="34" charset="0"/>
              </a:rPr>
              <a:t> de </a:t>
            </a:r>
            <a:r>
              <a:rPr lang="en-US" sz="4400" dirty="0" err="1" smtClean="0">
                <a:solidFill>
                  <a:schemeClr val="tx1">
                    <a:lumMod val="75000"/>
                    <a:lumOff val="25000"/>
                  </a:schemeClr>
                </a:solidFill>
                <a:latin typeface="Corbel" panose="020B0503020204020204" pitchFamily="34" charset="0"/>
              </a:rPr>
              <a:t>carreteras</a:t>
            </a:r>
            <a:r>
              <a:rPr lang="en-US" sz="4400" dirty="0" smtClean="0">
                <a:solidFill>
                  <a:schemeClr val="tx1">
                    <a:lumMod val="75000"/>
                    <a:lumOff val="25000"/>
                  </a:schemeClr>
                </a:solidFill>
                <a:latin typeface="Corbel" panose="020B0503020204020204" pitchFamily="34" charset="0"/>
              </a:rPr>
              <a:t> en </a:t>
            </a:r>
            <a:r>
              <a:rPr lang="en-US" sz="4400" b="1" dirty="0" smtClean="0">
                <a:solidFill>
                  <a:schemeClr val="tx1">
                    <a:lumMod val="75000"/>
                    <a:lumOff val="25000"/>
                  </a:schemeClr>
                </a:solidFill>
                <a:latin typeface="Corbel" panose="020B0503020204020204" pitchFamily="34" charset="0"/>
              </a:rPr>
              <a:t>3</a:t>
            </a:r>
            <a:r>
              <a:rPr lang="en-US" sz="4400" dirty="0" smtClean="0">
                <a:solidFill>
                  <a:schemeClr val="tx1">
                    <a:lumMod val="75000"/>
                    <a:lumOff val="25000"/>
                  </a:schemeClr>
                </a:solidFill>
                <a:latin typeface="Corbel" panose="020B0503020204020204" pitchFamily="34" charset="0"/>
              </a:rPr>
              <a:t> </a:t>
            </a:r>
            <a:r>
              <a:rPr lang="en-US" sz="4400" dirty="0" err="1" smtClean="0">
                <a:solidFill>
                  <a:schemeClr val="tx1">
                    <a:lumMod val="75000"/>
                    <a:lumOff val="25000"/>
                  </a:schemeClr>
                </a:solidFill>
                <a:latin typeface="Corbel" panose="020B0503020204020204" pitchFamily="34" charset="0"/>
              </a:rPr>
              <a:t>provincias</a:t>
            </a:r>
            <a:r>
              <a:rPr lang="en-US" sz="4400" dirty="0" smtClean="0">
                <a:solidFill>
                  <a:schemeClr val="tx1">
                    <a:lumMod val="75000"/>
                    <a:lumOff val="25000"/>
                  </a:schemeClr>
                </a:solidFill>
                <a:latin typeface="Corbel" panose="020B0503020204020204" pitchFamily="34" charset="0"/>
              </a:rPr>
              <a:t> y en la capital </a:t>
            </a:r>
            <a:r>
              <a:rPr lang="en-US" sz="4400" b="1" dirty="0" err="1" smtClean="0">
                <a:solidFill>
                  <a:schemeClr val="tx1">
                    <a:lumMod val="75000"/>
                    <a:lumOff val="25000"/>
                  </a:schemeClr>
                </a:solidFill>
                <a:latin typeface="Corbel" panose="020B0503020204020204" pitchFamily="34" charset="0"/>
              </a:rPr>
              <a:t>Ulanbaatar</a:t>
            </a:r>
            <a:endParaRPr lang="en-US" sz="4400" b="1" dirty="0" smtClean="0">
              <a:solidFill>
                <a:schemeClr val="tx1">
                  <a:lumMod val="75000"/>
                  <a:lumOff val="25000"/>
                </a:schemeClr>
              </a:solidFill>
              <a:latin typeface="Corbel" panose="020B0503020204020204" pitchFamily="34" charset="0"/>
            </a:endParaRPr>
          </a:p>
          <a:p>
            <a:endParaRPr lang="es-CO" sz="2600" dirty="0" smtClean="0">
              <a:solidFill>
                <a:schemeClr val="tx1">
                  <a:lumMod val="75000"/>
                  <a:lumOff val="25000"/>
                </a:schemeClr>
              </a:solidFill>
              <a:latin typeface="Corbel" panose="020B0503020204020204" pitchFamily="34" charset="0"/>
            </a:endParaRPr>
          </a:p>
          <a:p>
            <a:pPr lvl="1">
              <a:buClr>
                <a:srgbClr val="CFDA46"/>
              </a:buClr>
              <a:buFont typeface="Wingdings" panose="05000000000000000000" pitchFamily="2" charset="2"/>
              <a:buChar char="ü"/>
            </a:pPr>
            <a:r>
              <a:rPr lang="es-CO" sz="2600" dirty="0" smtClean="0">
                <a:solidFill>
                  <a:schemeClr val="tx1">
                    <a:lumMod val="75000"/>
                    <a:lumOff val="25000"/>
                  </a:schemeClr>
                </a:solidFill>
                <a:latin typeface="Corbel" panose="020B0503020204020204" pitchFamily="34" charset="0"/>
              </a:rPr>
              <a:t> </a:t>
            </a:r>
            <a:r>
              <a:rPr lang="es-ES" sz="2600" dirty="0" smtClean="0">
                <a:solidFill>
                  <a:schemeClr val="tx1">
                    <a:lumMod val="75000"/>
                    <a:lumOff val="25000"/>
                  </a:schemeClr>
                </a:solidFill>
                <a:latin typeface="Corbel" panose="020B0503020204020204" pitchFamily="34" charset="0"/>
              </a:rPr>
              <a:t>Fortalecimiento de la capacidad </a:t>
            </a:r>
            <a:r>
              <a:rPr lang="es-ES" sz="2600" dirty="0">
                <a:solidFill>
                  <a:schemeClr val="tx1">
                    <a:lumMod val="75000"/>
                    <a:lumOff val="25000"/>
                  </a:schemeClr>
                </a:solidFill>
                <a:latin typeface="Corbel" panose="020B0503020204020204" pitchFamily="34" charset="0"/>
              </a:rPr>
              <a:t>de </a:t>
            </a:r>
            <a:r>
              <a:rPr lang="es-ES" sz="2600" dirty="0" smtClean="0">
                <a:solidFill>
                  <a:schemeClr val="tx1">
                    <a:lumMod val="75000"/>
                    <a:lumOff val="25000"/>
                  </a:schemeClr>
                </a:solidFill>
                <a:latin typeface="Corbel" panose="020B0503020204020204" pitchFamily="34" charset="0"/>
              </a:rPr>
              <a:t>gobiernos </a:t>
            </a:r>
            <a:r>
              <a:rPr lang="es-ES" sz="2600" dirty="0">
                <a:solidFill>
                  <a:schemeClr val="tx1">
                    <a:lumMod val="75000"/>
                    <a:lumOff val="25000"/>
                  </a:schemeClr>
                </a:solidFill>
                <a:latin typeface="Corbel" panose="020B0503020204020204" pitchFamily="34" charset="0"/>
              </a:rPr>
              <a:t>locales y las </a:t>
            </a:r>
            <a:r>
              <a:rPr lang="es-ES" sz="2600" dirty="0" smtClean="0">
                <a:solidFill>
                  <a:schemeClr val="tx1">
                    <a:lumMod val="75000"/>
                    <a:lumOff val="25000"/>
                  </a:schemeClr>
                </a:solidFill>
                <a:latin typeface="Corbel" panose="020B0503020204020204" pitchFamily="34" charset="0"/>
              </a:rPr>
              <a:t>Organizaciones de la Sociedad Civil</a:t>
            </a:r>
            <a:endParaRPr lang="es-CO" sz="2600" dirty="0" smtClean="0">
              <a:solidFill>
                <a:schemeClr val="tx1">
                  <a:lumMod val="75000"/>
                  <a:lumOff val="25000"/>
                </a:schemeClr>
              </a:solidFill>
              <a:latin typeface="Corbel" panose="020B0503020204020204" pitchFamily="34" charset="0"/>
            </a:endParaRPr>
          </a:p>
          <a:p>
            <a:pPr lvl="1">
              <a:buClr>
                <a:srgbClr val="CFDA46"/>
              </a:buClr>
              <a:buFont typeface="Wingdings" panose="05000000000000000000" pitchFamily="2" charset="2"/>
              <a:buChar char="ü"/>
            </a:pPr>
            <a:r>
              <a:rPr lang="es-CO" sz="2600" dirty="0" smtClean="0">
                <a:solidFill>
                  <a:schemeClr val="tx1">
                    <a:lumMod val="75000"/>
                    <a:lumOff val="25000"/>
                  </a:schemeClr>
                </a:solidFill>
                <a:latin typeface="Corbel" panose="020B0503020204020204" pitchFamily="34" charset="0"/>
              </a:rPr>
              <a:t>Resultados </a:t>
            </a:r>
            <a:r>
              <a:rPr lang="es-CO" sz="2600" dirty="0">
                <a:solidFill>
                  <a:schemeClr val="tx1">
                    <a:lumMod val="75000"/>
                    <a:lumOff val="25000"/>
                  </a:schemeClr>
                </a:solidFill>
                <a:latin typeface="Corbel" panose="020B0503020204020204" pitchFamily="34" charset="0"/>
              </a:rPr>
              <a:t>concretos – Mejoramiento de la infraestructura vial y mayor satisfacción ciudadana</a:t>
            </a:r>
          </a:p>
          <a:p>
            <a:pPr lvl="1">
              <a:buClr>
                <a:srgbClr val="CFDA46"/>
              </a:buClr>
              <a:buFont typeface="Wingdings" panose="05000000000000000000" pitchFamily="2" charset="2"/>
              <a:buChar char="ü"/>
            </a:pPr>
            <a:r>
              <a:rPr lang="es-CO" sz="2600" dirty="0">
                <a:solidFill>
                  <a:schemeClr val="tx1">
                    <a:lumMod val="75000"/>
                    <a:lumOff val="25000"/>
                  </a:schemeClr>
                </a:solidFill>
                <a:latin typeface="Corbel" panose="020B0503020204020204" pitchFamily="34" charset="0"/>
              </a:rPr>
              <a:t> </a:t>
            </a:r>
            <a:r>
              <a:rPr lang="es-CO" sz="2600" dirty="0" smtClean="0">
                <a:solidFill>
                  <a:schemeClr val="tx1">
                    <a:lumMod val="75000"/>
                    <a:lumOff val="25000"/>
                  </a:schemeClr>
                </a:solidFill>
                <a:latin typeface="Corbel" panose="020B0503020204020204" pitchFamily="34" charset="0"/>
              </a:rPr>
              <a:t>Sociedad civil hace parte de grupos de trabajo junto con gobiernos locales para el desarrollo del Plan Maestro 2014-2019 en el sector de vías</a:t>
            </a:r>
            <a:endParaRPr lang="es-CO" sz="2600" dirty="0">
              <a:solidFill>
                <a:schemeClr val="tx1">
                  <a:lumMod val="75000"/>
                  <a:lumOff val="25000"/>
                </a:schemeClr>
              </a:solidFill>
              <a:latin typeface="Corbel" panose="020B0503020204020204" pitchFamily="34" charset="0"/>
            </a:endParaRPr>
          </a:p>
        </p:txBody>
      </p:sp>
    </p:spTree>
    <p:extLst>
      <p:ext uri="{BB962C8B-B14F-4D97-AF65-F5344CB8AC3E}">
        <p14:creationId xmlns:p14="http://schemas.microsoft.com/office/powerpoint/2010/main" val="18698565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52400"/>
          </a:xfrm>
          <a:prstGeom prst="rect">
            <a:avLst/>
          </a:prstGeom>
          <a:solidFill>
            <a:srgbClr val="CFD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4825" y="6096000"/>
            <a:ext cx="10191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rmAutofit/>
          </a:bodyPr>
          <a:lstStyle/>
          <a:p>
            <a:r>
              <a:rPr lang="en-US" b="1" dirty="0">
                <a:solidFill>
                  <a:schemeClr val="tx1">
                    <a:lumMod val="75000"/>
                    <a:lumOff val="25000"/>
                  </a:schemeClr>
                </a:solidFill>
                <a:latin typeface="Corbel" panose="020B0503020204020204" pitchFamily="34" charset="0"/>
              </a:rPr>
              <a:t>MEXICO - TESTIGOS </a:t>
            </a:r>
            <a:r>
              <a:rPr lang="en-US" b="1" dirty="0" smtClean="0">
                <a:solidFill>
                  <a:schemeClr val="tx1">
                    <a:lumMod val="75000"/>
                    <a:lumOff val="25000"/>
                  </a:schemeClr>
                </a:solidFill>
                <a:latin typeface="Corbel" panose="020B0503020204020204" pitchFamily="34" charset="0"/>
              </a:rPr>
              <a:t>SOCIALES</a:t>
            </a:r>
            <a:endParaRPr lang="en-US" b="1" dirty="0">
              <a:solidFill>
                <a:schemeClr val="tx1">
                  <a:lumMod val="75000"/>
                  <a:lumOff val="25000"/>
                </a:schemeClr>
              </a:solidFill>
              <a:latin typeface="Corbel" panose="020B0503020204020204" pitchFamily="34" charset="0"/>
            </a:endParaRPr>
          </a:p>
        </p:txBody>
      </p:sp>
      <p:sp>
        <p:nvSpPr>
          <p:cNvPr id="5" name="Content Placeholder 4"/>
          <p:cNvSpPr>
            <a:spLocks noGrp="1"/>
          </p:cNvSpPr>
          <p:nvPr>
            <p:ph idx="1"/>
          </p:nvPr>
        </p:nvSpPr>
        <p:spPr>
          <a:xfrm>
            <a:off x="457200" y="1600200"/>
            <a:ext cx="8229600" cy="4876800"/>
          </a:xfrm>
        </p:spPr>
        <p:txBody>
          <a:bodyPr>
            <a:normAutofit/>
          </a:bodyPr>
          <a:lstStyle/>
          <a:p>
            <a:pPr marL="0" indent="0">
              <a:buClr>
                <a:srgbClr val="CFDA46"/>
              </a:buClr>
              <a:buNone/>
            </a:pPr>
            <a:r>
              <a:rPr lang="en-US" dirty="0" smtClean="0">
                <a:solidFill>
                  <a:schemeClr val="tx1">
                    <a:lumMod val="75000"/>
                    <a:lumOff val="25000"/>
                  </a:schemeClr>
                </a:solidFill>
                <a:latin typeface="Corbel" panose="020B0503020204020204" pitchFamily="34" charset="0"/>
              </a:rPr>
              <a:t>Ley </a:t>
            </a:r>
            <a:r>
              <a:rPr lang="es-CO" dirty="0" smtClean="0">
                <a:solidFill>
                  <a:schemeClr val="tx1">
                    <a:lumMod val="75000"/>
                    <a:lumOff val="25000"/>
                  </a:schemeClr>
                </a:solidFill>
                <a:latin typeface="Corbel" panose="020B0503020204020204" pitchFamily="34" charset="0"/>
              </a:rPr>
              <a:t>marco para la participación ciudadana con derecho a voz en el monitoreo de contrataciones públicas a nivel nacional</a:t>
            </a:r>
          </a:p>
          <a:p>
            <a:pPr lvl="1">
              <a:buClr>
                <a:srgbClr val="CFDA46"/>
              </a:buClr>
              <a:buFont typeface="Wingdings" panose="05000000000000000000" pitchFamily="2" charset="2"/>
              <a:buChar char="ü"/>
            </a:pPr>
            <a:r>
              <a:rPr lang="es-CO" dirty="0" smtClean="0">
                <a:solidFill>
                  <a:schemeClr val="tx1">
                    <a:lumMod val="75000"/>
                    <a:lumOff val="25000"/>
                  </a:schemeClr>
                </a:solidFill>
                <a:latin typeface="Corbel" panose="020B0503020204020204" pitchFamily="34" charset="0"/>
              </a:rPr>
              <a:t>Mecanismo</a:t>
            </a:r>
            <a:r>
              <a:rPr lang="en-US" dirty="0" smtClean="0">
                <a:solidFill>
                  <a:schemeClr val="tx1">
                    <a:lumMod val="75000"/>
                    <a:lumOff val="25000"/>
                  </a:schemeClr>
                </a:solidFill>
                <a:latin typeface="Corbel" panose="020B0503020204020204" pitchFamily="34" charset="0"/>
              </a:rPr>
              <a:t> </a:t>
            </a:r>
            <a:r>
              <a:rPr lang="es-ES" dirty="0" smtClean="0">
                <a:solidFill>
                  <a:schemeClr val="tx1">
                    <a:lumMod val="75000"/>
                    <a:lumOff val="25000"/>
                  </a:schemeClr>
                </a:solidFill>
                <a:latin typeface="Corbel" panose="020B0503020204020204" pitchFamily="34" charset="0"/>
              </a:rPr>
              <a:t>adicional para fortalecer la transparencia en las contrataciones gubernamentales</a:t>
            </a:r>
          </a:p>
          <a:p>
            <a:pPr lvl="1">
              <a:buClr>
                <a:srgbClr val="CFDA46"/>
              </a:buClr>
              <a:buFont typeface="Wingdings" panose="05000000000000000000" pitchFamily="2" charset="2"/>
              <a:buChar char="ü"/>
            </a:pPr>
            <a:r>
              <a:rPr lang="es-ES" dirty="0" smtClean="0">
                <a:solidFill>
                  <a:schemeClr val="tx1">
                    <a:lumMod val="75000"/>
                    <a:lumOff val="25000"/>
                  </a:schemeClr>
                </a:solidFill>
                <a:latin typeface="Corbel" panose="020B0503020204020204" pitchFamily="34" charset="0"/>
              </a:rPr>
              <a:t>Intento por implementarlo a nivel municipal – Disparidad de la normatividad a nivel federal y municipal</a:t>
            </a:r>
          </a:p>
          <a:p>
            <a:pPr lvl="1">
              <a:buClr>
                <a:srgbClr val="CFDA46"/>
              </a:buClr>
              <a:buFont typeface="Wingdings" panose="05000000000000000000" pitchFamily="2" charset="2"/>
              <a:buChar char="ü"/>
            </a:pPr>
            <a:r>
              <a:rPr lang="es-ES" dirty="0" smtClean="0">
                <a:solidFill>
                  <a:schemeClr val="tx1">
                    <a:lumMod val="75000"/>
                    <a:lumOff val="25000"/>
                  </a:schemeClr>
                </a:solidFill>
                <a:latin typeface="Corbel" panose="020B0503020204020204" pitchFamily="34" charset="0"/>
              </a:rPr>
              <a:t>Caso de Guanajuato</a:t>
            </a:r>
          </a:p>
        </p:txBody>
      </p:sp>
    </p:spTree>
    <p:extLst>
      <p:ext uri="{BB962C8B-B14F-4D97-AF65-F5344CB8AC3E}">
        <p14:creationId xmlns:p14="http://schemas.microsoft.com/office/powerpoint/2010/main" val="26114735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4825" y="6096000"/>
            <a:ext cx="10191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0" y="0"/>
            <a:ext cx="9144000" cy="152400"/>
          </a:xfrm>
          <a:prstGeom prst="rect">
            <a:avLst/>
          </a:prstGeom>
          <a:solidFill>
            <a:srgbClr val="CFD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33400" y="1828800"/>
            <a:ext cx="8101012" cy="3139321"/>
          </a:xfrm>
          <a:prstGeom prst="rect">
            <a:avLst/>
          </a:prstGeom>
          <a:noFill/>
        </p:spPr>
        <p:txBody>
          <a:bodyPr wrap="square" rtlCol="0">
            <a:spAutoFit/>
          </a:bodyPr>
          <a:lstStyle/>
          <a:p>
            <a:r>
              <a:rPr lang="es-CO" sz="6600" dirty="0" smtClean="0">
                <a:solidFill>
                  <a:schemeClr val="tx1">
                    <a:lumMod val="75000"/>
                    <a:lumOff val="25000"/>
                  </a:schemeClr>
                </a:solidFill>
                <a:latin typeface="Corbel" panose="020B0503020204020204" pitchFamily="34" charset="0"/>
              </a:rPr>
              <a:t>Datos locales al alcance de los ciudadanos</a:t>
            </a:r>
            <a:endParaRPr lang="es-CO" sz="6600" dirty="0">
              <a:solidFill>
                <a:schemeClr val="tx1">
                  <a:lumMod val="75000"/>
                  <a:lumOff val="25000"/>
                </a:schemeClr>
              </a:solidFill>
              <a:latin typeface="Corbel" panose="020B0503020204020204" pitchFamily="34" charset="0"/>
            </a:endParaRPr>
          </a:p>
        </p:txBody>
      </p:sp>
    </p:spTree>
    <p:extLst>
      <p:ext uri="{BB962C8B-B14F-4D97-AF65-F5344CB8AC3E}">
        <p14:creationId xmlns:p14="http://schemas.microsoft.com/office/powerpoint/2010/main" val="38096371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4825" y="6096000"/>
            <a:ext cx="10191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0" y="0"/>
            <a:ext cx="9144000" cy="152400"/>
          </a:xfrm>
          <a:prstGeom prst="rect">
            <a:avLst/>
          </a:prstGeom>
          <a:solidFill>
            <a:srgbClr val="CFD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pPr lvl="0">
              <a:spcBef>
                <a:spcPct val="20000"/>
              </a:spcBef>
            </a:pPr>
            <a:r>
              <a:rPr lang="en-US" sz="4000" b="1" dirty="0">
                <a:solidFill>
                  <a:prstClr val="black">
                    <a:lumMod val="75000"/>
                    <a:lumOff val="25000"/>
                  </a:prstClr>
                </a:solidFill>
                <a:latin typeface="Corbel" panose="020B0503020204020204" pitchFamily="34" charset="0"/>
              </a:rPr>
              <a:t>Portal de la ciudad de Nueva York</a:t>
            </a:r>
            <a:r>
              <a:rPr lang="en-US" sz="2800" b="1" dirty="0">
                <a:solidFill>
                  <a:prstClr val="black">
                    <a:lumMod val="75000"/>
                    <a:lumOff val="25000"/>
                  </a:prstClr>
                </a:solidFill>
                <a:latin typeface="Corbel" panose="020B0503020204020204" pitchFamily="34" charset="0"/>
              </a:rPr>
              <a:t/>
            </a:r>
            <a:br>
              <a:rPr lang="en-US" sz="2800" b="1" dirty="0">
                <a:solidFill>
                  <a:prstClr val="black">
                    <a:lumMod val="75000"/>
                    <a:lumOff val="25000"/>
                  </a:prstClr>
                </a:solidFill>
                <a:latin typeface="Corbel" panose="020B0503020204020204" pitchFamily="34" charset="0"/>
              </a:rPr>
            </a:br>
            <a:r>
              <a:rPr lang="en-US" sz="1600" dirty="0" smtClean="0">
                <a:solidFill>
                  <a:prstClr val="black">
                    <a:lumMod val="75000"/>
                    <a:lumOff val="25000"/>
                  </a:prstClr>
                </a:solidFill>
                <a:latin typeface="Corbel" panose="020B0503020204020204" pitchFamily="34" charset="0"/>
                <a:hlinkClick r:id="rId4"/>
              </a:rPr>
              <a:t>CheckbookNYC.com</a:t>
            </a:r>
            <a:endParaRPr lang="en-US" dirty="0">
              <a:latin typeface="Corbel" panose="020B0503020204020204" pitchFamily="34" charset="0"/>
            </a:endParaRPr>
          </a:p>
        </p:txBody>
      </p:sp>
      <p:pic>
        <p:nvPicPr>
          <p:cNvPr id="7" name="Content Placeholder 6"/>
          <p:cNvPicPr>
            <a:picLocks noGrp="1" noChangeAspect="1" noChangeArrowheads="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2207728" y="1570037"/>
            <a:ext cx="4728544"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08536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4825" y="6096000"/>
            <a:ext cx="10191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0" y="0"/>
            <a:ext cx="9144000" cy="152400"/>
          </a:xfrm>
          <a:prstGeom prst="rect">
            <a:avLst/>
          </a:prstGeom>
          <a:solidFill>
            <a:srgbClr val="CFD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pPr lvl="0">
              <a:spcBef>
                <a:spcPct val="20000"/>
              </a:spcBef>
            </a:pPr>
            <a:r>
              <a:rPr lang="en-US" sz="4000" b="1" dirty="0" smtClean="0">
                <a:solidFill>
                  <a:prstClr val="black">
                    <a:lumMod val="75000"/>
                    <a:lumOff val="25000"/>
                  </a:prstClr>
                </a:solidFill>
                <a:latin typeface="Corbel" panose="020B0503020204020204" pitchFamily="34" charset="0"/>
              </a:rPr>
              <a:t>Portal de la ciudad de Los Angeles</a:t>
            </a:r>
            <a:r>
              <a:rPr lang="en-US" sz="2800" b="1" dirty="0" smtClean="0">
                <a:solidFill>
                  <a:prstClr val="black">
                    <a:lumMod val="75000"/>
                    <a:lumOff val="25000"/>
                  </a:prstClr>
                </a:solidFill>
                <a:latin typeface="Corbel" panose="020B0503020204020204" pitchFamily="34" charset="0"/>
              </a:rPr>
              <a:t/>
            </a:r>
            <a:br>
              <a:rPr lang="en-US" sz="2800" b="1" dirty="0" smtClean="0">
                <a:solidFill>
                  <a:prstClr val="black">
                    <a:lumMod val="75000"/>
                    <a:lumOff val="25000"/>
                  </a:prstClr>
                </a:solidFill>
                <a:latin typeface="Corbel" panose="020B0503020204020204" pitchFamily="34" charset="0"/>
              </a:rPr>
            </a:br>
            <a:r>
              <a:rPr lang="en-US" sz="1600" dirty="0">
                <a:solidFill>
                  <a:prstClr val="black"/>
                </a:solidFill>
                <a:latin typeface="Corbel" panose="020B0503020204020204" pitchFamily="34" charset="0"/>
                <a:hlinkClick r:id="rId4"/>
              </a:rPr>
              <a:t>https://</a:t>
            </a:r>
            <a:r>
              <a:rPr lang="en-US" sz="1600" dirty="0" smtClean="0">
                <a:solidFill>
                  <a:prstClr val="black"/>
                </a:solidFill>
                <a:latin typeface="Corbel" panose="020B0503020204020204" pitchFamily="34" charset="0"/>
                <a:hlinkClick r:id="rId4"/>
              </a:rPr>
              <a:t>data.lacity.org</a:t>
            </a:r>
            <a:endParaRPr lang="en-US" dirty="0">
              <a:latin typeface="Corbel" panose="020B0503020204020204" pitchFamily="34" charset="0"/>
            </a:endParaRPr>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0176" y="1676400"/>
            <a:ext cx="8543647"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07776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52400"/>
          </a:xfrm>
          <a:prstGeom prst="rect">
            <a:avLst/>
          </a:prstGeom>
          <a:solidFill>
            <a:srgbClr val="CFD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6637" y="2362200"/>
            <a:ext cx="1990725"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282127" y="3733800"/>
            <a:ext cx="2579745" cy="400110"/>
          </a:xfrm>
          <a:prstGeom prst="rect">
            <a:avLst/>
          </a:prstGeom>
          <a:noFill/>
        </p:spPr>
        <p:txBody>
          <a:bodyPr wrap="none" rtlCol="0">
            <a:spAutoFit/>
          </a:bodyPr>
          <a:lstStyle/>
          <a:p>
            <a:r>
              <a:rPr lang="en-US" sz="2000" dirty="0" smtClean="0">
                <a:solidFill>
                  <a:schemeClr val="tx1">
                    <a:lumMod val="75000"/>
                    <a:lumOff val="25000"/>
                  </a:schemeClr>
                </a:solidFill>
              </a:rPr>
              <a:t>mrozo@worldbank.org</a:t>
            </a:r>
            <a:endParaRPr lang="en-US" sz="2000" dirty="0">
              <a:solidFill>
                <a:schemeClr val="tx1">
                  <a:lumMod val="75000"/>
                  <a:lumOff val="25000"/>
                </a:schemeClr>
              </a:solidFill>
            </a:endParaRPr>
          </a:p>
        </p:txBody>
      </p:sp>
      <p:sp>
        <p:nvSpPr>
          <p:cNvPr id="3" name="TextBox 2"/>
          <p:cNvSpPr txBox="1"/>
          <p:nvPr/>
        </p:nvSpPr>
        <p:spPr>
          <a:xfrm>
            <a:off x="157927" y="5762978"/>
            <a:ext cx="6248400" cy="954107"/>
          </a:xfrm>
          <a:prstGeom prst="rect">
            <a:avLst/>
          </a:prstGeom>
          <a:noFill/>
        </p:spPr>
        <p:txBody>
          <a:bodyPr wrap="square" rtlCol="0">
            <a:spAutoFit/>
          </a:bodyPr>
          <a:lstStyle/>
          <a:p>
            <a:r>
              <a:rPr lang="en-US" sz="1400" dirty="0" err="1">
                <a:latin typeface="Corbel" panose="020B0503020204020204" pitchFamily="34" charset="0"/>
              </a:rPr>
              <a:t>Sitio</a:t>
            </a:r>
            <a:r>
              <a:rPr lang="en-US" sz="1400" dirty="0">
                <a:latin typeface="Corbel" panose="020B0503020204020204" pitchFamily="34" charset="0"/>
              </a:rPr>
              <a:t> Web: </a:t>
            </a:r>
            <a:r>
              <a:rPr lang="en-US" sz="1400" u="sng" dirty="0" smtClean="0">
                <a:latin typeface="Corbel" panose="020B0503020204020204" pitchFamily="34" charset="0"/>
                <a:hlinkClick r:id="rId3"/>
              </a:rPr>
              <a:t>www.open-contracting.org</a:t>
            </a:r>
            <a:r>
              <a:rPr lang="en-US" sz="1400" dirty="0" smtClean="0">
                <a:latin typeface="Corbel" panose="020B0503020204020204" pitchFamily="34" charset="0"/>
              </a:rPr>
              <a:t> </a:t>
            </a:r>
          </a:p>
          <a:p>
            <a:r>
              <a:rPr lang="en-US" sz="1400" dirty="0" err="1" smtClean="0">
                <a:latin typeface="Corbel" panose="020B0503020204020204" pitchFamily="34" charset="0"/>
              </a:rPr>
              <a:t>Comunidad</a:t>
            </a:r>
            <a:r>
              <a:rPr lang="en-US" sz="1400" dirty="0" smtClean="0">
                <a:latin typeface="Corbel" panose="020B0503020204020204" pitchFamily="34" charset="0"/>
              </a:rPr>
              <a:t> de </a:t>
            </a:r>
            <a:r>
              <a:rPr lang="en-US" sz="1400" dirty="0" err="1" smtClean="0">
                <a:latin typeface="Corbel" panose="020B0503020204020204" pitchFamily="34" charset="0"/>
              </a:rPr>
              <a:t>Práctica</a:t>
            </a:r>
            <a:r>
              <a:rPr lang="en-US" sz="1400" dirty="0" smtClean="0">
                <a:latin typeface="Corbel" panose="020B0503020204020204" pitchFamily="34" charset="0"/>
              </a:rPr>
              <a:t>: </a:t>
            </a:r>
            <a:r>
              <a:rPr lang="en-US" sz="1400" u="sng" dirty="0" smtClean="0">
                <a:latin typeface="Corbel" panose="020B0503020204020204" pitchFamily="34" charset="0"/>
                <a:hlinkClick r:id="rId4"/>
              </a:rPr>
              <a:t>bit.ly/</a:t>
            </a:r>
            <a:r>
              <a:rPr lang="en-US" sz="1400" u="sng" dirty="0" err="1" smtClean="0">
                <a:latin typeface="Corbel" panose="020B0503020204020204" pitchFamily="34" charset="0"/>
                <a:hlinkClick r:id="rId4"/>
              </a:rPr>
              <a:t>OpenContractingCommunity</a:t>
            </a:r>
            <a:endParaRPr lang="en-US" sz="1400" u="sng" dirty="0" smtClean="0">
              <a:latin typeface="Corbel" panose="020B0503020204020204" pitchFamily="34" charset="0"/>
            </a:endParaRPr>
          </a:p>
          <a:p>
            <a:r>
              <a:rPr lang="en-US" sz="1400" dirty="0" smtClean="0">
                <a:latin typeface="Corbel" panose="020B0503020204020204" pitchFamily="34" charset="0"/>
              </a:rPr>
              <a:t>Twitter: </a:t>
            </a:r>
            <a:r>
              <a:rPr lang="en-US" sz="1400" u="sng" dirty="0">
                <a:latin typeface="Corbel" panose="020B0503020204020204" pitchFamily="34" charset="0"/>
                <a:hlinkClick r:id="rId5"/>
              </a:rPr>
              <a:t>@</a:t>
            </a:r>
            <a:r>
              <a:rPr lang="en-US" sz="1400" u="sng" dirty="0" err="1">
                <a:latin typeface="Corbel" panose="020B0503020204020204" pitchFamily="34" charset="0"/>
                <a:hlinkClick r:id="rId5"/>
              </a:rPr>
              <a:t>OpenContracting</a:t>
            </a:r>
            <a:endParaRPr lang="en-US" sz="1400" dirty="0">
              <a:latin typeface="Corbel" panose="020B0503020204020204" pitchFamily="34" charset="0"/>
            </a:endParaRPr>
          </a:p>
          <a:p>
            <a:r>
              <a:rPr lang="en-US" sz="1400" dirty="0" smtClean="0">
                <a:latin typeface="Corbel" panose="020B0503020204020204" pitchFamily="34" charset="0"/>
              </a:rPr>
              <a:t>Facebook: </a:t>
            </a:r>
            <a:r>
              <a:rPr lang="en-US" sz="1400" u="sng" dirty="0" smtClean="0">
                <a:latin typeface="Corbel" panose="020B0503020204020204" pitchFamily="34" charset="0"/>
                <a:hlinkClick r:id="rId6"/>
              </a:rPr>
              <a:t>www.facebook.com/OpenContracting</a:t>
            </a:r>
            <a:r>
              <a:rPr lang="en-US" sz="1400" dirty="0" smtClean="0">
                <a:latin typeface="Corbel" panose="020B0503020204020204" pitchFamily="34" charset="0"/>
                <a:hlinkClick r:id="rId6"/>
              </a:rPr>
              <a:t> </a:t>
            </a:r>
            <a:endParaRPr lang="en-US" sz="1400" dirty="0">
              <a:latin typeface="Corbel" panose="020B0503020204020204" pitchFamily="34" charset="0"/>
            </a:endParaRPr>
          </a:p>
        </p:txBody>
      </p:sp>
    </p:spTree>
    <p:extLst>
      <p:ext uri="{BB962C8B-B14F-4D97-AF65-F5344CB8AC3E}">
        <p14:creationId xmlns:p14="http://schemas.microsoft.com/office/powerpoint/2010/main" val="2744824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2119" y="1676400"/>
            <a:ext cx="5459762" cy="467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0"/>
            <a:ext cx="9144000" cy="152400"/>
          </a:xfrm>
          <a:prstGeom prst="rect">
            <a:avLst/>
          </a:prstGeom>
          <a:solidFill>
            <a:srgbClr val="CFD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4825" y="6096000"/>
            <a:ext cx="10191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a:xfrm>
            <a:off x="457200" y="457200"/>
            <a:ext cx="8229600" cy="1143000"/>
          </a:xfrm>
        </p:spPr>
        <p:txBody>
          <a:bodyPr>
            <a:normAutofit fontScale="90000"/>
          </a:bodyPr>
          <a:lstStyle/>
          <a:p>
            <a:r>
              <a:rPr lang="en-US" b="1" dirty="0">
                <a:solidFill>
                  <a:schemeClr val="tx1">
                    <a:lumMod val="75000"/>
                    <a:lumOff val="25000"/>
                  </a:schemeClr>
                </a:solidFill>
                <a:latin typeface="Corbel" panose="020B0503020204020204" pitchFamily="34" charset="0"/>
              </a:rPr>
              <a:t>¿POR QUÉ ENFORCARSE EN CONTRATACIONES PÚBLICAS?</a:t>
            </a:r>
          </a:p>
        </p:txBody>
      </p:sp>
    </p:spTree>
    <p:extLst>
      <p:ext uri="{BB962C8B-B14F-4D97-AF65-F5344CB8AC3E}">
        <p14:creationId xmlns:p14="http://schemas.microsoft.com/office/powerpoint/2010/main" val="6786556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52400"/>
          </a:xfrm>
          <a:prstGeom prst="rect">
            <a:avLst/>
          </a:prstGeom>
          <a:solidFill>
            <a:srgbClr val="CFD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4825" y="6096000"/>
            <a:ext cx="10191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530" y="1600200"/>
            <a:ext cx="8612937" cy="4382662"/>
          </a:xfrm>
          <a:prstGeom prst="rect">
            <a:avLst/>
          </a:prstGeom>
        </p:spPr>
      </p:pic>
      <p:sp>
        <p:nvSpPr>
          <p:cNvPr id="5" name="Title 4"/>
          <p:cNvSpPr>
            <a:spLocks noGrp="1"/>
          </p:cNvSpPr>
          <p:nvPr>
            <p:ph type="title"/>
          </p:nvPr>
        </p:nvSpPr>
        <p:spPr>
          <a:xfrm>
            <a:off x="457200" y="457200"/>
            <a:ext cx="8229600" cy="1143000"/>
          </a:xfrm>
        </p:spPr>
        <p:txBody>
          <a:bodyPr>
            <a:normAutofit fontScale="90000"/>
          </a:bodyPr>
          <a:lstStyle/>
          <a:p>
            <a:r>
              <a:rPr lang="es-ES" b="1" dirty="0" smtClean="0">
                <a:solidFill>
                  <a:schemeClr val="tx1">
                    <a:lumMod val="75000"/>
                    <a:lumOff val="25000"/>
                  </a:schemeClr>
                </a:solidFill>
                <a:latin typeface="Corbel" panose="020B0503020204020204" pitchFamily="34" charset="0"/>
              </a:rPr>
              <a:t>¿QUÉ SON LAS CONTRATACIONES ABIERTAS? </a:t>
            </a:r>
            <a:endParaRPr lang="en-US" b="1" dirty="0">
              <a:solidFill>
                <a:schemeClr val="tx1">
                  <a:lumMod val="75000"/>
                  <a:lumOff val="25000"/>
                </a:schemeClr>
              </a:solidFill>
              <a:latin typeface="Corbel" panose="020B0503020204020204" pitchFamily="34" charset="0"/>
            </a:endParaRPr>
          </a:p>
        </p:txBody>
      </p:sp>
    </p:spTree>
    <p:extLst>
      <p:ext uri="{BB962C8B-B14F-4D97-AF65-F5344CB8AC3E}">
        <p14:creationId xmlns:p14="http://schemas.microsoft.com/office/powerpoint/2010/main" val="2573437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52400"/>
          </a:xfrm>
          <a:prstGeom prst="rect">
            <a:avLst/>
          </a:prstGeom>
          <a:solidFill>
            <a:srgbClr val="CFD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4825" y="6096000"/>
            <a:ext cx="10191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p:cNvGrpSpPr/>
          <p:nvPr/>
        </p:nvGrpSpPr>
        <p:grpSpPr>
          <a:xfrm>
            <a:off x="1066800" y="1981200"/>
            <a:ext cx="2133600" cy="2057400"/>
            <a:chOff x="1066800" y="2133600"/>
            <a:chExt cx="2133600" cy="2057400"/>
          </a:xfrm>
        </p:grpSpPr>
        <p:sp>
          <p:nvSpPr>
            <p:cNvPr id="8" name="Oval 7"/>
            <p:cNvSpPr/>
            <p:nvPr/>
          </p:nvSpPr>
          <p:spPr>
            <a:xfrm>
              <a:off x="1066800" y="2133600"/>
              <a:ext cx="2133600" cy="2057400"/>
            </a:xfrm>
            <a:prstGeom prst="ellipse">
              <a:avLst/>
            </a:prstGeom>
            <a:noFill/>
            <a:ln w="76200">
              <a:solidFill>
                <a:srgbClr val="CFDA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0" name="TextBox 9"/>
            <p:cNvSpPr txBox="1"/>
            <p:nvPr/>
          </p:nvSpPr>
          <p:spPr>
            <a:xfrm>
              <a:off x="1371600" y="2533471"/>
              <a:ext cx="1524000" cy="1200329"/>
            </a:xfrm>
            <a:prstGeom prst="rect">
              <a:avLst/>
            </a:prstGeom>
            <a:noFill/>
          </p:spPr>
          <p:txBody>
            <a:bodyPr wrap="square" rtlCol="0">
              <a:spAutoFit/>
            </a:bodyPr>
            <a:lstStyle/>
            <a:p>
              <a:pPr algn="ctr"/>
              <a:r>
                <a:rPr lang="es-CO" b="1" dirty="0" smtClean="0">
                  <a:solidFill>
                    <a:schemeClr val="tx1">
                      <a:lumMod val="75000"/>
                      <a:lumOff val="25000"/>
                    </a:schemeClr>
                  </a:solidFill>
                  <a:latin typeface="Corbel" panose="020B0503020204020204" pitchFamily="34" charset="0"/>
                </a:rPr>
                <a:t>Mayor eficiencia y efectividad del Gobierno</a:t>
              </a:r>
              <a:endParaRPr lang="es-CO" b="1" dirty="0">
                <a:solidFill>
                  <a:schemeClr val="tx1">
                    <a:lumMod val="75000"/>
                    <a:lumOff val="25000"/>
                  </a:schemeClr>
                </a:solidFill>
                <a:latin typeface="Corbel" panose="020B0503020204020204" pitchFamily="34" charset="0"/>
              </a:endParaRPr>
            </a:p>
          </p:txBody>
        </p:sp>
      </p:grpSp>
      <p:grpSp>
        <p:nvGrpSpPr>
          <p:cNvPr id="20" name="Group 19"/>
          <p:cNvGrpSpPr/>
          <p:nvPr/>
        </p:nvGrpSpPr>
        <p:grpSpPr>
          <a:xfrm>
            <a:off x="5991225" y="1981200"/>
            <a:ext cx="2133600" cy="2057400"/>
            <a:chOff x="5991225" y="2133600"/>
            <a:chExt cx="2133600" cy="2057400"/>
          </a:xfrm>
        </p:grpSpPr>
        <p:sp>
          <p:nvSpPr>
            <p:cNvPr id="9" name="Oval 8"/>
            <p:cNvSpPr/>
            <p:nvPr/>
          </p:nvSpPr>
          <p:spPr>
            <a:xfrm>
              <a:off x="5991225" y="2133600"/>
              <a:ext cx="2133600" cy="2057400"/>
            </a:xfrm>
            <a:prstGeom prst="ellipse">
              <a:avLst/>
            </a:prstGeom>
            <a:noFill/>
            <a:ln w="76200">
              <a:solidFill>
                <a:srgbClr val="CFDA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1" name="TextBox 10"/>
            <p:cNvSpPr txBox="1"/>
            <p:nvPr/>
          </p:nvSpPr>
          <p:spPr>
            <a:xfrm>
              <a:off x="6296025" y="2810469"/>
              <a:ext cx="1524000" cy="923330"/>
            </a:xfrm>
            <a:prstGeom prst="rect">
              <a:avLst/>
            </a:prstGeom>
            <a:noFill/>
          </p:spPr>
          <p:txBody>
            <a:bodyPr wrap="square" rtlCol="0">
              <a:spAutoFit/>
            </a:bodyPr>
            <a:lstStyle/>
            <a:p>
              <a:pPr algn="ctr"/>
              <a:r>
                <a:rPr lang="es-CO" b="1" dirty="0" smtClean="0">
                  <a:solidFill>
                    <a:schemeClr val="tx1">
                      <a:lumMod val="75000"/>
                      <a:lumOff val="25000"/>
                    </a:schemeClr>
                  </a:solidFill>
                  <a:latin typeface="Corbel" panose="020B0503020204020204" pitchFamily="34" charset="0"/>
                </a:rPr>
                <a:t>Satisfacción y confianza ciudadana</a:t>
              </a:r>
              <a:endParaRPr lang="es-CO" b="1" dirty="0">
                <a:solidFill>
                  <a:schemeClr val="tx1">
                    <a:lumMod val="75000"/>
                    <a:lumOff val="25000"/>
                  </a:schemeClr>
                </a:solidFill>
                <a:latin typeface="Corbel" panose="020B0503020204020204" pitchFamily="34" charset="0"/>
              </a:endParaRPr>
            </a:p>
          </p:txBody>
        </p:sp>
      </p:grpSp>
      <p:grpSp>
        <p:nvGrpSpPr>
          <p:cNvPr id="19" name="Group 18"/>
          <p:cNvGrpSpPr/>
          <p:nvPr/>
        </p:nvGrpSpPr>
        <p:grpSpPr>
          <a:xfrm>
            <a:off x="3505200" y="1981200"/>
            <a:ext cx="2133600" cy="2057400"/>
            <a:chOff x="3505200" y="2133600"/>
            <a:chExt cx="2133600" cy="2057400"/>
          </a:xfrm>
        </p:grpSpPr>
        <p:sp>
          <p:nvSpPr>
            <p:cNvPr id="6" name="Oval 5"/>
            <p:cNvSpPr/>
            <p:nvPr/>
          </p:nvSpPr>
          <p:spPr>
            <a:xfrm>
              <a:off x="3505200" y="2133600"/>
              <a:ext cx="2133600" cy="2057400"/>
            </a:xfrm>
            <a:prstGeom prst="ellipse">
              <a:avLst/>
            </a:prstGeom>
            <a:noFill/>
            <a:ln w="76200">
              <a:solidFill>
                <a:srgbClr val="CFDA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12" name="TextBox 11"/>
            <p:cNvSpPr txBox="1"/>
            <p:nvPr/>
          </p:nvSpPr>
          <p:spPr>
            <a:xfrm>
              <a:off x="3505200" y="2743200"/>
              <a:ext cx="2133600" cy="923330"/>
            </a:xfrm>
            <a:prstGeom prst="rect">
              <a:avLst/>
            </a:prstGeom>
            <a:noFill/>
          </p:spPr>
          <p:txBody>
            <a:bodyPr wrap="square" rtlCol="0">
              <a:spAutoFit/>
            </a:bodyPr>
            <a:lstStyle/>
            <a:p>
              <a:pPr algn="ctr"/>
              <a:r>
                <a:rPr lang="es-CO" b="1" dirty="0" smtClean="0">
                  <a:solidFill>
                    <a:schemeClr val="tx1">
                      <a:lumMod val="75000"/>
                      <a:lumOff val="25000"/>
                    </a:schemeClr>
                  </a:solidFill>
                  <a:latin typeface="Corbel" panose="020B0503020204020204" pitchFamily="34" charset="0"/>
                </a:rPr>
                <a:t>Mejor calidad en la prestación de bienes y servicios</a:t>
              </a:r>
              <a:endParaRPr lang="es-CO" b="1" dirty="0">
                <a:solidFill>
                  <a:schemeClr val="tx1">
                    <a:lumMod val="75000"/>
                    <a:lumOff val="25000"/>
                  </a:schemeClr>
                </a:solidFill>
                <a:latin typeface="Corbel" panose="020B0503020204020204" pitchFamily="34" charset="0"/>
              </a:endParaRPr>
            </a:p>
          </p:txBody>
        </p:sp>
      </p:grpSp>
      <p:sp>
        <p:nvSpPr>
          <p:cNvPr id="16" name="Title 15"/>
          <p:cNvSpPr>
            <a:spLocks noGrp="1"/>
          </p:cNvSpPr>
          <p:nvPr>
            <p:ph type="title"/>
          </p:nvPr>
        </p:nvSpPr>
        <p:spPr>
          <a:xfrm>
            <a:off x="457200" y="381000"/>
            <a:ext cx="8229600" cy="1143000"/>
          </a:xfrm>
        </p:spPr>
        <p:txBody>
          <a:bodyPr>
            <a:normAutofit fontScale="90000"/>
          </a:bodyPr>
          <a:lstStyle/>
          <a:p>
            <a:r>
              <a:rPr lang="en-US" b="1" dirty="0" smtClean="0">
                <a:solidFill>
                  <a:schemeClr val="tx1">
                    <a:lumMod val="75000"/>
                    <a:lumOff val="25000"/>
                  </a:schemeClr>
                </a:solidFill>
                <a:latin typeface="Corbel" panose="020B0503020204020204" pitchFamily="34" charset="0"/>
              </a:rPr>
              <a:t>BENEFICIOS PARA LOS GOBIERNOS LOCALES</a:t>
            </a:r>
            <a:endParaRPr lang="en-US" b="1" dirty="0">
              <a:solidFill>
                <a:schemeClr val="tx1">
                  <a:lumMod val="75000"/>
                  <a:lumOff val="25000"/>
                </a:schemeClr>
              </a:solidFill>
              <a:latin typeface="Corbel" panose="020B0503020204020204" pitchFamily="34" charset="0"/>
            </a:endParaRPr>
          </a:p>
        </p:txBody>
      </p:sp>
      <p:grpSp>
        <p:nvGrpSpPr>
          <p:cNvPr id="15" name="Group 14"/>
          <p:cNvGrpSpPr/>
          <p:nvPr/>
        </p:nvGrpSpPr>
        <p:grpSpPr>
          <a:xfrm>
            <a:off x="4800600" y="3972499"/>
            <a:ext cx="2133600" cy="2057400"/>
            <a:chOff x="3505200" y="2133600"/>
            <a:chExt cx="2133600" cy="2057400"/>
          </a:xfrm>
        </p:grpSpPr>
        <p:sp>
          <p:nvSpPr>
            <p:cNvPr id="17" name="Oval 16"/>
            <p:cNvSpPr/>
            <p:nvPr/>
          </p:nvSpPr>
          <p:spPr>
            <a:xfrm>
              <a:off x="3505200" y="2133600"/>
              <a:ext cx="2133600" cy="2057400"/>
            </a:xfrm>
            <a:prstGeom prst="ellipse">
              <a:avLst/>
            </a:prstGeom>
            <a:noFill/>
            <a:ln w="76200">
              <a:solidFill>
                <a:srgbClr val="CFDA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21" name="TextBox 20"/>
            <p:cNvSpPr txBox="1"/>
            <p:nvPr/>
          </p:nvSpPr>
          <p:spPr>
            <a:xfrm>
              <a:off x="3505200" y="2839133"/>
              <a:ext cx="2133600" cy="646331"/>
            </a:xfrm>
            <a:prstGeom prst="rect">
              <a:avLst/>
            </a:prstGeom>
            <a:noFill/>
          </p:spPr>
          <p:txBody>
            <a:bodyPr wrap="square" rtlCol="0">
              <a:spAutoFit/>
            </a:bodyPr>
            <a:lstStyle/>
            <a:p>
              <a:pPr algn="ctr"/>
              <a:r>
                <a:rPr lang="es-CO" b="1" dirty="0" smtClean="0">
                  <a:solidFill>
                    <a:schemeClr val="tx1">
                      <a:lumMod val="75000"/>
                      <a:lumOff val="25000"/>
                    </a:schemeClr>
                  </a:solidFill>
                  <a:latin typeface="Corbel" panose="020B0503020204020204" pitchFamily="34" charset="0"/>
                </a:rPr>
                <a:t>Retroalimentación directa</a:t>
              </a:r>
              <a:endParaRPr lang="es-CO" b="1" dirty="0">
                <a:solidFill>
                  <a:schemeClr val="tx1">
                    <a:lumMod val="75000"/>
                    <a:lumOff val="25000"/>
                  </a:schemeClr>
                </a:solidFill>
                <a:latin typeface="Corbel" panose="020B0503020204020204" pitchFamily="34" charset="0"/>
              </a:endParaRPr>
            </a:p>
          </p:txBody>
        </p:sp>
      </p:grpSp>
      <p:grpSp>
        <p:nvGrpSpPr>
          <p:cNvPr id="22" name="Group 21"/>
          <p:cNvGrpSpPr/>
          <p:nvPr/>
        </p:nvGrpSpPr>
        <p:grpSpPr>
          <a:xfrm>
            <a:off x="2362200" y="3983516"/>
            <a:ext cx="2133600" cy="2057400"/>
            <a:chOff x="3505200" y="2133600"/>
            <a:chExt cx="2133600" cy="2057400"/>
          </a:xfrm>
        </p:grpSpPr>
        <p:sp>
          <p:nvSpPr>
            <p:cNvPr id="23" name="Oval 22"/>
            <p:cNvSpPr/>
            <p:nvPr/>
          </p:nvSpPr>
          <p:spPr>
            <a:xfrm>
              <a:off x="3505200" y="2133600"/>
              <a:ext cx="2133600" cy="2057400"/>
            </a:xfrm>
            <a:prstGeom prst="ellipse">
              <a:avLst/>
            </a:prstGeom>
            <a:noFill/>
            <a:ln w="76200">
              <a:solidFill>
                <a:srgbClr val="CFDA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24" name="TextBox 23"/>
            <p:cNvSpPr txBox="1"/>
            <p:nvPr/>
          </p:nvSpPr>
          <p:spPr>
            <a:xfrm>
              <a:off x="3581400" y="2839133"/>
              <a:ext cx="1981200" cy="646331"/>
            </a:xfrm>
            <a:prstGeom prst="rect">
              <a:avLst/>
            </a:prstGeom>
            <a:noFill/>
          </p:spPr>
          <p:txBody>
            <a:bodyPr wrap="square" rtlCol="0">
              <a:spAutoFit/>
            </a:bodyPr>
            <a:lstStyle/>
            <a:p>
              <a:pPr algn="ctr"/>
              <a:r>
                <a:rPr lang="es-CO" b="1" dirty="0" smtClean="0">
                  <a:solidFill>
                    <a:schemeClr val="tx1">
                      <a:lumMod val="75000"/>
                      <a:lumOff val="25000"/>
                    </a:schemeClr>
                  </a:solidFill>
                  <a:latin typeface="Corbel" panose="020B0503020204020204" pitchFamily="34" charset="0"/>
                </a:rPr>
                <a:t>Evitar la corrupción</a:t>
              </a:r>
              <a:endParaRPr lang="es-CO" b="1" dirty="0">
                <a:solidFill>
                  <a:schemeClr val="tx1">
                    <a:lumMod val="75000"/>
                    <a:lumOff val="25000"/>
                  </a:schemeClr>
                </a:solidFill>
                <a:latin typeface="Corbel" panose="020B0503020204020204" pitchFamily="34" charset="0"/>
              </a:endParaRPr>
            </a:p>
          </p:txBody>
        </p:sp>
      </p:grpSp>
    </p:spTree>
    <p:extLst>
      <p:ext uri="{BB962C8B-B14F-4D97-AF65-F5344CB8AC3E}">
        <p14:creationId xmlns:p14="http://schemas.microsoft.com/office/powerpoint/2010/main" val="1333932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52400"/>
          </a:xfrm>
          <a:prstGeom prst="rect">
            <a:avLst/>
          </a:prstGeom>
          <a:solidFill>
            <a:srgbClr val="CFD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4825" y="6096000"/>
            <a:ext cx="10191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228600" y="274638"/>
            <a:ext cx="8610600" cy="1143000"/>
          </a:xfrm>
        </p:spPr>
        <p:txBody>
          <a:bodyPr>
            <a:noAutofit/>
          </a:bodyPr>
          <a:lstStyle/>
          <a:p>
            <a:r>
              <a:rPr lang="en-US" sz="4000" b="1" dirty="0">
                <a:solidFill>
                  <a:schemeClr val="tx1">
                    <a:lumMod val="75000"/>
                    <a:lumOff val="25000"/>
                  </a:schemeClr>
                </a:solidFill>
                <a:latin typeface="Corbel" panose="020B0503020204020204" pitchFamily="34" charset="0"/>
              </a:rPr>
              <a:t>ALIANZA PARA LAS CONTRATACIONES ABIERTAS</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 y="1752601"/>
            <a:ext cx="4744816" cy="4409276"/>
          </a:xfrm>
          <a:prstGeom prst="rect">
            <a:avLst/>
          </a:prstGeom>
        </p:spPr>
      </p:pic>
      <p:sp>
        <p:nvSpPr>
          <p:cNvPr id="12" name="Rectangle 11"/>
          <p:cNvSpPr/>
          <p:nvPr/>
        </p:nvSpPr>
        <p:spPr>
          <a:xfrm>
            <a:off x="5410200" y="2362200"/>
            <a:ext cx="3124200" cy="3581400"/>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6151543" y="1447800"/>
            <a:ext cx="1641514" cy="1785886"/>
            <a:chOff x="6054686" y="1447800"/>
            <a:chExt cx="1641514" cy="1785886"/>
          </a:xfrm>
        </p:grpSpPr>
        <p:pic>
          <p:nvPicPr>
            <p:cNvPr id="11" name="Picture 10"/>
            <p:cNvPicPr>
              <a:picLocks noChangeAspect="1"/>
            </p:cNvPicPr>
            <p:nvPr/>
          </p:nvPicPr>
          <p:blipFill rotWithShape="1">
            <a:blip r:embed="rId5" cstate="print">
              <a:extLst>
                <a:ext uri="{28A0092B-C50C-407E-A947-70E740481C1C}">
                  <a14:useLocalDpi xmlns:a14="http://schemas.microsoft.com/office/drawing/2010/main" val="0"/>
                </a:ext>
              </a:extLst>
            </a:blip>
            <a:srcRect l="4514" r="4798"/>
            <a:stretch/>
          </p:blipFill>
          <p:spPr>
            <a:xfrm>
              <a:off x="6054686" y="1447800"/>
              <a:ext cx="1641514" cy="1785886"/>
            </a:xfrm>
            <a:prstGeom prst="rect">
              <a:avLst/>
            </a:prstGeom>
          </p:spPr>
        </p:pic>
        <p:sp>
          <p:nvSpPr>
            <p:cNvPr id="13" name="TextBox 12"/>
            <p:cNvSpPr txBox="1"/>
            <p:nvPr/>
          </p:nvSpPr>
          <p:spPr>
            <a:xfrm>
              <a:off x="6210525" y="2008257"/>
              <a:ext cx="1257075" cy="707886"/>
            </a:xfrm>
            <a:prstGeom prst="rect">
              <a:avLst/>
            </a:prstGeom>
            <a:noFill/>
          </p:spPr>
          <p:txBody>
            <a:bodyPr wrap="none" rtlCol="0">
              <a:spAutoFit/>
            </a:bodyPr>
            <a:lstStyle/>
            <a:p>
              <a:pPr algn="ctr"/>
              <a:r>
                <a:rPr lang="es-CO" sz="2000" b="1" dirty="0" smtClean="0">
                  <a:solidFill>
                    <a:schemeClr val="tx1">
                      <a:lumMod val="75000"/>
                      <a:lumOff val="25000"/>
                    </a:schemeClr>
                  </a:solidFill>
                  <a:latin typeface="Corbel" panose="020B0503020204020204" pitchFamily="34" charset="0"/>
                </a:rPr>
                <a:t>Esfuerzos</a:t>
              </a:r>
            </a:p>
            <a:p>
              <a:pPr algn="ctr"/>
              <a:r>
                <a:rPr lang="es-CO" sz="2000" b="1" dirty="0" smtClean="0">
                  <a:solidFill>
                    <a:schemeClr val="tx1">
                      <a:lumMod val="75000"/>
                      <a:lumOff val="25000"/>
                    </a:schemeClr>
                  </a:solidFill>
                  <a:latin typeface="Corbel" panose="020B0503020204020204" pitchFamily="34" charset="0"/>
                </a:rPr>
                <a:t>globales</a:t>
              </a:r>
              <a:endParaRPr lang="es-CO" sz="2000" b="1" dirty="0">
                <a:solidFill>
                  <a:schemeClr val="tx1">
                    <a:lumMod val="75000"/>
                    <a:lumOff val="25000"/>
                  </a:schemeClr>
                </a:solidFill>
                <a:latin typeface="Corbel" panose="020B0503020204020204" pitchFamily="34" charset="0"/>
              </a:endParaRPr>
            </a:p>
          </p:txBody>
        </p:sp>
      </p:grpSp>
      <p:sp>
        <p:nvSpPr>
          <p:cNvPr id="14" name="TextBox 13"/>
          <p:cNvSpPr txBox="1"/>
          <p:nvPr/>
        </p:nvSpPr>
        <p:spPr>
          <a:xfrm>
            <a:off x="5486400" y="3124200"/>
            <a:ext cx="3047999" cy="2862322"/>
          </a:xfrm>
          <a:prstGeom prst="rect">
            <a:avLst/>
          </a:prstGeom>
          <a:noFill/>
        </p:spPr>
        <p:txBody>
          <a:bodyPr wrap="square" rtlCol="0">
            <a:spAutoFit/>
          </a:bodyPr>
          <a:lstStyle/>
          <a:p>
            <a:pPr marL="285750" indent="-285750">
              <a:buClr>
                <a:srgbClr val="CFDA46"/>
              </a:buClr>
              <a:buFont typeface="Wingdings" panose="05000000000000000000" pitchFamily="2" charset="2"/>
              <a:buChar char="§"/>
            </a:pPr>
            <a:r>
              <a:rPr lang="es-CO" sz="2000" dirty="0" smtClean="0">
                <a:solidFill>
                  <a:schemeClr val="tx1">
                    <a:lumMod val="75000"/>
                    <a:lumOff val="25000"/>
                  </a:schemeClr>
                </a:solidFill>
                <a:latin typeface="Corbel" panose="020B0503020204020204" pitchFamily="34" charset="0"/>
              </a:rPr>
              <a:t>Principios Globales</a:t>
            </a:r>
          </a:p>
          <a:p>
            <a:pPr marL="285750" indent="-285750">
              <a:buClr>
                <a:srgbClr val="CFDA46"/>
              </a:buClr>
              <a:buFont typeface="Wingdings" panose="05000000000000000000" pitchFamily="2" charset="2"/>
              <a:buChar char="§"/>
            </a:pPr>
            <a:r>
              <a:rPr lang="es-CO" sz="2000" dirty="0" smtClean="0">
                <a:solidFill>
                  <a:schemeClr val="tx1">
                    <a:lumMod val="75000"/>
                    <a:lumOff val="25000"/>
                  </a:schemeClr>
                </a:solidFill>
                <a:latin typeface="Corbel" panose="020B0503020204020204" pitchFamily="34" charset="0"/>
              </a:rPr>
              <a:t>Estándar de Datos Abiertos</a:t>
            </a:r>
          </a:p>
          <a:p>
            <a:pPr marL="285750" indent="-285750">
              <a:buClr>
                <a:srgbClr val="CFDA46"/>
              </a:buClr>
              <a:buFont typeface="Wingdings" panose="05000000000000000000" pitchFamily="2" charset="2"/>
              <a:buChar char="§"/>
            </a:pPr>
            <a:r>
              <a:rPr lang="es-CO" sz="2000" dirty="0" smtClean="0">
                <a:solidFill>
                  <a:schemeClr val="tx1">
                    <a:lumMod val="75000"/>
                    <a:lumOff val="25000"/>
                  </a:schemeClr>
                </a:solidFill>
                <a:latin typeface="Corbel" panose="020B0503020204020204" pitchFamily="34" charset="0"/>
              </a:rPr>
              <a:t>Evidencia de resultados</a:t>
            </a:r>
          </a:p>
          <a:p>
            <a:pPr marL="285750" indent="-285750">
              <a:buClr>
                <a:srgbClr val="CFDA46"/>
              </a:buClr>
              <a:buFont typeface="Wingdings" panose="05000000000000000000" pitchFamily="2" charset="2"/>
              <a:buChar char="§"/>
            </a:pPr>
            <a:r>
              <a:rPr lang="es-CO" sz="2000" dirty="0" smtClean="0">
                <a:solidFill>
                  <a:schemeClr val="tx1">
                    <a:lumMod val="75000"/>
                    <a:lumOff val="25000"/>
                  </a:schemeClr>
                </a:solidFill>
                <a:latin typeface="Corbel" panose="020B0503020204020204" pitchFamily="34" charset="0"/>
              </a:rPr>
              <a:t>Comunicaciones y promoción de una agenda global</a:t>
            </a:r>
          </a:p>
          <a:p>
            <a:pPr marL="285750" indent="-285750">
              <a:buClr>
                <a:srgbClr val="CFDA46"/>
              </a:buClr>
              <a:buFont typeface="Wingdings" panose="05000000000000000000" pitchFamily="2" charset="2"/>
              <a:buChar char="§"/>
            </a:pPr>
            <a:r>
              <a:rPr lang="es-CO" sz="2000" dirty="0" smtClean="0">
                <a:solidFill>
                  <a:schemeClr val="tx1">
                    <a:lumMod val="75000"/>
                    <a:lumOff val="25000"/>
                  </a:schemeClr>
                </a:solidFill>
                <a:latin typeface="Corbel" panose="020B0503020204020204" pitchFamily="34" charset="0"/>
              </a:rPr>
              <a:t>Intercambio de conocimiento</a:t>
            </a:r>
            <a:endParaRPr lang="es-CO" sz="2000" dirty="0">
              <a:solidFill>
                <a:schemeClr val="tx1">
                  <a:lumMod val="75000"/>
                  <a:lumOff val="25000"/>
                </a:schemeClr>
              </a:solidFill>
              <a:latin typeface="Corbel" panose="020B0503020204020204" pitchFamily="34" charset="0"/>
            </a:endParaRPr>
          </a:p>
        </p:txBody>
      </p:sp>
    </p:spTree>
    <p:extLst>
      <p:ext uri="{BB962C8B-B14F-4D97-AF65-F5344CB8AC3E}">
        <p14:creationId xmlns:p14="http://schemas.microsoft.com/office/powerpoint/2010/main" val="10321778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52400"/>
          </a:xfrm>
          <a:prstGeom prst="rect">
            <a:avLst/>
          </a:prstGeom>
          <a:solidFill>
            <a:srgbClr val="CFD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4825" y="6096000"/>
            <a:ext cx="10191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381000" y="304800"/>
            <a:ext cx="8610600" cy="1143000"/>
          </a:xfrm>
        </p:spPr>
        <p:txBody>
          <a:bodyPr>
            <a:normAutofit fontScale="90000"/>
          </a:bodyPr>
          <a:lstStyle/>
          <a:p>
            <a:r>
              <a:rPr lang="en-US" sz="5400" b="1" dirty="0" smtClean="0">
                <a:solidFill>
                  <a:schemeClr val="tx1">
                    <a:lumMod val="75000"/>
                    <a:lumOff val="25000"/>
                  </a:schemeClr>
                </a:solidFill>
                <a:latin typeface="Corbel" panose="020B0503020204020204" pitchFamily="34" charset="0"/>
              </a:rPr>
              <a:t>ENFOQUE A NIVEL NACIONAL</a:t>
            </a:r>
            <a:endParaRPr lang="en-US" sz="5400" b="1" dirty="0">
              <a:solidFill>
                <a:schemeClr val="tx1">
                  <a:lumMod val="75000"/>
                  <a:lumOff val="25000"/>
                </a:schemeClr>
              </a:solidFill>
              <a:latin typeface="Corbel" panose="020B0503020204020204" pitchFamily="34" charset="0"/>
            </a:endParaRPr>
          </a:p>
        </p:txBody>
      </p:sp>
      <p:sp>
        <p:nvSpPr>
          <p:cNvPr id="8" name="Content Placeholder 7"/>
          <p:cNvSpPr>
            <a:spLocks noGrp="1"/>
          </p:cNvSpPr>
          <p:nvPr>
            <p:ph idx="1"/>
          </p:nvPr>
        </p:nvSpPr>
        <p:spPr/>
        <p:txBody>
          <a:bodyPr/>
          <a:lstStyle/>
          <a:p>
            <a:pPr>
              <a:buClr>
                <a:srgbClr val="CFDA46"/>
              </a:buClr>
              <a:buFont typeface="Wingdings" panose="05000000000000000000" pitchFamily="2" charset="2"/>
              <a:buChar char="§"/>
            </a:pPr>
            <a:r>
              <a:rPr lang="es-CO" dirty="0" smtClean="0">
                <a:solidFill>
                  <a:schemeClr val="tx1">
                    <a:lumMod val="75000"/>
                    <a:lumOff val="25000"/>
                  </a:schemeClr>
                </a:solidFill>
                <a:latin typeface="Corbel" panose="020B0503020204020204" pitchFamily="34" charset="0"/>
              </a:rPr>
              <a:t>Colaboración de </a:t>
            </a:r>
            <a:r>
              <a:rPr lang="es-CO" dirty="0" err="1" smtClean="0">
                <a:solidFill>
                  <a:schemeClr val="tx1">
                    <a:lumMod val="75000"/>
                    <a:lumOff val="25000"/>
                  </a:schemeClr>
                </a:solidFill>
                <a:latin typeface="Corbel" panose="020B0503020204020204" pitchFamily="34" charset="0"/>
              </a:rPr>
              <a:t>multi</a:t>
            </a:r>
            <a:r>
              <a:rPr lang="es-CO" dirty="0" smtClean="0">
                <a:solidFill>
                  <a:schemeClr val="tx1">
                    <a:lumMod val="75000"/>
                    <a:lumOff val="25000"/>
                  </a:schemeClr>
                </a:solidFill>
                <a:latin typeface="Corbel" panose="020B0503020204020204" pitchFamily="34" charset="0"/>
              </a:rPr>
              <a:t>-actores</a:t>
            </a:r>
          </a:p>
          <a:p>
            <a:pPr>
              <a:buClr>
                <a:srgbClr val="CFDA46"/>
              </a:buClr>
              <a:buFont typeface="Wingdings" panose="05000000000000000000" pitchFamily="2" charset="2"/>
              <a:buChar char="§"/>
            </a:pPr>
            <a:r>
              <a:rPr lang="es-CO" dirty="0" smtClean="0">
                <a:solidFill>
                  <a:schemeClr val="tx1">
                    <a:lumMod val="75000"/>
                    <a:lumOff val="25000"/>
                  </a:schemeClr>
                </a:solidFill>
                <a:latin typeface="Corbel" panose="020B0503020204020204" pitchFamily="34" charset="0"/>
              </a:rPr>
              <a:t>Compromiso constructivo</a:t>
            </a:r>
          </a:p>
          <a:p>
            <a:pPr>
              <a:buClr>
                <a:srgbClr val="CFDA46"/>
              </a:buClr>
              <a:buFont typeface="Wingdings" panose="05000000000000000000" pitchFamily="2" charset="2"/>
              <a:buChar char="§"/>
            </a:pPr>
            <a:r>
              <a:rPr lang="es-CO" dirty="0" smtClean="0">
                <a:solidFill>
                  <a:schemeClr val="tx1">
                    <a:lumMod val="75000"/>
                    <a:lumOff val="25000"/>
                  </a:schemeClr>
                </a:solidFill>
                <a:latin typeface="Corbel" panose="020B0503020204020204" pitchFamily="34" charset="0"/>
              </a:rPr>
              <a:t>Divulgación de datos e información</a:t>
            </a:r>
          </a:p>
          <a:p>
            <a:pPr>
              <a:buClr>
                <a:srgbClr val="CFDA46"/>
              </a:buClr>
              <a:buFont typeface="Wingdings" panose="05000000000000000000" pitchFamily="2" charset="2"/>
              <a:buChar char="§"/>
            </a:pPr>
            <a:r>
              <a:rPr lang="es-CO" dirty="0" smtClean="0">
                <a:solidFill>
                  <a:schemeClr val="tx1">
                    <a:lumMod val="75000"/>
                    <a:lumOff val="25000"/>
                  </a:schemeClr>
                </a:solidFill>
                <a:latin typeface="Corbel" panose="020B0503020204020204" pitchFamily="34" charset="0"/>
              </a:rPr>
              <a:t>Fortalecimiento de capacidades</a:t>
            </a:r>
          </a:p>
          <a:p>
            <a:pPr>
              <a:buClr>
                <a:srgbClr val="CFDA46"/>
              </a:buClr>
              <a:buFont typeface="Wingdings" panose="05000000000000000000" pitchFamily="2" charset="2"/>
              <a:buChar char="§"/>
            </a:pPr>
            <a:r>
              <a:rPr lang="es-CO" dirty="0" smtClean="0">
                <a:solidFill>
                  <a:schemeClr val="tx1">
                    <a:lumMod val="75000"/>
                    <a:lumOff val="25000"/>
                  </a:schemeClr>
                </a:solidFill>
                <a:latin typeface="Corbel" panose="020B0503020204020204" pitchFamily="34" charset="0"/>
              </a:rPr>
              <a:t>Monitoreo y Reporte</a:t>
            </a:r>
          </a:p>
          <a:p>
            <a:pPr>
              <a:buClr>
                <a:srgbClr val="CFDA46"/>
              </a:buClr>
              <a:buFont typeface="Wingdings" panose="05000000000000000000" pitchFamily="2" charset="2"/>
              <a:buChar char="§"/>
            </a:pPr>
            <a:r>
              <a:rPr lang="es-CO" dirty="0" smtClean="0">
                <a:solidFill>
                  <a:schemeClr val="tx1">
                    <a:lumMod val="75000"/>
                    <a:lumOff val="25000"/>
                  </a:schemeClr>
                </a:solidFill>
                <a:latin typeface="Corbel" panose="020B0503020204020204" pitchFamily="34" charset="0"/>
              </a:rPr>
              <a:t>Mecanismos de Comunicación y Retroalimentación</a:t>
            </a:r>
            <a:endParaRPr lang="es-CO" dirty="0">
              <a:solidFill>
                <a:schemeClr val="tx1">
                  <a:lumMod val="75000"/>
                  <a:lumOff val="25000"/>
                </a:schemeClr>
              </a:solidFill>
              <a:latin typeface="Corbel" panose="020B0503020204020204" pitchFamily="34" charset="0"/>
            </a:endParaRPr>
          </a:p>
        </p:txBody>
      </p:sp>
    </p:spTree>
    <p:extLst>
      <p:ext uri="{BB962C8B-B14F-4D97-AF65-F5344CB8AC3E}">
        <p14:creationId xmlns:p14="http://schemas.microsoft.com/office/powerpoint/2010/main" val="27172789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52400"/>
          </a:xfrm>
          <a:prstGeom prst="rect">
            <a:avLst/>
          </a:prstGeom>
          <a:solidFill>
            <a:srgbClr val="CFD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4825" y="6096000"/>
            <a:ext cx="10191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76200" y="228600"/>
            <a:ext cx="8991600" cy="1295400"/>
          </a:xfrm>
        </p:spPr>
        <p:txBody>
          <a:bodyPr>
            <a:noAutofit/>
          </a:bodyPr>
          <a:lstStyle/>
          <a:p>
            <a:r>
              <a:rPr lang="es-ES" sz="4000" b="1" dirty="0" smtClean="0">
                <a:solidFill>
                  <a:schemeClr val="tx1">
                    <a:lumMod val="75000"/>
                    <a:lumOff val="25000"/>
                  </a:schemeClr>
                </a:solidFill>
                <a:latin typeface="Corbel" panose="020B0503020204020204" pitchFamily="34" charset="0"/>
              </a:rPr>
              <a:t>ALGUNOS EJEMPLOS ALREDEDOR DEL MUNDO</a:t>
            </a:r>
            <a:endParaRPr lang="en-US" sz="4000" b="1" dirty="0">
              <a:solidFill>
                <a:schemeClr val="tx1">
                  <a:lumMod val="75000"/>
                  <a:lumOff val="25000"/>
                </a:schemeClr>
              </a:solidFill>
              <a:latin typeface="Corbel" panose="020B0503020204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3877"/>
            <a:ext cx="9144000" cy="4650723"/>
          </a:xfrm>
          <a:prstGeom prst="rect">
            <a:avLst/>
          </a:prstGeom>
        </p:spPr>
      </p:pic>
    </p:spTree>
    <p:extLst>
      <p:ext uri="{BB962C8B-B14F-4D97-AF65-F5344CB8AC3E}">
        <p14:creationId xmlns:p14="http://schemas.microsoft.com/office/powerpoint/2010/main" val="36736247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24825" y="6096000"/>
            <a:ext cx="10191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p:nvSpPr>
        <p:spPr>
          <a:xfrm>
            <a:off x="0" y="0"/>
            <a:ext cx="9144000" cy="152400"/>
          </a:xfrm>
          <a:prstGeom prst="rect">
            <a:avLst/>
          </a:prstGeom>
          <a:solidFill>
            <a:srgbClr val="CFD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9687" y="1600200"/>
            <a:ext cx="8229600" cy="3139321"/>
          </a:xfrm>
          <a:prstGeom prst="rect">
            <a:avLst/>
          </a:prstGeom>
          <a:noFill/>
        </p:spPr>
        <p:txBody>
          <a:bodyPr wrap="square" rtlCol="0">
            <a:spAutoFit/>
          </a:bodyPr>
          <a:lstStyle/>
          <a:p>
            <a:r>
              <a:rPr lang="es-CO" sz="6600" dirty="0" smtClean="0">
                <a:solidFill>
                  <a:schemeClr val="tx1">
                    <a:lumMod val="75000"/>
                    <a:lumOff val="25000"/>
                  </a:schemeClr>
                </a:solidFill>
                <a:latin typeface="Corbel" panose="020B0503020204020204" pitchFamily="34" charset="0"/>
              </a:rPr>
              <a:t>Integrando a la ciudadanía y los gobiernos locales</a:t>
            </a:r>
            <a:endParaRPr lang="es-CO" sz="6600" dirty="0">
              <a:solidFill>
                <a:schemeClr val="tx1">
                  <a:lumMod val="75000"/>
                  <a:lumOff val="25000"/>
                </a:schemeClr>
              </a:solidFill>
              <a:latin typeface="Corbel" panose="020B0503020204020204" pitchFamily="34" charset="0"/>
            </a:endParaRPr>
          </a:p>
        </p:txBody>
      </p:sp>
    </p:spTree>
    <p:extLst>
      <p:ext uri="{BB962C8B-B14F-4D97-AF65-F5344CB8AC3E}">
        <p14:creationId xmlns:p14="http://schemas.microsoft.com/office/powerpoint/2010/main" val="18871438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64905">
            <a:off x="5133324" y="2489272"/>
            <a:ext cx="3844887" cy="2853369"/>
          </a:xfrm>
          <a:prstGeom prst="rect">
            <a:avLst/>
          </a:prstGeom>
        </p:spPr>
      </p:pic>
      <p:sp>
        <p:nvSpPr>
          <p:cNvPr id="2" name="Rectangle 1"/>
          <p:cNvSpPr/>
          <p:nvPr/>
        </p:nvSpPr>
        <p:spPr>
          <a:xfrm>
            <a:off x="0" y="0"/>
            <a:ext cx="9144000" cy="152400"/>
          </a:xfrm>
          <a:prstGeom prst="rect">
            <a:avLst/>
          </a:prstGeom>
          <a:solidFill>
            <a:srgbClr val="CFD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4825" y="6096000"/>
            <a:ext cx="101917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rmAutofit/>
          </a:bodyPr>
          <a:lstStyle/>
          <a:p>
            <a:r>
              <a:rPr lang="en-US" sz="4800" b="1" dirty="0" smtClean="0">
                <a:solidFill>
                  <a:schemeClr val="tx1">
                    <a:lumMod val="75000"/>
                    <a:lumOff val="25000"/>
                  </a:schemeClr>
                </a:solidFill>
                <a:latin typeface="Corbel" panose="020B0503020204020204" pitchFamily="34" charset="0"/>
              </a:rPr>
              <a:t>MONGOLIA</a:t>
            </a:r>
            <a:endParaRPr lang="en-US" sz="4800" b="1" dirty="0">
              <a:solidFill>
                <a:schemeClr val="tx1">
                  <a:lumMod val="75000"/>
                  <a:lumOff val="25000"/>
                </a:schemeClr>
              </a:solidFill>
              <a:latin typeface="Corbel" panose="020B0503020204020204" pitchFamily="34" charset="0"/>
            </a:endParaRPr>
          </a:p>
        </p:txBody>
      </p:sp>
      <p:sp>
        <p:nvSpPr>
          <p:cNvPr id="5" name="Content Placeholder 4"/>
          <p:cNvSpPr>
            <a:spLocks noGrp="1"/>
          </p:cNvSpPr>
          <p:nvPr>
            <p:ph idx="1"/>
          </p:nvPr>
        </p:nvSpPr>
        <p:spPr>
          <a:xfrm>
            <a:off x="304800" y="3048000"/>
            <a:ext cx="5181600" cy="2895600"/>
          </a:xfrm>
        </p:spPr>
        <p:txBody>
          <a:bodyPr>
            <a:normAutofit/>
          </a:bodyPr>
          <a:lstStyle/>
          <a:p>
            <a:pPr>
              <a:buClr>
                <a:srgbClr val="CFDA46"/>
              </a:buClr>
              <a:buFont typeface="Wingdings" panose="05000000000000000000" pitchFamily="2" charset="2"/>
              <a:buChar char="§"/>
            </a:pPr>
            <a:r>
              <a:rPr lang="es-CO" sz="3000" dirty="0" smtClean="0">
                <a:solidFill>
                  <a:schemeClr val="tx1">
                    <a:lumMod val="75000"/>
                    <a:lumOff val="25000"/>
                  </a:schemeClr>
                </a:solidFill>
                <a:latin typeface="Corbel" panose="020B0503020204020204" pitchFamily="34" charset="0"/>
              </a:rPr>
              <a:t>Acuerdos formales entre la sociedad civil y gobiernos locales para el monitoreo de contratos</a:t>
            </a:r>
          </a:p>
        </p:txBody>
      </p:sp>
      <p:sp>
        <p:nvSpPr>
          <p:cNvPr id="7" name="TextBox 6"/>
          <p:cNvSpPr txBox="1"/>
          <p:nvPr/>
        </p:nvSpPr>
        <p:spPr>
          <a:xfrm>
            <a:off x="304800" y="1727538"/>
            <a:ext cx="8458200" cy="1015663"/>
          </a:xfrm>
          <a:prstGeom prst="rect">
            <a:avLst/>
          </a:prstGeom>
          <a:noFill/>
        </p:spPr>
        <p:txBody>
          <a:bodyPr wrap="square" rtlCol="0">
            <a:spAutoFit/>
          </a:bodyPr>
          <a:lstStyle/>
          <a:p>
            <a:pPr marL="342900" lvl="0" indent="-342900">
              <a:spcBef>
                <a:spcPct val="20000"/>
              </a:spcBef>
              <a:buClr>
                <a:srgbClr val="CFDA46"/>
              </a:buClr>
              <a:buFont typeface="Wingdings" panose="05000000000000000000" pitchFamily="2" charset="2"/>
              <a:buChar char="§"/>
            </a:pPr>
            <a:r>
              <a:rPr lang="es-CO" sz="3000" dirty="0">
                <a:solidFill>
                  <a:prstClr val="black">
                    <a:lumMod val="75000"/>
                    <a:lumOff val="25000"/>
                  </a:prstClr>
                </a:solidFill>
                <a:latin typeface="Corbel" panose="020B0503020204020204" pitchFamily="34" charset="0"/>
              </a:rPr>
              <a:t>Coalición de la sociedad civil influyó en </a:t>
            </a:r>
            <a:r>
              <a:rPr lang="es-CO" sz="3000" dirty="0" smtClean="0">
                <a:solidFill>
                  <a:prstClr val="black">
                    <a:lumMod val="75000"/>
                    <a:lumOff val="25000"/>
                  </a:prstClr>
                </a:solidFill>
                <a:latin typeface="Corbel" panose="020B0503020204020204" pitchFamily="34" charset="0"/>
              </a:rPr>
              <a:t>reglamentación</a:t>
            </a:r>
            <a:endParaRPr lang="es-CO" sz="3000" b="1" dirty="0">
              <a:solidFill>
                <a:prstClr val="black">
                  <a:lumMod val="75000"/>
                  <a:lumOff val="25000"/>
                </a:prstClr>
              </a:solidFill>
              <a:latin typeface="Corbel" panose="020B0503020204020204" pitchFamily="34" charset="0"/>
            </a:endParaRPr>
          </a:p>
        </p:txBody>
      </p:sp>
    </p:spTree>
    <p:extLst>
      <p:ext uri="{BB962C8B-B14F-4D97-AF65-F5344CB8AC3E}">
        <p14:creationId xmlns:p14="http://schemas.microsoft.com/office/powerpoint/2010/main" val="18505185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1256</TotalTime>
  <Words>1516</Words>
  <Application>Microsoft Office PowerPoint</Application>
  <PresentationFormat>On-screen Show (4:3)</PresentationFormat>
  <Paragraphs>89</Paragraphs>
  <Slides>15</Slides>
  <Notes>10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¿POR QUÉ ENFORCARSE EN CONTRATACIONES PÚBLICAS?</vt:lpstr>
      <vt:lpstr>¿QUÉ SON LAS CONTRATACIONES ABIERTAS? </vt:lpstr>
      <vt:lpstr>BENEFICIOS PARA LOS GOBIERNOS LOCALES</vt:lpstr>
      <vt:lpstr>ALIANZA PARA LAS CONTRATACIONES ABIERTAS</vt:lpstr>
      <vt:lpstr>ENFOQUE A NIVEL NACIONAL</vt:lpstr>
      <vt:lpstr>ALGUNOS EJEMPLOS ALREDEDOR DEL MUNDO</vt:lpstr>
      <vt:lpstr>PowerPoint Presentation</vt:lpstr>
      <vt:lpstr>MONGOLIA</vt:lpstr>
      <vt:lpstr>PowerPoint Presentation</vt:lpstr>
      <vt:lpstr>MEXICO - TESTIGOS SOCIALES</vt:lpstr>
      <vt:lpstr>PowerPoint Presentation</vt:lpstr>
      <vt:lpstr>Portal de la ciudad de Nueva York CheckbookNYC.com</vt:lpstr>
      <vt:lpstr>Portal de la ciudad de Los Angeles https://data.lacity.org</vt:lpstr>
      <vt:lpstr>PowerPoint Presentation</vt:lpstr>
    </vt:vector>
  </TitlesOfParts>
  <Company>The World Bank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Luis Alberto Velez Pretelt</dc:creator>
  <cp:lastModifiedBy>Marcela Rozo Rincon</cp:lastModifiedBy>
  <cp:revision>73</cp:revision>
  <cp:lastPrinted>2014-06-09T18:11:21Z</cp:lastPrinted>
  <dcterms:created xsi:type="dcterms:W3CDTF">2014-05-05T17:37:04Z</dcterms:created>
  <dcterms:modified xsi:type="dcterms:W3CDTF">2014-06-10T15:55:26Z</dcterms:modified>
</cp:coreProperties>
</file>