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0"/>
  </p:notesMasterIdLst>
  <p:handoutMasterIdLst>
    <p:handoutMasterId r:id="rId21"/>
  </p:handoutMasterIdLst>
  <p:sldIdLst>
    <p:sldId id="265" r:id="rId2"/>
    <p:sldId id="267" r:id="rId3"/>
    <p:sldId id="264" r:id="rId4"/>
    <p:sldId id="258" r:id="rId5"/>
    <p:sldId id="269" r:id="rId6"/>
    <p:sldId id="282" r:id="rId7"/>
    <p:sldId id="284" r:id="rId8"/>
    <p:sldId id="283" r:id="rId9"/>
    <p:sldId id="266" r:id="rId10"/>
    <p:sldId id="259" r:id="rId11"/>
    <p:sldId id="268" r:id="rId12"/>
    <p:sldId id="270" r:id="rId13"/>
    <p:sldId id="272" r:id="rId14"/>
    <p:sldId id="276" r:id="rId15"/>
    <p:sldId id="275" r:id="rId16"/>
    <p:sldId id="273" r:id="rId17"/>
    <p:sldId id="274" r:id="rId18"/>
    <p:sldId id="262" r:id="rId19"/>
  </p:sldIdLst>
  <p:sldSz cx="9144000" cy="6858000" type="screen4x3"/>
  <p:notesSz cx="6881813" cy="9710738"/>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9CC00"/>
    <a:srgbClr val="CCFF66"/>
    <a:srgbClr val="99FF33"/>
    <a:srgbClr val="FFCCFF"/>
    <a:srgbClr val="0099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81528" autoAdjust="0"/>
  </p:normalViewPr>
  <p:slideViewPr>
    <p:cSldViewPr>
      <p:cViewPr>
        <p:scale>
          <a:sx n="87" d="100"/>
          <a:sy n="87" d="100"/>
        </p:scale>
        <p:origin x="-137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2982119" cy="485537"/>
          </a:xfrm>
          <a:prstGeom prst="rect">
            <a:avLst/>
          </a:prstGeom>
        </p:spPr>
        <p:txBody>
          <a:bodyPr vert="horz" lIns="93936" tIns="46968" rIns="93936" bIns="46968" rtlCol="0"/>
          <a:lstStyle>
            <a:lvl1pPr algn="l">
              <a:defRPr sz="1200"/>
            </a:lvl1pPr>
          </a:lstStyle>
          <a:p>
            <a:endParaRPr lang="es-PE"/>
          </a:p>
        </p:txBody>
      </p:sp>
      <p:sp>
        <p:nvSpPr>
          <p:cNvPr id="3" name="2 Marcador de fecha"/>
          <p:cNvSpPr>
            <a:spLocks noGrp="1"/>
          </p:cNvSpPr>
          <p:nvPr>
            <p:ph type="dt" sz="quarter" idx="1"/>
          </p:nvPr>
        </p:nvSpPr>
        <p:spPr>
          <a:xfrm>
            <a:off x="3898102" y="0"/>
            <a:ext cx="2982119" cy="485537"/>
          </a:xfrm>
          <a:prstGeom prst="rect">
            <a:avLst/>
          </a:prstGeom>
        </p:spPr>
        <p:txBody>
          <a:bodyPr vert="horz" lIns="93936" tIns="46968" rIns="93936" bIns="46968" rtlCol="0"/>
          <a:lstStyle>
            <a:lvl1pPr algn="r">
              <a:defRPr sz="1200"/>
            </a:lvl1pPr>
          </a:lstStyle>
          <a:p>
            <a:fld id="{BA26C200-B000-48D3-B12D-BD989B396B66}" type="datetimeFigureOut">
              <a:rPr lang="es-PE" smtClean="0"/>
              <a:pPr/>
              <a:t>06/06/2014</a:t>
            </a:fld>
            <a:endParaRPr lang="es-PE"/>
          </a:p>
        </p:txBody>
      </p:sp>
      <p:sp>
        <p:nvSpPr>
          <p:cNvPr id="4" name="3 Marcador de pie de página"/>
          <p:cNvSpPr>
            <a:spLocks noGrp="1"/>
          </p:cNvSpPr>
          <p:nvPr>
            <p:ph type="ftr" sz="quarter" idx="2"/>
          </p:nvPr>
        </p:nvSpPr>
        <p:spPr>
          <a:xfrm>
            <a:off x="1" y="9223516"/>
            <a:ext cx="2982119" cy="485537"/>
          </a:xfrm>
          <a:prstGeom prst="rect">
            <a:avLst/>
          </a:prstGeom>
        </p:spPr>
        <p:txBody>
          <a:bodyPr vert="horz" lIns="93936" tIns="46968" rIns="93936" bIns="46968" rtlCol="0" anchor="b"/>
          <a:lstStyle>
            <a:lvl1pPr algn="l">
              <a:defRPr sz="1200"/>
            </a:lvl1pPr>
          </a:lstStyle>
          <a:p>
            <a:endParaRPr lang="es-PE"/>
          </a:p>
        </p:txBody>
      </p:sp>
      <p:sp>
        <p:nvSpPr>
          <p:cNvPr id="5" name="4 Marcador de número de diapositiva"/>
          <p:cNvSpPr>
            <a:spLocks noGrp="1"/>
          </p:cNvSpPr>
          <p:nvPr>
            <p:ph type="sldNum" sz="quarter" idx="3"/>
          </p:nvPr>
        </p:nvSpPr>
        <p:spPr>
          <a:xfrm>
            <a:off x="3898102" y="9223516"/>
            <a:ext cx="2982119" cy="485537"/>
          </a:xfrm>
          <a:prstGeom prst="rect">
            <a:avLst/>
          </a:prstGeom>
        </p:spPr>
        <p:txBody>
          <a:bodyPr vert="horz" lIns="93936" tIns="46968" rIns="93936" bIns="46968" rtlCol="0" anchor="b"/>
          <a:lstStyle>
            <a:lvl1pPr algn="r">
              <a:defRPr sz="1200"/>
            </a:lvl1pPr>
          </a:lstStyle>
          <a:p>
            <a:fld id="{E8F622E7-E684-4FC1-8557-9EF94A1F2028}" type="slidenum">
              <a:rPr lang="es-PE" smtClean="0"/>
              <a:pPr/>
              <a:t>‹Nº›</a:t>
            </a:fld>
            <a:endParaRPr lang="es-P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2982119" cy="487224"/>
          </a:xfrm>
          <a:prstGeom prst="rect">
            <a:avLst/>
          </a:prstGeom>
        </p:spPr>
        <p:txBody>
          <a:bodyPr vert="horz" lIns="93936" tIns="46968" rIns="93936" bIns="46968" rtlCol="0"/>
          <a:lstStyle>
            <a:lvl1pPr algn="l">
              <a:defRPr sz="1200"/>
            </a:lvl1pPr>
          </a:lstStyle>
          <a:p>
            <a:endParaRPr lang="es-PE"/>
          </a:p>
        </p:txBody>
      </p:sp>
      <p:sp>
        <p:nvSpPr>
          <p:cNvPr id="3" name="Marcador de fecha 2"/>
          <p:cNvSpPr>
            <a:spLocks noGrp="1"/>
          </p:cNvSpPr>
          <p:nvPr>
            <p:ph type="dt" idx="1"/>
          </p:nvPr>
        </p:nvSpPr>
        <p:spPr>
          <a:xfrm>
            <a:off x="3898102" y="0"/>
            <a:ext cx="2982119" cy="487224"/>
          </a:xfrm>
          <a:prstGeom prst="rect">
            <a:avLst/>
          </a:prstGeom>
        </p:spPr>
        <p:txBody>
          <a:bodyPr vert="horz" lIns="93936" tIns="46968" rIns="93936" bIns="46968" rtlCol="0"/>
          <a:lstStyle>
            <a:lvl1pPr algn="r">
              <a:defRPr sz="1200"/>
            </a:lvl1pPr>
          </a:lstStyle>
          <a:p>
            <a:fld id="{EC448271-31F3-49B3-935F-997AAD4FADEF}" type="datetimeFigureOut">
              <a:rPr lang="es-PE" smtClean="0"/>
              <a:pPr/>
              <a:t>06/06/2014</a:t>
            </a:fld>
            <a:endParaRPr lang="es-PE"/>
          </a:p>
        </p:txBody>
      </p:sp>
      <p:sp>
        <p:nvSpPr>
          <p:cNvPr id="4" name="Marcador de imagen de diapositiva 3"/>
          <p:cNvSpPr>
            <a:spLocks noGrp="1" noRot="1" noChangeAspect="1"/>
          </p:cNvSpPr>
          <p:nvPr>
            <p:ph type="sldImg" idx="2"/>
          </p:nvPr>
        </p:nvSpPr>
        <p:spPr>
          <a:xfrm>
            <a:off x="1255713" y="1212850"/>
            <a:ext cx="4370387" cy="3278188"/>
          </a:xfrm>
          <a:prstGeom prst="rect">
            <a:avLst/>
          </a:prstGeom>
          <a:noFill/>
          <a:ln w="12700">
            <a:solidFill>
              <a:prstClr val="black"/>
            </a:solidFill>
          </a:ln>
        </p:spPr>
        <p:txBody>
          <a:bodyPr vert="horz" lIns="93936" tIns="46968" rIns="93936" bIns="46968" rtlCol="0" anchor="ctr"/>
          <a:lstStyle/>
          <a:p>
            <a:endParaRPr lang="es-PE"/>
          </a:p>
        </p:txBody>
      </p:sp>
      <p:sp>
        <p:nvSpPr>
          <p:cNvPr id="5" name="Marcador de notas 4"/>
          <p:cNvSpPr>
            <a:spLocks noGrp="1"/>
          </p:cNvSpPr>
          <p:nvPr>
            <p:ph type="body" sz="quarter" idx="3"/>
          </p:nvPr>
        </p:nvSpPr>
        <p:spPr>
          <a:xfrm>
            <a:off x="688182" y="4673294"/>
            <a:ext cx="5505450" cy="3823603"/>
          </a:xfrm>
          <a:prstGeom prst="rect">
            <a:avLst/>
          </a:prstGeom>
        </p:spPr>
        <p:txBody>
          <a:bodyPr vert="horz" lIns="93936" tIns="46968" rIns="93936" bIns="46968"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1" y="9223517"/>
            <a:ext cx="2982119" cy="487222"/>
          </a:xfrm>
          <a:prstGeom prst="rect">
            <a:avLst/>
          </a:prstGeom>
        </p:spPr>
        <p:txBody>
          <a:bodyPr vert="horz" lIns="93936" tIns="46968" rIns="93936" bIns="46968"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98102" y="9223517"/>
            <a:ext cx="2982119" cy="487222"/>
          </a:xfrm>
          <a:prstGeom prst="rect">
            <a:avLst/>
          </a:prstGeom>
        </p:spPr>
        <p:txBody>
          <a:bodyPr vert="horz" lIns="93936" tIns="46968" rIns="93936" bIns="46968" rtlCol="0" anchor="b"/>
          <a:lstStyle>
            <a:lvl1pPr algn="r">
              <a:defRPr sz="1200"/>
            </a:lvl1pPr>
          </a:lstStyle>
          <a:p>
            <a:fld id="{DE9B9288-740C-437C-8BF4-4BBC1076D678}" type="slidenum">
              <a:rPr lang="es-PE" smtClean="0"/>
              <a:pPr/>
              <a:t>‹Nº›</a:t>
            </a:fld>
            <a:endParaRPr lang="es-PE"/>
          </a:p>
        </p:txBody>
      </p:sp>
    </p:spTree>
    <p:extLst>
      <p:ext uri="{BB962C8B-B14F-4D97-AF65-F5344CB8AC3E}">
        <p14:creationId xmlns="" xmlns:p14="http://schemas.microsoft.com/office/powerpoint/2010/main" val="3953478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E45651C6-D99E-4253-9247-595F786B0DB6}" type="slidenum">
              <a:rPr lang="es-PE" smtClean="0"/>
              <a:pPr/>
              <a:t>1</a:t>
            </a:fld>
            <a:endParaRPr lang="es-P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smtClean="0"/>
              <a:t>En esta página mostramos los</a:t>
            </a:r>
            <a:r>
              <a:rPr lang="es-PE" baseline="0" dirty="0" smtClean="0"/>
              <a:t> 2 principales enfoques en los que nos inspiramos para promover el desarrollo en San Borja</a:t>
            </a:r>
            <a:endParaRPr lang="es-PE" dirty="0"/>
          </a:p>
        </p:txBody>
      </p:sp>
      <p:sp>
        <p:nvSpPr>
          <p:cNvPr id="4" name="Marcador de número de diapositiva 3"/>
          <p:cNvSpPr>
            <a:spLocks noGrp="1"/>
          </p:cNvSpPr>
          <p:nvPr>
            <p:ph type="sldNum" sz="quarter" idx="10"/>
          </p:nvPr>
        </p:nvSpPr>
        <p:spPr/>
        <p:txBody>
          <a:bodyPr/>
          <a:lstStyle/>
          <a:p>
            <a:fld id="{DE9B9288-740C-437C-8BF4-4BBC1076D678}" type="slidenum">
              <a:rPr lang="es-PE" smtClean="0"/>
              <a:pPr/>
              <a:t>4</a:t>
            </a:fld>
            <a:endParaRPr lang="es-PE"/>
          </a:p>
        </p:txBody>
      </p:sp>
    </p:spTree>
    <p:extLst>
      <p:ext uri="{BB962C8B-B14F-4D97-AF65-F5344CB8AC3E}">
        <p14:creationId xmlns="" xmlns:p14="http://schemas.microsoft.com/office/powerpoint/2010/main" val="3769921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smtClean="0"/>
              <a:t>En este bloque</a:t>
            </a:r>
            <a:r>
              <a:rPr lang="es-PE" baseline="0" dirty="0" smtClean="0"/>
              <a:t> se explica los principales programas y servicios que brindamos como Gobierno Municipal en el camino de convertirnos en una Comunidad Segura desde los enfoques del desarrollo sostenible, equitativo e inteligente</a:t>
            </a:r>
            <a:endParaRPr lang="es-PE" dirty="0"/>
          </a:p>
        </p:txBody>
      </p:sp>
      <p:sp>
        <p:nvSpPr>
          <p:cNvPr id="4" name="Marcador de número de diapositiva 3"/>
          <p:cNvSpPr>
            <a:spLocks noGrp="1"/>
          </p:cNvSpPr>
          <p:nvPr>
            <p:ph type="sldNum" sz="quarter" idx="10"/>
          </p:nvPr>
        </p:nvSpPr>
        <p:spPr/>
        <p:txBody>
          <a:bodyPr/>
          <a:lstStyle/>
          <a:p>
            <a:fld id="{DE9B9288-740C-437C-8BF4-4BBC1076D678}" type="slidenum">
              <a:rPr lang="es-PE" smtClean="0"/>
              <a:pPr/>
              <a:t>10</a:t>
            </a:fld>
            <a:endParaRPr lang="es-PE"/>
          </a:p>
        </p:txBody>
      </p:sp>
    </p:spTree>
    <p:extLst>
      <p:ext uri="{BB962C8B-B14F-4D97-AF65-F5344CB8AC3E}">
        <p14:creationId xmlns="" xmlns:p14="http://schemas.microsoft.com/office/powerpoint/2010/main" val="1700881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smtClean="0"/>
              <a:t>Este</a:t>
            </a:r>
            <a:r>
              <a:rPr lang="es-PE" baseline="0" dirty="0" smtClean="0"/>
              <a:t> es el reporte del servicio de préstamo de bicicleta San Borja en Bici, información en línea que pueden obtener al último día del mes anterior al actual. Más de 129,000 préstamos en 2 años de creación, 130 kg de C02 que hemos dejado de emitir al ambiente.</a:t>
            </a:r>
            <a:endParaRPr lang="es-PE" dirty="0"/>
          </a:p>
        </p:txBody>
      </p:sp>
      <p:sp>
        <p:nvSpPr>
          <p:cNvPr id="4" name="Marcador de número de diapositiva 3"/>
          <p:cNvSpPr>
            <a:spLocks noGrp="1"/>
          </p:cNvSpPr>
          <p:nvPr>
            <p:ph type="sldNum" sz="quarter" idx="10"/>
          </p:nvPr>
        </p:nvSpPr>
        <p:spPr/>
        <p:txBody>
          <a:bodyPr/>
          <a:lstStyle/>
          <a:p>
            <a:fld id="{DE9B9288-740C-437C-8BF4-4BBC1076D678}" type="slidenum">
              <a:rPr lang="es-PE" smtClean="0"/>
              <a:pPr/>
              <a:t>18</a:t>
            </a:fld>
            <a:endParaRPr lang="es-PE"/>
          </a:p>
        </p:txBody>
      </p:sp>
    </p:spTree>
    <p:extLst>
      <p:ext uri="{BB962C8B-B14F-4D97-AF65-F5344CB8AC3E}">
        <p14:creationId xmlns="" xmlns:p14="http://schemas.microsoft.com/office/powerpoint/2010/main" val="198016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fld id="{66806FFD-214F-46E2-BDA6-3C2E087B9232}" type="datetimeFigureOut">
              <a:rPr lang="es-PE" smtClean="0"/>
              <a:pPr/>
              <a:t>06/06/2014</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BF5BE3FC-1D51-49CF-AEA5-5CC93D6B2EF3}" type="slidenum">
              <a:rPr lang="es-PE" smtClean="0"/>
              <a:pPr/>
              <a:t>‹Nº›</a:t>
            </a:fld>
            <a:endParaRPr lang="es-P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66806FFD-214F-46E2-BDA6-3C2E087B9232}" type="datetimeFigureOut">
              <a:rPr lang="es-PE" smtClean="0"/>
              <a:pPr/>
              <a:t>06/06/2014</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BF5BE3FC-1D51-49CF-AEA5-5CC93D6B2EF3}" type="slidenum">
              <a:rPr lang="es-PE" smtClean="0"/>
              <a:pPr/>
              <a:t>‹Nº›</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66806FFD-214F-46E2-BDA6-3C2E087B9232}" type="datetimeFigureOut">
              <a:rPr lang="es-PE" smtClean="0"/>
              <a:pPr/>
              <a:t>06/06/2014</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BF5BE3FC-1D51-49CF-AEA5-5CC93D6B2EF3}" type="slidenum">
              <a:rPr lang="es-PE" smtClean="0"/>
              <a:pPr/>
              <a:t>‹Nº›</a:t>
            </a:fld>
            <a:endParaRPr lang="es-P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66806FFD-214F-46E2-BDA6-3C2E087B9232}" type="datetimeFigureOut">
              <a:rPr lang="es-PE" smtClean="0"/>
              <a:pPr/>
              <a:t>06/06/2014</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BF5BE3FC-1D51-49CF-AEA5-5CC93D6B2EF3}" type="slidenum">
              <a:rPr lang="es-PE" smtClean="0"/>
              <a:pPr/>
              <a:t>‹Nº›</a:t>
            </a:fld>
            <a:endParaRPr lang="es-P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6806FFD-214F-46E2-BDA6-3C2E087B9232}" type="datetimeFigureOut">
              <a:rPr lang="es-PE" smtClean="0"/>
              <a:pPr/>
              <a:t>06/06/2014</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BF5BE3FC-1D51-49CF-AEA5-5CC93D6B2EF3}" type="slidenum">
              <a:rPr lang="es-PE" smtClean="0"/>
              <a:pPr/>
              <a:t>‹Nº›</a:t>
            </a:fld>
            <a:endParaRPr lang="es-P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p>
            <a:fld id="{66806FFD-214F-46E2-BDA6-3C2E087B9232}" type="datetimeFigureOut">
              <a:rPr lang="es-PE" smtClean="0"/>
              <a:pPr/>
              <a:t>06/06/2014</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BF5BE3FC-1D51-49CF-AEA5-5CC93D6B2EF3}" type="slidenum">
              <a:rPr lang="es-PE" smtClean="0"/>
              <a:pPr/>
              <a:t>‹Nº›</a:t>
            </a:fld>
            <a:endParaRPr lang="es-P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p>
            <a:fld id="{66806FFD-214F-46E2-BDA6-3C2E087B9232}" type="datetimeFigureOut">
              <a:rPr lang="es-PE" smtClean="0"/>
              <a:pPr/>
              <a:t>06/06/2014</a:t>
            </a:fld>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BF5BE3FC-1D51-49CF-AEA5-5CC93D6B2EF3}" type="slidenum">
              <a:rPr lang="es-PE" smtClean="0"/>
              <a:pPr/>
              <a:t>‹Nº›</a:t>
            </a:fld>
            <a:endParaRPr lang="es-P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p>
            <a:fld id="{66806FFD-214F-46E2-BDA6-3C2E087B9232}" type="datetimeFigureOut">
              <a:rPr lang="es-PE" smtClean="0"/>
              <a:pPr/>
              <a:t>06/06/2014</a:t>
            </a:fld>
            <a:endParaRPr lang="es-PE"/>
          </a:p>
        </p:txBody>
      </p:sp>
      <p:sp>
        <p:nvSpPr>
          <p:cNvPr id="4" name="3 Marcador de pie de página"/>
          <p:cNvSpPr>
            <a:spLocks noGrp="1"/>
          </p:cNvSpPr>
          <p:nvPr>
            <p:ph type="ftr" sz="quarter" idx="11"/>
          </p:nvPr>
        </p:nvSpPr>
        <p:spPr/>
        <p:txBody>
          <a:bodyPr/>
          <a:lstStyle/>
          <a:p>
            <a:endParaRPr lang="es-PE"/>
          </a:p>
        </p:txBody>
      </p:sp>
      <p:sp>
        <p:nvSpPr>
          <p:cNvPr id="5" name="4 Marcador de número de diapositiva"/>
          <p:cNvSpPr>
            <a:spLocks noGrp="1"/>
          </p:cNvSpPr>
          <p:nvPr>
            <p:ph type="sldNum" sz="quarter" idx="12"/>
          </p:nvPr>
        </p:nvSpPr>
        <p:spPr/>
        <p:txBody>
          <a:bodyPr/>
          <a:lstStyle/>
          <a:p>
            <a:fld id="{BF5BE3FC-1D51-49CF-AEA5-5CC93D6B2EF3}" type="slidenum">
              <a:rPr lang="es-PE" smtClean="0"/>
              <a:pPr/>
              <a:t>‹Nº›</a:t>
            </a:fld>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6806FFD-214F-46E2-BDA6-3C2E087B9232}" type="datetimeFigureOut">
              <a:rPr lang="es-PE" smtClean="0"/>
              <a:pPr/>
              <a:t>06/06/2014</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BF5BE3FC-1D51-49CF-AEA5-5CC93D6B2EF3}" type="slidenum">
              <a:rPr lang="es-PE" smtClean="0"/>
              <a:pPr/>
              <a:t>‹Nº›</a:t>
            </a:fld>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6806FFD-214F-46E2-BDA6-3C2E087B9232}" type="datetimeFigureOut">
              <a:rPr lang="es-PE" smtClean="0"/>
              <a:pPr/>
              <a:t>06/06/2014</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BF5BE3FC-1D51-49CF-AEA5-5CC93D6B2EF3}" type="slidenum">
              <a:rPr lang="es-PE" smtClean="0"/>
              <a:pPr/>
              <a:t>‹Nº›</a:t>
            </a:fld>
            <a:endParaRPr lang="es-P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6806FFD-214F-46E2-BDA6-3C2E087B9232}" type="datetimeFigureOut">
              <a:rPr lang="es-PE" smtClean="0"/>
              <a:pPr/>
              <a:t>06/06/2014</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BF5BE3FC-1D51-49CF-AEA5-5CC93D6B2EF3}" type="slidenum">
              <a:rPr lang="es-PE" smtClean="0"/>
              <a:pPr/>
              <a:t>‹Nº›</a:t>
            </a:fld>
            <a:endParaRPr lang="es-P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806FFD-214F-46E2-BDA6-3C2E087B9232}" type="datetimeFigureOut">
              <a:rPr lang="es-PE" smtClean="0"/>
              <a:pPr/>
              <a:t>06/06/2014</a:t>
            </a:fld>
            <a:endParaRPr lang="es-P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5BE3FC-1D51-49CF-AEA5-5CC93D6B2EF3}" type="slidenum">
              <a:rPr lang="es-PE" smtClean="0"/>
              <a:pPr/>
              <a:t>‹Nº›</a:t>
            </a:fld>
            <a:endParaRPr lang="es-P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4.jpeg"/><Relationship Id="rId3" Type="http://schemas.openxmlformats.org/officeDocument/2006/relationships/image" Target="../media/image12.png"/><Relationship Id="rId7" Type="http://schemas.openxmlformats.org/officeDocument/2006/relationships/image" Target="../media/image19.jpeg"/><Relationship Id="rId12" Type="http://schemas.openxmlformats.org/officeDocument/2006/relationships/image" Target="../media/image1.jpeg"/><Relationship Id="rId2" Type="http://schemas.openxmlformats.org/officeDocument/2006/relationships/notesSlide" Target="../notesSlides/notesSlide3.xml"/><Relationship Id="rId16"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5" Type="http://schemas.openxmlformats.org/officeDocument/2006/relationships/image" Target="../media/image26.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 Id="rId1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file:///C:\Users\npisfil\Desktop\OMT\observatorio%20Municipal%20Tem&#225;tico.mp4" TargetMode="External"/><Relationship Id="rId5" Type="http://schemas.openxmlformats.org/officeDocument/2006/relationships/image" Target="../media/image28.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C:\Users\npisfil\AppData\Local\Microsoft\Windows\Temporary Internet Files\Content.Outlook\ZKFQYGOF\fondo33.jpg"/>
          <p:cNvPicPr>
            <a:picLocks noChangeAspect="1" noChangeArrowheads="1"/>
          </p:cNvPicPr>
          <p:nvPr/>
        </p:nvPicPr>
        <p:blipFill>
          <a:blip r:embed="rId3" cstate="print"/>
          <a:srcRect b="97252"/>
          <a:stretch>
            <a:fillRect/>
          </a:stretch>
        </p:blipFill>
        <p:spPr bwMode="auto">
          <a:xfrm>
            <a:off x="0" y="2"/>
            <a:ext cx="9144000" cy="178613"/>
          </a:xfrm>
          <a:prstGeom prst="rect">
            <a:avLst/>
          </a:prstGeom>
          <a:noFill/>
        </p:spPr>
      </p:pic>
      <p:pic>
        <p:nvPicPr>
          <p:cNvPr id="183297" name="Picture 1" descr="C:\Users\npisfil\Desktop\MEMORIA 30 AÑOS  Y FOTOS\5.San Borja en Bici\jpg\_MG_5336.jpg"/>
          <p:cNvPicPr>
            <a:picLocks noChangeAspect="1" noChangeArrowheads="1"/>
          </p:cNvPicPr>
          <p:nvPr/>
        </p:nvPicPr>
        <p:blipFill>
          <a:blip r:embed="rId4"/>
          <a:srcRect/>
          <a:stretch>
            <a:fillRect/>
          </a:stretch>
        </p:blipFill>
        <p:spPr bwMode="auto">
          <a:xfrm>
            <a:off x="0" y="-24"/>
            <a:ext cx="9144000" cy="6858024"/>
          </a:xfrm>
          <a:prstGeom prst="rect">
            <a:avLst/>
          </a:prstGeom>
          <a:noFill/>
          <a:ln>
            <a:solidFill>
              <a:schemeClr val="accent3">
                <a:lumMod val="50000"/>
              </a:schemeClr>
            </a:solidFill>
          </a:ln>
        </p:spPr>
      </p:pic>
      <p:pic>
        <p:nvPicPr>
          <p:cNvPr id="13" name="Picture 10" descr="logo ciudad2"/>
          <p:cNvPicPr>
            <a:picLocks noChangeAspect="1" noChangeArrowheads="1"/>
          </p:cNvPicPr>
          <p:nvPr/>
        </p:nvPicPr>
        <p:blipFill>
          <a:blip r:embed="rId5"/>
          <a:srcRect r="47368" b="54250"/>
          <a:stretch>
            <a:fillRect/>
          </a:stretch>
        </p:blipFill>
        <p:spPr bwMode="auto">
          <a:xfrm>
            <a:off x="-214347" y="5214951"/>
            <a:ext cx="1113243" cy="714380"/>
          </a:xfrm>
          <a:prstGeom prst="rect">
            <a:avLst/>
          </a:prstGeom>
          <a:noFill/>
          <a:ln w="9525">
            <a:noFill/>
            <a:miter lim="800000"/>
            <a:headEnd/>
            <a:tailEnd/>
          </a:ln>
        </p:spPr>
      </p:pic>
      <p:sp>
        <p:nvSpPr>
          <p:cNvPr id="14" name="Text Box 12"/>
          <p:cNvSpPr txBox="1">
            <a:spLocks noChangeArrowheads="1"/>
          </p:cNvSpPr>
          <p:nvPr/>
        </p:nvSpPr>
        <p:spPr bwMode="auto">
          <a:xfrm>
            <a:off x="428596" y="5929330"/>
            <a:ext cx="3714776" cy="787908"/>
          </a:xfrm>
          <a:prstGeom prst="rect">
            <a:avLst/>
          </a:prstGeom>
          <a:noFill/>
          <a:ln w="9525">
            <a:noFill/>
            <a:miter lim="800000"/>
            <a:headEnd/>
            <a:tailEnd/>
          </a:ln>
          <a:effectLst/>
        </p:spPr>
        <p:txBody>
          <a:bodyPr wrap="square">
            <a:spAutoFit/>
          </a:bodyPr>
          <a:lstStyle/>
          <a:p>
            <a:pPr algn="l">
              <a:lnSpc>
                <a:spcPct val="25000"/>
              </a:lnSpc>
              <a:spcBef>
                <a:spcPct val="30000"/>
              </a:spcBef>
              <a:defRPr/>
            </a:pPr>
            <a:r>
              <a:rPr lang="es-PE" sz="3200" b="0" dirty="0">
                <a:solidFill>
                  <a:schemeClr val="accent1">
                    <a:lumMod val="50000"/>
                  </a:schemeClr>
                </a:solidFill>
                <a:latin typeface="Comic Sans MS" pitchFamily="66" charset="0"/>
              </a:rPr>
              <a:t>  </a:t>
            </a:r>
            <a:r>
              <a:rPr lang="es-PE" sz="4000" b="0" dirty="0">
                <a:solidFill>
                  <a:schemeClr val="accent1">
                    <a:lumMod val="50000"/>
                  </a:schemeClr>
                </a:solidFill>
                <a:latin typeface="Comic Sans MS" pitchFamily="66" charset="0"/>
              </a:rPr>
              <a:t> </a:t>
            </a:r>
            <a:r>
              <a:rPr lang="es-PE" sz="4000" dirty="0">
                <a:solidFill>
                  <a:schemeClr val="bg1"/>
                </a:solidFill>
                <a:effectLst>
                  <a:outerShdw blurRad="38100" dist="38100" dir="2700000" algn="tl">
                    <a:srgbClr val="000000"/>
                  </a:outerShdw>
                </a:effectLst>
                <a:latin typeface="Calibri" pitchFamily="34" charset="0"/>
              </a:rPr>
              <a:t>San </a:t>
            </a:r>
          </a:p>
          <a:p>
            <a:pPr algn="l">
              <a:lnSpc>
                <a:spcPct val="25000"/>
              </a:lnSpc>
              <a:spcBef>
                <a:spcPct val="30000"/>
              </a:spcBef>
              <a:defRPr/>
            </a:pPr>
            <a:r>
              <a:rPr lang="es-PE" sz="4000" dirty="0" smtClean="0">
                <a:solidFill>
                  <a:schemeClr val="bg1"/>
                </a:solidFill>
                <a:effectLst>
                  <a:outerShdw blurRad="38100" dist="38100" dir="2700000" algn="tl">
                    <a:srgbClr val="000000"/>
                  </a:outerShdw>
                </a:effectLst>
                <a:latin typeface="Calibri" pitchFamily="34" charset="0"/>
              </a:rPr>
              <a:t>Borja    </a:t>
            </a:r>
          </a:p>
          <a:p>
            <a:pPr algn="l">
              <a:lnSpc>
                <a:spcPct val="25000"/>
              </a:lnSpc>
              <a:spcBef>
                <a:spcPct val="30000"/>
              </a:spcBef>
              <a:defRPr/>
            </a:pPr>
            <a:r>
              <a:rPr lang="es-PE" sz="2000" dirty="0" smtClean="0">
                <a:solidFill>
                  <a:schemeClr val="bg1"/>
                </a:solidFill>
                <a:effectLst>
                  <a:outerShdw blurRad="38100" dist="38100" dir="2700000" algn="tl">
                    <a:srgbClr val="000000"/>
                  </a:outerShdw>
                </a:effectLst>
                <a:latin typeface="Calibri" pitchFamily="34" charset="0"/>
              </a:rPr>
              <a:t>              </a:t>
            </a:r>
            <a:r>
              <a:rPr lang="es-PE" sz="2400" dirty="0" smtClean="0">
                <a:solidFill>
                  <a:schemeClr val="bg1"/>
                </a:solidFill>
                <a:effectLst>
                  <a:outerShdw blurRad="38100" dist="38100" dir="2700000" algn="tl">
                    <a:srgbClr val="000000"/>
                  </a:outerShdw>
                </a:effectLst>
                <a:latin typeface="Calibri" pitchFamily="34" charset="0"/>
              </a:rPr>
              <a:t>…mi orgullo</a:t>
            </a:r>
            <a:endParaRPr lang="es-ES" sz="2400" dirty="0">
              <a:solidFill>
                <a:schemeClr val="bg1"/>
              </a:solidFill>
              <a:effectLst>
                <a:outerShdw blurRad="38100" dist="38100" dir="2700000" algn="tl">
                  <a:srgbClr val="000000"/>
                </a:outerShdw>
              </a:effectLst>
              <a:latin typeface="Calibri" pitchFamily="34" charset="0"/>
            </a:endParaRPr>
          </a:p>
        </p:txBody>
      </p:sp>
      <p:sp>
        <p:nvSpPr>
          <p:cNvPr id="15" name="14 Forma libre"/>
          <p:cNvSpPr/>
          <p:nvPr/>
        </p:nvSpPr>
        <p:spPr>
          <a:xfrm>
            <a:off x="-38685" y="6176619"/>
            <a:ext cx="9217935" cy="705295"/>
          </a:xfrm>
          <a:custGeom>
            <a:avLst/>
            <a:gdLst>
              <a:gd name="connsiteX0" fmla="*/ 0 w 9225887"/>
              <a:gd name="connsiteY0" fmla="*/ 641445 h 682388"/>
              <a:gd name="connsiteX1" fmla="*/ 0 w 9225887"/>
              <a:gd name="connsiteY1" fmla="*/ 163773 h 682388"/>
              <a:gd name="connsiteX2" fmla="*/ 1924334 w 9225887"/>
              <a:gd name="connsiteY2" fmla="*/ 368490 h 682388"/>
              <a:gd name="connsiteX3" fmla="*/ 3725839 w 9225887"/>
              <a:gd name="connsiteY3" fmla="*/ 300251 h 682388"/>
              <a:gd name="connsiteX4" fmla="*/ 5145206 w 9225887"/>
              <a:gd name="connsiteY4" fmla="*/ 0 h 682388"/>
              <a:gd name="connsiteX5" fmla="*/ 6564573 w 9225887"/>
              <a:gd name="connsiteY5" fmla="*/ 27296 h 682388"/>
              <a:gd name="connsiteX6" fmla="*/ 9225887 w 9225887"/>
              <a:gd name="connsiteY6" fmla="*/ 395785 h 682388"/>
              <a:gd name="connsiteX7" fmla="*/ 9225887 w 9225887"/>
              <a:gd name="connsiteY7" fmla="*/ 641445 h 682388"/>
              <a:gd name="connsiteX8" fmla="*/ 7028597 w 9225887"/>
              <a:gd name="connsiteY8" fmla="*/ 641445 h 682388"/>
              <a:gd name="connsiteX9" fmla="*/ 5568287 w 9225887"/>
              <a:gd name="connsiteY9" fmla="*/ 259308 h 682388"/>
              <a:gd name="connsiteX10" fmla="*/ 4367284 w 9225887"/>
              <a:gd name="connsiteY10" fmla="*/ 327546 h 682388"/>
              <a:gd name="connsiteX11" fmla="*/ 2866030 w 9225887"/>
              <a:gd name="connsiteY11" fmla="*/ 682388 h 682388"/>
              <a:gd name="connsiteX12" fmla="*/ 0 w 9225887"/>
              <a:gd name="connsiteY12"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14149 h 655092"/>
              <a:gd name="connsiteX1" fmla="*/ 0 w 9225887"/>
              <a:gd name="connsiteY1" fmla="*/ 136477 h 655092"/>
              <a:gd name="connsiteX2" fmla="*/ 3725839 w 9225887"/>
              <a:gd name="connsiteY2" fmla="*/ 272955 h 655092"/>
              <a:gd name="connsiteX3" fmla="*/ 6564573 w 9225887"/>
              <a:gd name="connsiteY3" fmla="*/ 0 h 655092"/>
              <a:gd name="connsiteX4" fmla="*/ 9225887 w 9225887"/>
              <a:gd name="connsiteY4" fmla="*/ 368489 h 655092"/>
              <a:gd name="connsiteX5" fmla="*/ 9225887 w 9225887"/>
              <a:gd name="connsiteY5" fmla="*/ 614149 h 655092"/>
              <a:gd name="connsiteX6" fmla="*/ 7028597 w 9225887"/>
              <a:gd name="connsiteY6" fmla="*/ 614149 h 655092"/>
              <a:gd name="connsiteX7" fmla="*/ 5568287 w 9225887"/>
              <a:gd name="connsiteY7" fmla="*/ 232012 h 655092"/>
              <a:gd name="connsiteX8" fmla="*/ 4367284 w 9225887"/>
              <a:gd name="connsiteY8" fmla="*/ 300250 h 655092"/>
              <a:gd name="connsiteX9" fmla="*/ 2866030 w 9225887"/>
              <a:gd name="connsiteY9" fmla="*/ 655092 h 655092"/>
              <a:gd name="connsiteX10" fmla="*/ 0 w 9225887"/>
              <a:gd name="connsiteY10" fmla="*/ 614149 h 655092"/>
              <a:gd name="connsiteX0" fmla="*/ 0 w 9225887"/>
              <a:gd name="connsiteY0" fmla="*/ 688206 h 729149"/>
              <a:gd name="connsiteX1" fmla="*/ 0 w 9225887"/>
              <a:gd name="connsiteY1" fmla="*/ 210534 h 729149"/>
              <a:gd name="connsiteX2" fmla="*/ 3725839 w 9225887"/>
              <a:gd name="connsiteY2" fmla="*/ 347012 h 729149"/>
              <a:gd name="connsiteX3" fmla="*/ 6564573 w 9225887"/>
              <a:gd name="connsiteY3" fmla="*/ 74057 h 729149"/>
              <a:gd name="connsiteX4" fmla="*/ 9225887 w 9225887"/>
              <a:gd name="connsiteY4" fmla="*/ 442546 h 729149"/>
              <a:gd name="connsiteX5" fmla="*/ 9225887 w 9225887"/>
              <a:gd name="connsiteY5" fmla="*/ 688206 h 729149"/>
              <a:gd name="connsiteX6" fmla="*/ 7028597 w 9225887"/>
              <a:gd name="connsiteY6" fmla="*/ 688206 h 729149"/>
              <a:gd name="connsiteX7" fmla="*/ 5568287 w 9225887"/>
              <a:gd name="connsiteY7" fmla="*/ 306069 h 729149"/>
              <a:gd name="connsiteX8" fmla="*/ 4367284 w 9225887"/>
              <a:gd name="connsiteY8" fmla="*/ 374307 h 729149"/>
              <a:gd name="connsiteX9" fmla="*/ 2866030 w 9225887"/>
              <a:gd name="connsiteY9" fmla="*/ 729149 h 729149"/>
              <a:gd name="connsiteX10" fmla="*/ 0 w 9225887"/>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19576 w 9233838"/>
              <a:gd name="connsiteY7" fmla="*/ 342502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15903 w 9233838"/>
              <a:gd name="connsiteY0" fmla="*/ 680255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15903 w 9233838"/>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7935" h="705295">
                <a:moveTo>
                  <a:pt x="0" y="680255"/>
                </a:moveTo>
                <a:lnTo>
                  <a:pt x="7951" y="210534"/>
                </a:lnTo>
                <a:cubicBezTo>
                  <a:pt x="1321459" y="343491"/>
                  <a:pt x="1927301" y="532107"/>
                  <a:pt x="3709936" y="347012"/>
                </a:cubicBezTo>
                <a:cubicBezTo>
                  <a:pt x="4656181" y="256027"/>
                  <a:pt x="4974272" y="-168913"/>
                  <a:pt x="6548670" y="74057"/>
                </a:cubicBezTo>
                <a:cubicBezTo>
                  <a:pt x="6675099" y="82918"/>
                  <a:pt x="8375888" y="219000"/>
                  <a:pt x="9217935" y="506157"/>
                </a:cubicBezTo>
                <a:lnTo>
                  <a:pt x="9209984" y="688206"/>
                </a:lnTo>
                <a:lnTo>
                  <a:pt x="7012694" y="688206"/>
                </a:lnTo>
                <a:cubicBezTo>
                  <a:pt x="5935273" y="304289"/>
                  <a:pt x="5000975" y="23737"/>
                  <a:pt x="2969397" y="705295"/>
                </a:cubicBezTo>
                <a:lnTo>
                  <a:pt x="0" y="680255"/>
                </a:lnTo>
                <a:close/>
              </a:path>
            </a:pathLst>
          </a:custGeom>
          <a:solidFill>
            <a:srgbClr val="92D05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15 Rectángulo redondeado"/>
          <p:cNvSpPr/>
          <p:nvPr/>
        </p:nvSpPr>
        <p:spPr>
          <a:xfrm>
            <a:off x="1071539" y="142853"/>
            <a:ext cx="7215207" cy="1643050"/>
          </a:xfrm>
          <a:prstGeom prst="roundRect">
            <a:avLst>
              <a:gd name="adj" fmla="val 44368"/>
            </a:avLst>
          </a:prstGeom>
          <a:solidFill>
            <a:schemeClr val="accent3">
              <a:lumMod val="50000"/>
              <a:alpha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4000"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Observatorio Municipal Temático</a:t>
            </a:r>
            <a:endParaRPr lang="es-PE" sz="4000"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19" name="18 CuadroTexto"/>
          <p:cNvSpPr txBox="1"/>
          <p:nvPr/>
        </p:nvSpPr>
        <p:spPr>
          <a:xfrm>
            <a:off x="214283" y="3786191"/>
            <a:ext cx="4357719" cy="1292662"/>
          </a:xfrm>
          <a:prstGeom prst="rect">
            <a:avLst/>
          </a:prstGeom>
          <a:solidFill>
            <a:schemeClr val="accent3">
              <a:lumMod val="50000"/>
              <a:alpha val="54000"/>
            </a:schemeClr>
          </a:solidFill>
        </p:spPr>
        <p:txBody>
          <a:bodyPr wrap="square" rtlCol="0">
            <a:spAutoFit/>
          </a:bodyPr>
          <a:lstStyle/>
          <a:p>
            <a:pPr algn="ctr"/>
            <a:r>
              <a:rPr lang="es-PE" sz="2400"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Alberto von </a:t>
            </a:r>
            <a:r>
              <a:rPr lang="es-PE" sz="2400" dirty="0" err="1"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der</a:t>
            </a:r>
            <a:r>
              <a:rPr lang="es-PE" sz="2400"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a:t>
            </a:r>
            <a:r>
              <a:rPr lang="es-PE" sz="2400" dirty="0" err="1"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Heyde</a:t>
            </a:r>
            <a:endParaRPr lang="es-PE" sz="2400"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algn="ctr"/>
            <a:r>
              <a:rPr lang="es-PE"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Teniente Alcalde</a:t>
            </a:r>
          </a:p>
          <a:p>
            <a:pPr algn="ctr"/>
            <a:r>
              <a:rPr lang="es-PE"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Municipalidad de San Borja</a:t>
            </a:r>
          </a:p>
          <a:p>
            <a:pPr algn="ctr"/>
            <a:r>
              <a:rPr lang="es-PE"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Lima-Perú</a:t>
            </a:r>
            <a:endParaRPr lang="es-PE"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23" name="22 CuadroTexto"/>
          <p:cNvSpPr txBox="1"/>
          <p:nvPr/>
        </p:nvSpPr>
        <p:spPr>
          <a:xfrm>
            <a:off x="5072066" y="5643578"/>
            <a:ext cx="4143405" cy="923330"/>
          </a:xfrm>
          <a:prstGeom prst="rect">
            <a:avLst/>
          </a:prstGeom>
          <a:noFill/>
        </p:spPr>
        <p:txBody>
          <a:bodyPr wrap="square" rtlCol="0">
            <a:spAutoFit/>
          </a:bodyPr>
          <a:lstStyle/>
          <a:p>
            <a:pPr algn="ctr"/>
            <a:r>
              <a:rPr lang="es-PE" dirty="0" smtClean="0">
                <a:solidFill>
                  <a:schemeClr val="bg1"/>
                </a:solidFill>
                <a:effectLst>
                  <a:outerShdw blurRad="38100" dist="38100" dir="2700000" algn="tl">
                    <a:srgbClr val="000000">
                      <a:alpha val="43137"/>
                    </a:srgbClr>
                  </a:outerShdw>
                </a:effectLst>
                <a:latin typeface="+mj-lt"/>
              </a:rPr>
              <a:t>XX Conferencia Interamericana de</a:t>
            </a:r>
          </a:p>
          <a:p>
            <a:pPr algn="ctr"/>
            <a:r>
              <a:rPr lang="es-PE" dirty="0" smtClean="0">
                <a:solidFill>
                  <a:schemeClr val="bg1"/>
                </a:solidFill>
                <a:effectLst>
                  <a:outerShdw blurRad="38100" dist="38100" dir="2700000" algn="tl">
                    <a:srgbClr val="000000">
                      <a:alpha val="43137"/>
                    </a:srgbClr>
                  </a:outerShdw>
                </a:effectLst>
                <a:latin typeface="+mj-lt"/>
              </a:rPr>
              <a:t>Alcaldes y Autoridades Municipales</a:t>
            </a:r>
          </a:p>
          <a:p>
            <a:pPr algn="ctr"/>
            <a:r>
              <a:rPr lang="es-PE" dirty="0" smtClean="0">
                <a:solidFill>
                  <a:schemeClr val="bg1"/>
                </a:solidFill>
                <a:effectLst>
                  <a:outerShdw blurRad="38100" dist="38100" dir="2700000" algn="tl">
                    <a:srgbClr val="000000">
                      <a:alpha val="43137"/>
                    </a:srgbClr>
                  </a:outerShdw>
                </a:effectLst>
                <a:latin typeface="+mj-lt"/>
              </a:rPr>
              <a:t>                </a:t>
            </a:r>
          </a:p>
        </p:txBody>
      </p:sp>
      <p:pic>
        <p:nvPicPr>
          <p:cNvPr id="1026" name="Picture 2"/>
          <p:cNvPicPr>
            <a:picLocks noChangeAspect="1" noChangeArrowheads="1"/>
          </p:cNvPicPr>
          <p:nvPr/>
        </p:nvPicPr>
        <p:blipFill>
          <a:blip r:embed="rId6" cstate="print"/>
          <a:srcRect/>
          <a:stretch>
            <a:fillRect/>
          </a:stretch>
        </p:blipFill>
        <p:spPr bwMode="auto">
          <a:xfrm>
            <a:off x="5072066" y="6286520"/>
            <a:ext cx="1071568" cy="489194"/>
          </a:xfrm>
          <a:prstGeom prst="rect">
            <a:avLst/>
          </a:prstGeom>
          <a:noFill/>
          <a:ln w="9525">
            <a:noFill/>
            <a:miter lim="800000"/>
            <a:headEnd/>
            <a:tailEnd/>
          </a:ln>
          <a:effectLst/>
        </p:spPr>
      </p:pic>
      <p:pic>
        <p:nvPicPr>
          <p:cNvPr id="1027" name="Picture 3"/>
          <p:cNvPicPr>
            <a:picLocks noChangeAspect="1" noChangeArrowheads="1"/>
          </p:cNvPicPr>
          <p:nvPr/>
        </p:nvPicPr>
        <p:blipFill>
          <a:blip r:embed="rId7" cstate="print"/>
          <a:srcRect/>
          <a:stretch>
            <a:fillRect/>
          </a:stretch>
        </p:blipFill>
        <p:spPr bwMode="auto">
          <a:xfrm>
            <a:off x="7429520" y="6286520"/>
            <a:ext cx="1663771" cy="481011"/>
          </a:xfrm>
          <a:prstGeom prst="rect">
            <a:avLst/>
          </a:prstGeom>
          <a:noFill/>
          <a:ln w="9525">
            <a:noFill/>
            <a:miter lim="800000"/>
            <a:headEnd/>
            <a:tailEnd/>
          </a:ln>
          <a:effectLst/>
        </p:spPr>
      </p:pic>
      <p:pic>
        <p:nvPicPr>
          <p:cNvPr id="1028" name="Picture 4"/>
          <p:cNvPicPr>
            <a:picLocks noChangeAspect="1" noChangeArrowheads="1"/>
          </p:cNvPicPr>
          <p:nvPr/>
        </p:nvPicPr>
        <p:blipFill>
          <a:blip r:embed="rId8" cstate="print"/>
          <a:srcRect t="17689" b="13831"/>
          <a:stretch>
            <a:fillRect/>
          </a:stretch>
        </p:blipFill>
        <p:spPr bwMode="auto">
          <a:xfrm>
            <a:off x="6215074" y="6286520"/>
            <a:ext cx="1143008" cy="4665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brandsoftheworld.com/sites/default/files/styles/logo-thumbnail/public/082012/untitled-1_41.png"/>
          <p:cNvPicPr>
            <a:picLocks noChangeAspect="1" noChangeArrowheads="1"/>
          </p:cNvPicPr>
          <p:nvPr/>
        </p:nvPicPr>
        <p:blipFill>
          <a:blip r:embed="rId3"/>
          <a:srcRect/>
          <a:stretch>
            <a:fillRect/>
          </a:stretch>
        </p:blipFill>
        <p:spPr bwMode="auto">
          <a:xfrm>
            <a:off x="1" y="97095"/>
            <a:ext cx="1331640" cy="1331641"/>
          </a:xfrm>
          <a:prstGeom prst="rect">
            <a:avLst/>
          </a:prstGeom>
          <a:noFill/>
        </p:spPr>
      </p:pic>
      <p:sp>
        <p:nvSpPr>
          <p:cNvPr id="10" name="9 Rectángulo"/>
          <p:cNvSpPr/>
          <p:nvPr/>
        </p:nvSpPr>
        <p:spPr>
          <a:xfrm>
            <a:off x="816566" y="5384616"/>
            <a:ext cx="1857388" cy="14287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PE" dirty="0" smtClean="0"/>
              <a:t>Segregación de fuentes</a:t>
            </a:r>
            <a:endParaRPr lang="es-PE" dirty="0"/>
          </a:p>
        </p:txBody>
      </p:sp>
      <p:sp>
        <p:nvSpPr>
          <p:cNvPr id="11" name="10 Rectángulo"/>
          <p:cNvSpPr/>
          <p:nvPr/>
        </p:nvSpPr>
        <p:spPr>
          <a:xfrm>
            <a:off x="2745392" y="5384616"/>
            <a:ext cx="1857388" cy="14287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PE" dirty="0" smtClean="0"/>
              <a:t>Talleres/cursos/ Cultura</a:t>
            </a:r>
            <a:endParaRPr lang="es-PE" dirty="0"/>
          </a:p>
        </p:txBody>
      </p:sp>
      <p:sp>
        <p:nvSpPr>
          <p:cNvPr id="12" name="11 Rectángulo"/>
          <p:cNvSpPr/>
          <p:nvPr/>
        </p:nvSpPr>
        <p:spPr>
          <a:xfrm>
            <a:off x="4674218" y="5384616"/>
            <a:ext cx="1857388" cy="14287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PE" dirty="0" smtClean="0"/>
              <a:t>Academias Deportivas</a:t>
            </a:r>
            <a:endParaRPr lang="es-PE" dirty="0"/>
          </a:p>
        </p:txBody>
      </p:sp>
      <p:sp>
        <p:nvSpPr>
          <p:cNvPr id="13" name="12 Rectángulo"/>
          <p:cNvSpPr/>
          <p:nvPr/>
        </p:nvSpPr>
        <p:spPr>
          <a:xfrm>
            <a:off x="6603044" y="5384616"/>
            <a:ext cx="1857388" cy="14287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PE" dirty="0" smtClean="0"/>
              <a:t>Foto </a:t>
            </a:r>
          </a:p>
          <a:p>
            <a:pPr algn="ctr"/>
            <a:r>
              <a:rPr lang="es-PE" dirty="0" smtClean="0"/>
              <a:t>Escuelas Promotoras de Desarrollo</a:t>
            </a:r>
            <a:endParaRPr lang="es-PE" dirty="0"/>
          </a:p>
        </p:txBody>
      </p:sp>
      <p:sp>
        <p:nvSpPr>
          <p:cNvPr id="15" name="14 Rectángulo"/>
          <p:cNvSpPr/>
          <p:nvPr/>
        </p:nvSpPr>
        <p:spPr>
          <a:xfrm>
            <a:off x="816566" y="3527228"/>
            <a:ext cx="1857388" cy="14287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PE" dirty="0" smtClean="0"/>
              <a:t>Inventario Forestal</a:t>
            </a:r>
            <a:endParaRPr lang="es-PE" dirty="0"/>
          </a:p>
        </p:txBody>
      </p:sp>
      <p:sp>
        <p:nvSpPr>
          <p:cNvPr id="16" name="15 Rectángulo"/>
          <p:cNvSpPr/>
          <p:nvPr/>
        </p:nvSpPr>
        <p:spPr>
          <a:xfrm>
            <a:off x="2745392" y="3527228"/>
            <a:ext cx="1857388" cy="14287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PE" dirty="0" smtClean="0"/>
              <a:t>PROMAPED</a:t>
            </a:r>
            <a:endParaRPr lang="es-PE" dirty="0"/>
          </a:p>
        </p:txBody>
      </p:sp>
      <p:sp>
        <p:nvSpPr>
          <p:cNvPr id="17" name="16 Rectángulo"/>
          <p:cNvSpPr/>
          <p:nvPr/>
        </p:nvSpPr>
        <p:spPr>
          <a:xfrm>
            <a:off x="4674218" y="3527228"/>
            <a:ext cx="1857388" cy="14287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PE" dirty="0" smtClean="0"/>
              <a:t>Adulto Mayor</a:t>
            </a:r>
            <a:endParaRPr lang="es-PE" dirty="0"/>
          </a:p>
        </p:txBody>
      </p:sp>
      <p:sp>
        <p:nvSpPr>
          <p:cNvPr id="18" name="17 Rectángulo"/>
          <p:cNvSpPr/>
          <p:nvPr/>
        </p:nvSpPr>
        <p:spPr>
          <a:xfrm>
            <a:off x="6603044" y="3527228"/>
            <a:ext cx="1857388" cy="14287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PE" dirty="0" smtClean="0"/>
              <a:t>Control de tránsito</a:t>
            </a:r>
            <a:endParaRPr lang="es-PE" dirty="0"/>
          </a:p>
        </p:txBody>
      </p:sp>
      <p:sp>
        <p:nvSpPr>
          <p:cNvPr id="19" name="18 Rectángulo"/>
          <p:cNvSpPr/>
          <p:nvPr/>
        </p:nvSpPr>
        <p:spPr>
          <a:xfrm>
            <a:off x="816566" y="1669840"/>
            <a:ext cx="1857388" cy="14287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PE" dirty="0" smtClean="0"/>
              <a:t> </a:t>
            </a:r>
          </a:p>
          <a:p>
            <a:pPr algn="ctr"/>
            <a:r>
              <a:rPr lang="es-PE" dirty="0" smtClean="0"/>
              <a:t>San Borja en Bici</a:t>
            </a:r>
            <a:endParaRPr lang="es-PE" dirty="0"/>
          </a:p>
        </p:txBody>
      </p:sp>
      <p:sp>
        <p:nvSpPr>
          <p:cNvPr id="20" name="19 Rectángulo"/>
          <p:cNvSpPr/>
          <p:nvPr/>
        </p:nvSpPr>
        <p:spPr>
          <a:xfrm>
            <a:off x="2745392" y="1669840"/>
            <a:ext cx="1857388" cy="14287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PE" dirty="0" smtClean="0"/>
              <a:t>TAME</a:t>
            </a:r>
            <a:endParaRPr lang="es-PE" dirty="0"/>
          </a:p>
        </p:txBody>
      </p:sp>
      <p:sp>
        <p:nvSpPr>
          <p:cNvPr id="21" name="20 Rectángulo"/>
          <p:cNvSpPr/>
          <p:nvPr/>
        </p:nvSpPr>
        <p:spPr>
          <a:xfrm>
            <a:off x="4674218" y="1669840"/>
            <a:ext cx="1857388" cy="14287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PE" dirty="0" smtClean="0"/>
              <a:t>Preventorios de Salud</a:t>
            </a:r>
            <a:endParaRPr lang="es-PE" dirty="0"/>
          </a:p>
        </p:txBody>
      </p:sp>
      <p:sp>
        <p:nvSpPr>
          <p:cNvPr id="22" name="21 Rectángulo"/>
          <p:cNvSpPr/>
          <p:nvPr/>
        </p:nvSpPr>
        <p:spPr>
          <a:xfrm>
            <a:off x="6603044" y="1669840"/>
            <a:ext cx="1857388" cy="14287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PE" dirty="0" smtClean="0"/>
              <a:t>Foto</a:t>
            </a:r>
          </a:p>
          <a:p>
            <a:pPr algn="ctr"/>
            <a:r>
              <a:rPr lang="es-PE" dirty="0" smtClean="0"/>
              <a:t>Central de Emergencia</a:t>
            </a:r>
            <a:endParaRPr lang="es-PE" dirty="0"/>
          </a:p>
        </p:txBody>
      </p:sp>
      <p:sp>
        <p:nvSpPr>
          <p:cNvPr id="2" name="CuadroTexto 1"/>
          <p:cNvSpPr txBox="1"/>
          <p:nvPr/>
        </p:nvSpPr>
        <p:spPr>
          <a:xfrm>
            <a:off x="853770" y="1200163"/>
            <a:ext cx="1858196" cy="400110"/>
          </a:xfrm>
          <a:prstGeom prst="rect">
            <a:avLst/>
          </a:prstGeom>
          <a:noFill/>
        </p:spPr>
        <p:txBody>
          <a:bodyPr wrap="square" rtlCol="0">
            <a:spAutoFit/>
          </a:bodyPr>
          <a:lstStyle/>
          <a:p>
            <a:pPr algn="ctr"/>
            <a:r>
              <a:rPr lang="es-PE" sz="1000" dirty="0" smtClean="0"/>
              <a:t>Primer y único sistema de préstamo de bicicleta en el Perú</a:t>
            </a:r>
            <a:endParaRPr lang="es-PE" sz="1000" dirty="0"/>
          </a:p>
        </p:txBody>
      </p:sp>
      <p:sp>
        <p:nvSpPr>
          <p:cNvPr id="23" name="CuadroTexto 22"/>
          <p:cNvSpPr txBox="1"/>
          <p:nvPr/>
        </p:nvSpPr>
        <p:spPr>
          <a:xfrm>
            <a:off x="2780303" y="1123219"/>
            <a:ext cx="1858196" cy="553998"/>
          </a:xfrm>
          <a:prstGeom prst="rect">
            <a:avLst/>
          </a:prstGeom>
          <a:noFill/>
        </p:spPr>
        <p:txBody>
          <a:bodyPr wrap="square" rtlCol="0">
            <a:spAutoFit/>
          </a:bodyPr>
          <a:lstStyle/>
          <a:p>
            <a:pPr algn="ctr"/>
            <a:r>
              <a:rPr lang="es-PE" sz="1000" dirty="0" smtClean="0"/>
              <a:t>Primer y único servicio municipal de movilidad para Personas con Discapacidad</a:t>
            </a:r>
            <a:endParaRPr lang="es-PE" sz="1000" dirty="0"/>
          </a:p>
        </p:txBody>
      </p:sp>
      <p:sp>
        <p:nvSpPr>
          <p:cNvPr id="24" name="CuadroTexto 23"/>
          <p:cNvSpPr txBox="1"/>
          <p:nvPr/>
        </p:nvSpPr>
        <p:spPr>
          <a:xfrm>
            <a:off x="4499993" y="1146810"/>
            <a:ext cx="2232248" cy="553998"/>
          </a:xfrm>
          <a:prstGeom prst="rect">
            <a:avLst/>
          </a:prstGeom>
          <a:noFill/>
        </p:spPr>
        <p:txBody>
          <a:bodyPr wrap="square" rtlCol="0">
            <a:spAutoFit/>
          </a:bodyPr>
          <a:lstStyle/>
          <a:p>
            <a:pPr algn="ctr"/>
            <a:r>
              <a:rPr lang="es-PE" sz="1000" dirty="0" smtClean="0"/>
              <a:t>Primer servicio municipal de salud preventiva diferenciado a Niños, Adolescentes y Familia</a:t>
            </a:r>
            <a:endParaRPr lang="es-PE" sz="1000" dirty="0"/>
          </a:p>
        </p:txBody>
      </p:sp>
      <p:sp>
        <p:nvSpPr>
          <p:cNvPr id="25" name="CuadroTexto 24"/>
          <p:cNvSpPr txBox="1"/>
          <p:nvPr/>
        </p:nvSpPr>
        <p:spPr>
          <a:xfrm>
            <a:off x="6516216" y="1146810"/>
            <a:ext cx="2088232" cy="553998"/>
          </a:xfrm>
          <a:prstGeom prst="rect">
            <a:avLst/>
          </a:prstGeom>
          <a:noFill/>
        </p:spPr>
        <p:txBody>
          <a:bodyPr wrap="square" rtlCol="0">
            <a:spAutoFit/>
          </a:bodyPr>
          <a:lstStyle/>
          <a:p>
            <a:pPr algn="ctr"/>
            <a:r>
              <a:rPr lang="es-PE" sz="1000" dirty="0" smtClean="0"/>
              <a:t>Sistema de atención de emergencias conectado con la Policía, Bomberos y otras instituciones.</a:t>
            </a:r>
            <a:endParaRPr lang="es-PE" sz="1000" dirty="0"/>
          </a:p>
        </p:txBody>
      </p:sp>
      <p:sp>
        <p:nvSpPr>
          <p:cNvPr id="26" name="CuadroTexto 25"/>
          <p:cNvSpPr txBox="1"/>
          <p:nvPr/>
        </p:nvSpPr>
        <p:spPr>
          <a:xfrm>
            <a:off x="755576" y="3100898"/>
            <a:ext cx="2002212" cy="400110"/>
          </a:xfrm>
          <a:prstGeom prst="rect">
            <a:avLst/>
          </a:prstGeom>
          <a:noFill/>
        </p:spPr>
        <p:txBody>
          <a:bodyPr wrap="square" rtlCol="0">
            <a:spAutoFit/>
          </a:bodyPr>
          <a:lstStyle/>
          <a:p>
            <a:pPr algn="ctr"/>
            <a:r>
              <a:rPr lang="es-PE" sz="1000" dirty="0" smtClean="0"/>
              <a:t>Primer y único sistema de registro y mantenimiento de árboles</a:t>
            </a:r>
            <a:endParaRPr lang="es-PE" sz="1000" dirty="0"/>
          </a:p>
        </p:txBody>
      </p:sp>
      <p:sp>
        <p:nvSpPr>
          <p:cNvPr id="27" name="CuadroTexto 26"/>
          <p:cNvSpPr txBox="1"/>
          <p:nvPr/>
        </p:nvSpPr>
        <p:spPr>
          <a:xfrm>
            <a:off x="2699792" y="3100898"/>
            <a:ext cx="2002212" cy="400110"/>
          </a:xfrm>
          <a:prstGeom prst="rect">
            <a:avLst/>
          </a:prstGeom>
          <a:noFill/>
        </p:spPr>
        <p:txBody>
          <a:bodyPr wrap="square" rtlCol="0">
            <a:spAutoFit/>
          </a:bodyPr>
          <a:lstStyle/>
          <a:p>
            <a:pPr algn="ctr"/>
            <a:r>
              <a:rPr lang="es-PE" sz="1000" dirty="0" smtClean="0"/>
              <a:t>Registro y atención a las Personas con Discapacidad </a:t>
            </a:r>
            <a:endParaRPr lang="es-PE" sz="1000" dirty="0"/>
          </a:p>
        </p:txBody>
      </p:sp>
      <p:sp>
        <p:nvSpPr>
          <p:cNvPr id="28" name="CuadroTexto 27"/>
          <p:cNvSpPr txBox="1"/>
          <p:nvPr/>
        </p:nvSpPr>
        <p:spPr>
          <a:xfrm>
            <a:off x="4644008" y="3140968"/>
            <a:ext cx="2002212" cy="400110"/>
          </a:xfrm>
          <a:prstGeom prst="rect">
            <a:avLst/>
          </a:prstGeom>
          <a:noFill/>
        </p:spPr>
        <p:txBody>
          <a:bodyPr wrap="square" rtlCol="0">
            <a:spAutoFit/>
          </a:bodyPr>
          <a:lstStyle/>
          <a:p>
            <a:pPr algn="ctr"/>
            <a:r>
              <a:rPr lang="es-PE" sz="1000" dirty="0" smtClean="0"/>
              <a:t>Registro, atención y promoción de vida saludable al Adulto Mayor</a:t>
            </a:r>
            <a:endParaRPr lang="es-PE" sz="1000" dirty="0"/>
          </a:p>
        </p:txBody>
      </p:sp>
      <p:sp>
        <p:nvSpPr>
          <p:cNvPr id="29" name="CuadroTexto 28"/>
          <p:cNvSpPr txBox="1"/>
          <p:nvPr/>
        </p:nvSpPr>
        <p:spPr>
          <a:xfrm>
            <a:off x="6530228" y="3140968"/>
            <a:ext cx="2060208" cy="400110"/>
          </a:xfrm>
          <a:prstGeom prst="rect">
            <a:avLst/>
          </a:prstGeom>
          <a:noFill/>
        </p:spPr>
        <p:txBody>
          <a:bodyPr wrap="square" rtlCol="0">
            <a:spAutoFit/>
          </a:bodyPr>
          <a:lstStyle/>
          <a:p>
            <a:pPr algn="ctr"/>
            <a:r>
              <a:rPr lang="es-PE" sz="1000" dirty="0" smtClean="0"/>
              <a:t>Registro, detección y prevención de riesgos de accidentes de tránsito</a:t>
            </a:r>
            <a:endParaRPr lang="es-PE" sz="1000" dirty="0"/>
          </a:p>
        </p:txBody>
      </p:sp>
      <p:sp>
        <p:nvSpPr>
          <p:cNvPr id="30" name="CuadroTexto 29"/>
          <p:cNvSpPr txBox="1"/>
          <p:nvPr/>
        </p:nvSpPr>
        <p:spPr>
          <a:xfrm>
            <a:off x="755576" y="4941168"/>
            <a:ext cx="2002212" cy="400110"/>
          </a:xfrm>
          <a:prstGeom prst="rect">
            <a:avLst/>
          </a:prstGeom>
          <a:noFill/>
        </p:spPr>
        <p:txBody>
          <a:bodyPr wrap="square" rtlCol="0">
            <a:spAutoFit/>
          </a:bodyPr>
          <a:lstStyle/>
          <a:p>
            <a:pPr algn="ctr"/>
            <a:r>
              <a:rPr lang="es-PE" sz="1000" dirty="0" smtClean="0"/>
              <a:t>Programa de recojo de residuos sólidos segregados</a:t>
            </a:r>
            <a:endParaRPr lang="es-PE" sz="1000" dirty="0"/>
          </a:p>
        </p:txBody>
      </p:sp>
      <p:sp>
        <p:nvSpPr>
          <p:cNvPr id="31" name="CuadroTexto 30"/>
          <p:cNvSpPr txBox="1"/>
          <p:nvPr/>
        </p:nvSpPr>
        <p:spPr>
          <a:xfrm>
            <a:off x="2699792" y="4891226"/>
            <a:ext cx="2002212" cy="553998"/>
          </a:xfrm>
          <a:prstGeom prst="rect">
            <a:avLst/>
          </a:prstGeom>
          <a:noFill/>
        </p:spPr>
        <p:txBody>
          <a:bodyPr wrap="square" rtlCol="0">
            <a:spAutoFit/>
          </a:bodyPr>
          <a:lstStyle/>
          <a:p>
            <a:pPr algn="ctr"/>
            <a:r>
              <a:rPr lang="es-PE" sz="1000" dirty="0" smtClean="0"/>
              <a:t>Promoción de la cultura y la formación permanente para niños, adolescentes y adultos</a:t>
            </a:r>
            <a:endParaRPr lang="es-PE" sz="1000" dirty="0"/>
          </a:p>
        </p:txBody>
      </p:sp>
      <p:sp>
        <p:nvSpPr>
          <p:cNvPr id="32" name="CuadroTexto 31"/>
          <p:cNvSpPr txBox="1"/>
          <p:nvPr/>
        </p:nvSpPr>
        <p:spPr>
          <a:xfrm>
            <a:off x="4644008" y="4869160"/>
            <a:ext cx="2002212" cy="553998"/>
          </a:xfrm>
          <a:prstGeom prst="rect">
            <a:avLst/>
          </a:prstGeom>
          <a:noFill/>
        </p:spPr>
        <p:txBody>
          <a:bodyPr wrap="square" rtlCol="0">
            <a:spAutoFit/>
          </a:bodyPr>
          <a:lstStyle/>
          <a:p>
            <a:pPr algn="ctr"/>
            <a:r>
              <a:rPr lang="es-PE" sz="1000" dirty="0" smtClean="0"/>
              <a:t>Promoción del deporte y la actividad física permanente y descentralizada</a:t>
            </a:r>
            <a:endParaRPr lang="es-PE" sz="1000" dirty="0"/>
          </a:p>
        </p:txBody>
      </p:sp>
      <p:sp>
        <p:nvSpPr>
          <p:cNvPr id="33" name="CuadroTexto 32"/>
          <p:cNvSpPr txBox="1"/>
          <p:nvPr/>
        </p:nvSpPr>
        <p:spPr>
          <a:xfrm>
            <a:off x="6530228" y="4941168"/>
            <a:ext cx="2002212" cy="400110"/>
          </a:xfrm>
          <a:prstGeom prst="rect">
            <a:avLst/>
          </a:prstGeom>
          <a:noFill/>
        </p:spPr>
        <p:txBody>
          <a:bodyPr wrap="square" rtlCol="0">
            <a:spAutoFit/>
          </a:bodyPr>
          <a:lstStyle/>
          <a:p>
            <a:pPr algn="ctr"/>
            <a:r>
              <a:rPr lang="es-PE" sz="1000" dirty="0" smtClean="0"/>
              <a:t>Promoción de la convivencia social y prevención de delitos en escuelas </a:t>
            </a:r>
            <a:endParaRPr lang="es-PE" sz="1000" dirty="0"/>
          </a:p>
        </p:txBody>
      </p:sp>
      <p:pic>
        <p:nvPicPr>
          <p:cNvPr id="35" name="Picture 20"/>
          <p:cNvPicPr>
            <a:picLocks noChangeAspect="1" noChangeArrowheads="1"/>
          </p:cNvPicPr>
          <p:nvPr/>
        </p:nvPicPr>
        <p:blipFill>
          <a:blip r:embed="rId4" cstate="print"/>
          <a:srcRect/>
          <a:stretch>
            <a:fillRect/>
          </a:stretch>
        </p:blipFill>
        <p:spPr bwMode="auto">
          <a:xfrm>
            <a:off x="4675603" y="3571876"/>
            <a:ext cx="1825223" cy="1285884"/>
          </a:xfrm>
          <a:prstGeom prst="rect">
            <a:avLst/>
          </a:prstGeom>
          <a:noFill/>
          <a:ln w="9525" algn="ctr">
            <a:noFill/>
            <a:miter lim="800000"/>
            <a:headEnd/>
            <a:tailEnd/>
          </a:ln>
        </p:spPr>
      </p:pic>
      <p:pic>
        <p:nvPicPr>
          <p:cNvPr id="36" name="Picture 2"/>
          <p:cNvPicPr>
            <a:picLocks noChangeAspect="1" noChangeArrowheads="1"/>
          </p:cNvPicPr>
          <p:nvPr/>
        </p:nvPicPr>
        <p:blipFill>
          <a:blip r:embed="rId5" cstate="print"/>
          <a:srcRect/>
          <a:stretch>
            <a:fillRect/>
          </a:stretch>
        </p:blipFill>
        <p:spPr bwMode="auto">
          <a:xfrm>
            <a:off x="785786" y="1714488"/>
            <a:ext cx="1868135" cy="1357322"/>
          </a:xfrm>
          <a:prstGeom prst="rect">
            <a:avLst/>
          </a:prstGeom>
          <a:noFill/>
          <a:ln w="9525">
            <a:noFill/>
            <a:miter lim="800000"/>
            <a:headEnd/>
            <a:tailEnd/>
          </a:ln>
          <a:effectLst/>
        </p:spPr>
      </p:pic>
      <p:pic>
        <p:nvPicPr>
          <p:cNvPr id="3074" name="Picture 2" descr="G:\APOLLO\PREVENTORIO\PREVENTORIO NIÑOS Y ADOLESCENTES\FOTOS FACHADA PREVENTORIO NYA\DSC08552.JPG"/>
          <p:cNvPicPr>
            <a:picLocks noChangeAspect="1" noChangeArrowheads="1"/>
          </p:cNvPicPr>
          <p:nvPr/>
        </p:nvPicPr>
        <p:blipFill>
          <a:blip r:embed="rId6" cstate="print"/>
          <a:srcRect t="16666" r="16406"/>
          <a:stretch>
            <a:fillRect/>
          </a:stretch>
        </p:blipFill>
        <p:spPr bwMode="auto">
          <a:xfrm>
            <a:off x="4643438" y="1683109"/>
            <a:ext cx="1857388" cy="1388701"/>
          </a:xfrm>
          <a:prstGeom prst="rect">
            <a:avLst/>
          </a:prstGeom>
          <a:noFill/>
        </p:spPr>
      </p:pic>
      <p:pic>
        <p:nvPicPr>
          <p:cNvPr id="39" name="Picture 2" descr="E:\_MG_9563 1.jpg"/>
          <p:cNvPicPr>
            <a:picLocks noChangeAspect="1" noChangeArrowheads="1"/>
          </p:cNvPicPr>
          <p:nvPr/>
        </p:nvPicPr>
        <p:blipFill>
          <a:blip r:embed="rId7" cstate="print"/>
          <a:srcRect/>
          <a:stretch>
            <a:fillRect/>
          </a:stretch>
        </p:blipFill>
        <p:spPr bwMode="auto">
          <a:xfrm>
            <a:off x="4714876" y="5429264"/>
            <a:ext cx="1809763" cy="1357322"/>
          </a:xfrm>
          <a:prstGeom prst="rect">
            <a:avLst/>
          </a:prstGeom>
          <a:noFill/>
        </p:spPr>
      </p:pic>
      <p:pic>
        <p:nvPicPr>
          <p:cNvPr id="40" name="Picture 2" descr="F:\APOLLO\ESCUELAS PROMOTORAS DE DESARROLLO -EPD\FOTOSL GONZALES\VIAL.JPG"/>
          <p:cNvPicPr>
            <a:picLocks noChangeAspect="1" noChangeArrowheads="1"/>
          </p:cNvPicPr>
          <p:nvPr/>
        </p:nvPicPr>
        <p:blipFill>
          <a:blip r:embed="rId8" cstate="print"/>
          <a:srcRect/>
          <a:stretch>
            <a:fillRect/>
          </a:stretch>
        </p:blipFill>
        <p:spPr bwMode="auto">
          <a:xfrm>
            <a:off x="6643702" y="5429264"/>
            <a:ext cx="1809730" cy="1357298"/>
          </a:xfrm>
          <a:prstGeom prst="rect">
            <a:avLst/>
          </a:prstGeom>
          <a:noFill/>
        </p:spPr>
      </p:pic>
      <p:sp>
        <p:nvSpPr>
          <p:cNvPr id="41" name="40 CuadroTexto"/>
          <p:cNvSpPr txBox="1"/>
          <p:nvPr/>
        </p:nvSpPr>
        <p:spPr>
          <a:xfrm>
            <a:off x="6643702" y="5386344"/>
            <a:ext cx="1643074" cy="400110"/>
          </a:xfrm>
          <a:prstGeom prst="rect">
            <a:avLst/>
          </a:prstGeom>
          <a:noFill/>
        </p:spPr>
        <p:txBody>
          <a:bodyPr wrap="square" rtlCol="0">
            <a:spAutoFit/>
          </a:bodyPr>
          <a:lstStyle/>
          <a:p>
            <a:pPr algn="ctr"/>
            <a:r>
              <a:rPr lang="es-PE" sz="1000" b="1" dirty="0" smtClean="0">
                <a:latin typeface="+mj-lt"/>
              </a:rPr>
              <a:t>Escuelas Promotoras de Desarrollo</a:t>
            </a:r>
            <a:endParaRPr lang="es-PE" sz="1000" b="1" dirty="0">
              <a:latin typeface="+mj-lt"/>
            </a:endParaRPr>
          </a:p>
        </p:txBody>
      </p:sp>
      <p:pic>
        <p:nvPicPr>
          <p:cNvPr id="42" name="Picture 2" descr="C:\Users\npisfil\Desktop\MEMORIA 30 AÑOS  Y FOTOS\18.Observatorio Municipal Temático\jpg\_MG_5184.jpg"/>
          <p:cNvPicPr>
            <a:picLocks noChangeAspect="1" noChangeArrowheads="1"/>
          </p:cNvPicPr>
          <p:nvPr/>
        </p:nvPicPr>
        <p:blipFill>
          <a:blip r:embed="rId9" cstate="print"/>
          <a:srcRect/>
          <a:stretch>
            <a:fillRect/>
          </a:stretch>
        </p:blipFill>
        <p:spPr bwMode="auto">
          <a:xfrm>
            <a:off x="6572264" y="1678769"/>
            <a:ext cx="1857388" cy="1393041"/>
          </a:xfrm>
          <a:prstGeom prst="rect">
            <a:avLst/>
          </a:prstGeom>
          <a:noFill/>
        </p:spPr>
      </p:pic>
      <p:sp>
        <p:nvSpPr>
          <p:cNvPr id="43" name="42 CuadroTexto"/>
          <p:cNvSpPr txBox="1"/>
          <p:nvPr/>
        </p:nvSpPr>
        <p:spPr>
          <a:xfrm>
            <a:off x="6786578" y="1714488"/>
            <a:ext cx="1428760" cy="400110"/>
          </a:xfrm>
          <a:prstGeom prst="rect">
            <a:avLst/>
          </a:prstGeom>
          <a:noFill/>
        </p:spPr>
        <p:txBody>
          <a:bodyPr wrap="square" rtlCol="0">
            <a:spAutoFit/>
          </a:bodyPr>
          <a:lstStyle/>
          <a:p>
            <a:pPr algn="ctr"/>
            <a:r>
              <a:rPr lang="es-PE" sz="1000" b="1" dirty="0" smtClean="0">
                <a:solidFill>
                  <a:schemeClr val="bg1"/>
                </a:solidFill>
              </a:rPr>
              <a:t>Central de Emergencia y Video Vigilancia</a:t>
            </a:r>
            <a:endParaRPr lang="es-PE" sz="1000" b="1" dirty="0">
              <a:solidFill>
                <a:schemeClr val="bg1"/>
              </a:solidFill>
            </a:endParaRPr>
          </a:p>
        </p:txBody>
      </p:sp>
      <p:sp>
        <p:nvSpPr>
          <p:cNvPr id="44" name="43 CuadroTexto"/>
          <p:cNvSpPr txBox="1"/>
          <p:nvPr/>
        </p:nvSpPr>
        <p:spPr>
          <a:xfrm>
            <a:off x="1142976" y="2786058"/>
            <a:ext cx="1500198" cy="276999"/>
          </a:xfrm>
          <a:prstGeom prst="rect">
            <a:avLst/>
          </a:prstGeom>
          <a:noFill/>
        </p:spPr>
        <p:txBody>
          <a:bodyPr wrap="square" rtlCol="0">
            <a:spAutoFit/>
          </a:bodyPr>
          <a:lstStyle/>
          <a:p>
            <a:r>
              <a:rPr lang="es-PE" sz="1200" b="1" dirty="0" smtClean="0"/>
              <a:t>San Borja en Bici</a:t>
            </a:r>
            <a:endParaRPr lang="es-PE" sz="1200" b="1" dirty="0"/>
          </a:p>
        </p:txBody>
      </p:sp>
      <p:sp>
        <p:nvSpPr>
          <p:cNvPr id="45" name="44 CuadroTexto"/>
          <p:cNvSpPr txBox="1"/>
          <p:nvPr/>
        </p:nvSpPr>
        <p:spPr>
          <a:xfrm>
            <a:off x="4929190" y="5429264"/>
            <a:ext cx="1571636" cy="253916"/>
          </a:xfrm>
          <a:prstGeom prst="rect">
            <a:avLst/>
          </a:prstGeom>
          <a:noFill/>
        </p:spPr>
        <p:txBody>
          <a:bodyPr wrap="square" rtlCol="0">
            <a:spAutoFit/>
          </a:bodyPr>
          <a:lstStyle/>
          <a:p>
            <a:r>
              <a:rPr lang="es-PE" sz="1050" b="1" dirty="0" smtClean="0">
                <a:solidFill>
                  <a:schemeClr val="bg1"/>
                </a:solidFill>
              </a:rPr>
              <a:t>Academias Deportivas</a:t>
            </a:r>
            <a:endParaRPr lang="es-PE" sz="1050" b="1" dirty="0">
              <a:solidFill>
                <a:schemeClr val="bg1"/>
              </a:solidFill>
            </a:endParaRPr>
          </a:p>
        </p:txBody>
      </p:sp>
      <p:sp>
        <p:nvSpPr>
          <p:cNvPr id="46" name="45 CuadroTexto"/>
          <p:cNvSpPr txBox="1"/>
          <p:nvPr/>
        </p:nvSpPr>
        <p:spPr>
          <a:xfrm>
            <a:off x="4786314" y="4603844"/>
            <a:ext cx="1643074" cy="253916"/>
          </a:xfrm>
          <a:prstGeom prst="rect">
            <a:avLst/>
          </a:prstGeom>
          <a:noFill/>
        </p:spPr>
        <p:txBody>
          <a:bodyPr wrap="square" rtlCol="0">
            <a:spAutoFit/>
          </a:bodyPr>
          <a:lstStyle/>
          <a:p>
            <a:r>
              <a:rPr lang="es-PE" sz="1050" b="1" dirty="0" smtClean="0">
                <a:solidFill>
                  <a:schemeClr val="bg1"/>
                </a:solidFill>
              </a:rPr>
              <a:t>Programa Adulto Mayor</a:t>
            </a:r>
            <a:endParaRPr lang="es-PE" sz="1050" b="1" dirty="0">
              <a:solidFill>
                <a:schemeClr val="bg1"/>
              </a:solidFill>
            </a:endParaRPr>
          </a:p>
        </p:txBody>
      </p:sp>
      <p:pic>
        <p:nvPicPr>
          <p:cNvPr id="47" name="Picture 2" descr="C:\Users\npisfil\Desktop\Fotos Sa,Sa,SA y Esxuela de Campeones\_MG_9398.jpg"/>
          <p:cNvPicPr>
            <a:picLocks noChangeAspect="1" noChangeArrowheads="1"/>
          </p:cNvPicPr>
          <p:nvPr/>
        </p:nvPicPr>
        <p:blipFill>
          <a:blip r:embed="rId10" cstate="print"/>
          <a:srcRect/>
          <a:stretch>
            <a:fillRect/>
          </a:stretch>
        </p:blipFill>
        <p:spPr bwMode="auto">
          <a:xfrm>
            <a:off x="2786050" y="5429263"/>
            <a:ext cx="1785950" cy="1297609"/>
          </a:xfrm>
          <a:prstGeom prst="rect">
            <a:avLst/>
          </a:prstGeom>
          <a:noFill/>
          <a:ln>
            <a:noFill/>
          </a:ln>
        </p:spPr>
      </p:pic>
      <p:sp>
        <p:nvSpPr>
          <p:cNvPr id="48" name="47 CuadroTexto"/>
          <p:cNvSpPr txBox="1"/>
          <p:nvPr/>
        </p:nvSpPr>
        <p:spPr>
          <a:xfrm>
            <a:off x="2928926" y="5429264"/>
            <a:ext cx="1928826" cy="253916"/>
          </a:xfrm>
          <a:prstGeom prst="rect">
            <a:avLst/>
          </a:prstGeom>
          <a:noFill/>
        </p:spPr>
        <p:txBody>
          <a:bodyPr wrap="square" rtlCol="0">
            <a:spAutoFit/>
          </a:bodyPr>
          <a:lstStyle/>
          <a:p>
            <a:r>
              <a:rPr lang="es-PE" sz="1050" b="1" dirty="0" smtClean="0">
                <a:solidFill>
                  <a:schemeClr val="bg1"/>
                </a:solidFill>
              </a:rPr>
              <a:t>Talleres, Cursos y Cultura</a:t>
            </a:r>
            <a:endParaRPr lang="es-PE" sz="1050" b="1" dirty="0">
              <a:solidFill>
                <a:schemeClr val="bg1"/>
              </a:solidFill>
            </a:endParaRPr>
          </a:p>
        </p:txBody>
      </p:sp>
      <p:pic>
        <p:nvPicPr>
          <p:cNvPr id="49" name="48 Imagen"/>
          <p:cNvPicPr/>
          <p:nvPr/>
        </p:nvPicPr>
        <p:blipFill>
          <a:blip r:embed="rId11" cstate="print"/>
          <a:srcRect l="10096" t="17683"/>
          <a:stretch>
            <a:fillRect/>
          </a:stretch>
        </p:blipFill>
        <p:spPr bwMode="auto">
          <a:xfrm>
            <a:off x="2786050" y="1714488"/>
            <a:ext cx="1714512" cy="1357322"/>
          </a:xfrm>
          <a:prstGeom prst="rect">
            <a:avLst/>
          </a:prstGeom>
          <a:noFill/>
          <a:ln w="9525">
            <a:noFill/>
            <a:miter lim="800000"/>
            <a:headEnd/>
            <a:tailEnd/>
          </a:ln>
          <a:effectLst/>
        </p:spPr>
      </p:pic>
      <p:sp>
        <p:nvSpPr>
          <p:cNvPr id="50" name="49 CuadroTexto"/>
          <p:cNvSpPr txBox="1"/>
          <p:nvPr/>
        </p:nvSpPr>
        <p:spPr>
          <a:xfrm>
            <a:off x="2857488" y="2786058"/>
            <a:ext cx="2071702" cy="261610"/>
          </a:xfrm>
          <a:prstGeom prst="rect">
            <a:avLst/>
          </a:prstGeom>
          <a:noFill/>
        </p:spPr>
        <p:txBody>
          <a:bodyPr wrap="square" rtlCol="0">
            <a:spAutoFit/>
          </a:bodyPr>
          <a:lstStyle/>
          <a:p>
            <a:r>
              <a:rPr lang="es-PE" sz="1100" b="1" dirty="0" smtClean="0">
                <a:solidFill>
                  <a:schemeClr val="bg1"/>
                </a:solidFill>
              </a:rPr>
              <a:t>Taxi Municipal Especial</a:t>
            </a:r>
            <a:endParaRPr lang="es-PE" sz="1100" b="1" dirty="0">
              <a:solidFill>
                <a:schemeClr val="bg1"/>
              </a:solidFill>
            </a:endParaRPr>
          </a:p>
        </p:txBody>
      </p:sp>
      <p:sp>
        <p:nvSpPr>
          <p:cNvPr id="51" name="50 CuadroTexto"/>
          <p:cNvSpPr txBox="1"/>
          <p:nvPr/>
        </p:nvSpPr>
        <p:spPr>
          <a:xfrm>
            <a:off x="4786314" y="2727750"/>
            <a:ext cx="1571636" cy="415498"/>
          </a:xfrm>
          <a:prstGeom prst="rect">
            <a:avLst/>
          </a:prstGeom>
          <a:noFill/>
        </p:spPr>
        <p:txBody>
          <a:bodyPr wrap="square" rtlCol="0">
            <a:spAutoFit/>
          </a:bodyPr>
          <a:lstStyle/>
          <a:p>
            <a:pPr algn="ctr"/>
            <a:r>
              <a:rPr lang="es-PE" sz="1050" b="1" dirty="0" smtClean="0">
                <a:solidFill>
                  <a:schemeClr val="bg1"/>
                </a:solidFill>
              </a:rPr>
              <a:t>Preventorio para Niños, Adolescentes y Familia</a:t>
            </a:r>
            <a:endParaRPr lang="es-PE" sz="1050" b="1" dirty="0">
              <a:solidFill>
                <a:schemeClr val="bg1"/>
              </a:solidFill>
            </a:endParaRPr>
          </a:p>
        </p:txBody>
      </p:sp>
      <p:pic>
        <p:nvPicPr>
          <p:cNvPr id="52" name="Picture 2" descr="C:\Users\npisfil\AppData\Local\Microsoft\Windows\Temporary Internet Files\Content.Outlook\ZKFQYGOF\fondo33.jpg"/>
          <p:cNvPicPr>
            <a:picLocks noChangeAspect="1" noChangeArrowheads="1"/>
          </p:cNvPicPr>
          <p:nvPr/>
        </p:nvPicPr>
        <p:blipFill>
          <a:blip r:embed="rId12" cstate="print"/>
          <a:srcRect b="97252"/>
          <a:stretch>
            <a:fillRect/>
          </a:stretch>
        </p:blipFill>
        <p:spPr bwMode="auto">
          <a:xfrm>
            <a:off x="0" y="0"/>
            <a:ext cx="9144000" cy="178613"/>
          </a:xfrm>
          <a:prstGeom prst="rect">
            <a:avLst/>
          </a:prstGeom>
          <a:noFill/>
        </p:spPr>
      </p:pic>
      <p:pic>
        <p:nvPicPr>
          <p:cNvPr id="3078" name="Picture 6" descr="C:\Users\npisfil\Desktop\MEMORIA 30 AÑOS  Y FOTOS\6.Anillos Ecológicos\jpg\_MG_6733.jpg"/>
          <p:cNvPicPr>
            <a:picLocks noChangeAspect="1" noChangeArrowheads="1"/>
          </p:cNvPicPr>
          <p:nvPr/>
        </p:nvPicPr>
        <p:blipFill>
          <a:blip r:embed="rId13" cstate="print"/>
          <a:srcRect/>
          <a:stretch>
            <a:fillRect/>
          </a:stretch>
        </p:blipFill>
        <p:spPr bwMode="auto">
          <a:xfrm>
            <a:off x="785787" y="3571876"/>
            <a:ext cx="1857388" cy="1357322"/>
          </a:xfrm>
          <a:prstGeom prst="rect">
            <a:avLst/>
          </a:prstGeom>
          <a:noFill/>
        </p:spPr>
      </p:pic>
      <p:sp>
        <p:nvSpPr>
          <p:cNvPr id="53" name="52 CuadroTexto"/>
          <p:cNvSpPr txBox="1"/>
          <p:nvPr/>
        </p:nvSpPr>
        <p:spPr>
          <a:xfrm>
            <a:off x="1214414" y="4643446"/>
            <a:ext cx="1357322" cy="253916"/>
          </a:xfrm>
          <a:prstGeom prst="rect">
            <a:avLst/>
          </a:prstGeom>
          <a:noFill/>
        </p:spPr>
        <p:txBody>
          <a:bodyPr wrap="square" rtlCol="0">
            <a:spAutoFit/>
          </a:bodyPr>
          <a:lstStyle/>
          <a:p>
            <a:r>
              <a:rPr lang="es-PE" sz="1050" b="1" dirty="0" smtClean="0">
                <a:solidFill>
                  <a:schemeClr val="bg1"/>
                </a:solidFill>
              </a:rPr>
              <a:t>Inventario Forestal</a:t>
            </a:r>
            <a:endParaRPr lang="es-PE" sz="1050" b="1" dirty="0">
              <a:solidFill>
                <a:schemeClr val="bg1"/>
              </a:solidFill>
            </a:endParaRPr>
          </a:p>
        </p:txBody>
      </p:sp>
      <p:pic>
        <p:nvPicPr>
          <p:cNvPr id="3079" name="Picture 7" descr="G:\APOLLO\PROMAPED-161009\IMG_1353.JPG"/>
          <p:cNvPicPr>
            <a:picLocks noChangeAspect="1" noChangeArrowheads="1"/>
          </p:cNvPicPr>
          <p:nvPr/>
        </p:nvPicPr>
        <p:blipFill>
          <a:blip r:embed="rId14" cstate="print"/>
          <a:srcRect/>
          <a:stretch>
            <a:fillRect/>
          </a:stretch>
        </p:blipFill>
        <p:spPr bwMode="auto">
          <a:xfrm>
            <a:off x="2714612" y="3500438"/>
            <a:ext cx="1928826" cy="1446620"/>
          </a:xfrm>
          <a:prstGeom prst="rect">
            <a:avLst/>
          </a:prstGeom>
          <a:noFill/>
        </p:spPr>
      </p:pic>
      <p:sp>
        <p:nvSpPr>
          <p:cNvPr id="54" name="53 CuadroTexto"/>
          <p:cNvSpPr txBox="1"/>
          <p:nvPr/>
        </p:nvSpPr>
        <p:spPr>
          <a:xfrm>
            <a:off x="2643174" y="3571876"/>
            <a:ext cx="2143140" cy="415498"/>
          </a:xfrm>
          <a:prstGeom prst="rect">
            <a:avLst/>
          </a:prstGeom>
          <a:noFill/>
        </p:spPr>
        <p:txBody>
          <a:bodyPr wrap="square" rtlCol="0">
            <a:spAutoFit/>
          </a:bodyPr>
          <a:lstStyle/>
          <a:p>
            <a:pPr algn="ctr"/>
            <a:r>
              <a:rPr lang="es-PE" sz="1050" b="1" dirty="0" smtClean="0">
                <a:solidFill>
                  <a:schemeClr val="bg1"/>
                </a:solidFill>
              </a:rPr>
              <a:t>Oficina Municipal de atención</a:t>
            </a:r>
          </a:p>
          <a:p>
            <a:pPr algn="ctr"/>
            <a:r>
              <a:rPr lang="es-PE" sz="1050" b="1" dirty="0" smtClean="0">
                <a:solidFill>
                  <a:schemeClr val="bg1"/>
                </a:solidFill>
              </a:rPr>
              <a:t> para Personas con Discapacidad</a:t>
            </a:r>
            <a:endParaRPr lang="es-PE" sz="1050" b="1" dirty="0">
              <a:solidFill>
                <a:schemeClr val="bg1"/>
              </a:solidFill>
            </a:endParaRPr>
          </a:p>
        </p:txBody>
      </p:sp>
      <p:sp>
        <p:nvSpPr>
          <p:cNvPr id="55" name="54 Rectángulo redondeado"/>
          <p:cNvSpPr/>
          <p:nvPr/>
        </p:nvSpPr>
        <p:spPr>
          <a:xfrm>
            <a:off x="1428728" y="428604"/>
            <a:ext cx="7215238" cy="571504"/>
          </a:xfrm>
          <a:prstGeom prst="roundRect">
            <a:avLst/>
          </a:prstGeom>
          <a:solidFill>
            <a:srgbClr val="CCFF66"/>
          </a:solidFill>
          <a:ln>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3200" dirty="0" smtClean="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56" name="55 CuadroTexto"/>
          <p:cNvSpPr txBox="1"/>
          <p:nvPr/>
        </p:nvSpPr>
        <p:spPr>
          <a:xfrm>
            <a:off x="1643042" y="457122"/>
            <a:ext cx="6806672" cy="400110"/>
          </a:xfrm>
          <a:prstGeom prst="rect">
            <a:avLst/>
          </a:prstGeom>
          <a:noFill/>
        </p:spPr>
        <p:txBody>
          <a:bodyPr wrap="square" rtlCol="0">
            <a:spAutoFit/>
          </a:bodyPr>
          <a:lstStyle/>
          <a:p>
            <a:r>
              <a:rPr lang="es-PE" sz="2000" dirty="0" smtClean="0">
                <a:latin typeface="+mj-lt"/>
                <a:cs typeface="Andalus" pitchFamily="18" charset="-78"/>
              </a:rPr>
              <a:t>Construyendo una Ciudad Sostenible, Equitativa e Inteligente…</a:t>
            </a:r>
          </a:p>
        </p:txBody>
      </p:sp>
      <p:pic>
        <p:nvPicPr>
          <p:cNvPr id="12289" name="Picture 1" descr="F:\Operativos de tránsito2.jpg"/>
          <p:cNvPicPr>
            <a:picLocks noChangeAspect="1" noChangeArrowheads="1"/>
          </p:cNvPicPr>
          <p:nvPr/>
        </p:nvPicPr>
        <p:blipFill>
          <a:blip r:embed="rId15" cstate="print"/>
          <a:srcRect/>
          <a:stretch>
            <a:fillRect/>
          </a:stretch>
        </p:blipFill>
        <p:spPr bwMode="auto">
          <a:xfrm>
            <a:off x="6572264" y="3571876"/>
            <a:ext cx="1857388" cy="1357322"/>
          </a:xfrm>
          <a:prstGeom prst="rect">
            <a:avLst/>
          </a:prstGeom>
          <a:noFill/>
        </p:spPr>
      </p:pic>
      <p:sp>
        <p:nvSpPr>
          <p:cNvPr id="57" name="56 CuadroTexto"/>
          <p:cNvSpPr txBox="1"/>
          <p:nvPr/>
        </p:nvSpPr>
        <p:spPr>
          <a:xfrm>
            <a:off x="6715140" y="3500438"/>
            <a:ext cx="1643074" cy="415498"/>
          </a:xfrm>
          <a:prstGeom prst="rect">
            <a:avLst/>
          </a:prstGeom>
          <a:noFill/>
        </p:spPr>
        <p:txBody>
          <a:bodyPr wrap="square" rtlCol="0">
            <a:spAutoFit/>
          </a:bodyPr>
          <a:lstStyle/>
          <a:p>
            <a:pPr algn="ctr"/>
            <a:r>
              <a:rPr lang="es-PE" sz="1050" b="1" dirty="0" smtClean="0"/>
              <a:t>Operativos de control de tránsito</a:t>
            </a:r>
            <a:endParaRPr lang="es-PE" sz="1050" b="1" dirty="0"/>
          </a:p>
        </p:txBody>
      </p:sp>
      <p:pic>
        <p:nvPicPr>
          <p:cNvPr id="12290" name="Picture 2" descr="F:\DCIM\101MSDCF\DSC08794.JPG"/>
          <p:cNvPicPr>
            <a:picLocks noChangeAspect="1" noChangeArrowheads="1"/>
          </p:cNvPicPr>
          <p:nvPr/>
        </p:nvPicPr>
        <p:blipFill>
          <a:blip r:embed="rId16" cstate="print"/>
          <a:srcRect l="9375" t="16666" r="8593" b="15625"/>
          <a:stretch>
            <a:fillRect/>
          </a:stretch>
        </p:blipFill>
        <p:spPr bwMode="auto">
          <a:xfrm>
            <a:off x="857224" y="5429264"/>
            <a:ext cx="1774959" cy="1285883"/>
          </a:xfrm>
          <a:prstGeom prst="rect">
            <a:avLst/>
          </a:prstGeom>
          <a:noFill/>
        </p:spPr>
      </p:pic>
      <p:sp>
        <p:nvSpPr>
          <p:cNvPr id="58" name="57 CuadroTexto"/>
          <p:cNvSpPr txBox="1"/>
          <p:nvPr/>
        </p:nvSpPr>
        <p:spPr>
          <a:xfrm>
            <a:off x="1285852" y="5429264"/>
            <a:ext cx="1928826" cy="253916"/>
          </a:xfrm>
          <a:prstGeom prst="rect">
            <a:avLst/>
          </a:prstGeom>
          <a:noFill/>
        </p:spPr>
        <p:txBody>
          <a:bodyPr wrap="square" rtlCol="0">
            <a:spAutoFit/>
          </a:bodyPr>
          <a:lstStyle/>
          <a:p>
            <a:r>
              <a:rPr lang="es-PE" sz="1050" b="1" dirty="0" smtClean="0">
                <a:solidFill>
                  <a:schemeClr val="bg1"/>
                </a:solidFill>
              </a:rPr>
              <a:t>Segregación en fuente</a:t>
            </a:r>
            <a:endParaRPr lang="es-PE" sz="1050" b="1"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pisfil\AppData\Local\Microsoft\Windows\Temporary Internet Files\Content.Outlook\ZKFQYGOF\fondo33.jpg"/>
          <p:cNvPicPr>
            <a:picLocks noChangeAspect="1" noChangeArrowheads="1"/>
          </p:cNvPicPr>
          <p:nvPr/>
        </p:nvPicPr>
        <p:blipFill>
          <a:blip r:embed="rId3" cstate="print"/>
          <a:srcRect b="97252"/>
          <a:stretch>
            <a:fillRect/>
          </a:stretch>
        </p:blipFill>
        <p:spPr bwMode="auto">
          <a:xfrm>
            <a:off x="0" y="0"/>
            <a:ext cx="9144000" cy="178613"/>
          </a:xfrm>
          <a:prstGeom prst="rect">
            <a:avLst/>
          </a:prstGeom>
          <a:noFill/>
        </p:spPr>
      </p:pic>
      <p:sp>
        <p:nvSpPr>
          <p:cNvPr id="5" name="4 Forma libre"/>
          <p:cNvSpPr/>
          <p:nvPr/>
        </p:nvSpPr>
        <p:spPr>
          <a:xfrm>
            <a:off x="-38685" y="6176619"/>
            <a:ext cx="9217935" cy="705295"/>
          </a:xfrm>
          <a:custGeom>
            <a:avLst/>
            <a:gdLst>
              <a:gd name="connsiteX0" fmla="*/ 0 w 9225887"/>
              <a:gd name="connsiteY0" fmla="*/ 641445 h 682388"/>
              <a:gd name="connsiteX1" fmla="*/ 0 w 9225887"/>
              <a:gd name="connsiteY1" fmla="*/ 163773 h 682388"/>
              <a:gd name="connsiteX2" fmla="*/ 1924334 w 9225887"/>
              <a:gd name="connsiteY2" fmla="*/ 368490 h 682388"/>
              <a:gd name="connsiteX3" fmla="*/ 3725839 w 9225887"/>
              <a:gd name="connsiteY3" fmla="*/ 300251 h 682388"/>
              <a:gd name="connsiteX4" fmla="*/ 5145206 w 9225887"/>
              <a:gd name="connsiteY4" fmla="*/ 0 h 682388"/>
              <a:gd name="connsiteX5" fmla="*/ 6564573 w 9225887"/>
              <a:gd name="connsiteY5" fmla="*/ 27296 h 682388"/>
              <a:gd name="connsiteX6" fmla="*/ 9225887 w 9225887"/>
              <a:gd name="connsiteY6" fmla="*/ 395785 h 682388"/>
              <a:gd name="connsiteX7" fmla="*/ 9225887 w 9225887"/>
              <a:gd name="connsiteY7" fmla="*/ 641445 h 682388"/>
              <a:gd name="connsiteX8" fmla="*/ 7028597 w 9225887"/>
              <a:gd name="connsiteY8" fmla="*/ 641445 h 682388"/>
              <a:gd name="connsiteX9" fmla="*/ 5568287 w 9225887"/>
              <a:gd name="connsiteY9" fmla="*/ 259308 h 682388"/>
              <a:gd name="connsiteX10" fmla="*/ 4367284 w 9225887"/>
              <a:gd name="connsiteY10" fmla="*/ 327546 h 682388"/>
              <a:gd name="connsiteX11" fmla="*/ 2866030 w 9225887"/>
              <a:gd name="connsiteY11" fmla="*/ 682388 h 682388"/>
              <a:gd name="connsiteX12" fmla="*/ 0 w 9225887"/>
              <a:gd name="connsiteY12"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14149 h 655092"/>
              <a:gd name="connsiteX1" fmla="*/ 0 w 9225887"/>
              <a:gd name="connsiteY1" fmla="*/ 136477 h 655092"/>
              <a:gd name="connsiteX2" fmla="*/ 3725839 w 9225887"/>
              <a:gd name="connsiteY2" fmla="*/ 272955 h 655092"/>
              <a:gd name="connsiteX3" fmla="*/ 6564573 w 9225887"/>
              <a:gd name="connsiteY3" fmla="*/ 0 h 655092"/>
              <a:gd name="connsiteX4" fmla="*/ 9225887 w 9225887"/>
              <a:gd name="connsiteY4" fmla="*/ 368489 h 655092"/>
              <a:gd name="connsiteX5" fmla="*/ 9225887 w 9225887"/>
              <a:gd name="connsiteY5" fmla="*/ 614149 h 655092"/>
              <a:gd name="connsiteX6" fmla="*/ 7028597 w 9225887"/>
              <a:gd name="connsiteY6" fmla="*/ 614149 h 655092"/>
              <a:gd name="connsiteX7" fmla="*/ 5568287 w 9225887"/>
              <a:gd name="connsiteY7" fmla="*/ 232012 h 655092"/>
              <a:gd name="connsiteX8" fmla="*/ 4367284 w 9225887"/>
              <a:gd name="connsiteY8" fmla="*/ 300250 h 655092"/>
              <a:gd name="connsiteX9" fmla="*/ 2866030 w 9225887"/>
              <a:gd name="connsiteY9" fmla="*/ 655092 h 655092"/>
              <a:gd name="connsiteX10" fmla="*/ 0 w 9225887"/>
              <a:gd name="connsiteY10" fmla="*/ 614149 h 655092"/>
              <a:gd name="connsiteX0" fmla="*/ 0 w 9225887"/>
              <a:gd name="connsiteY0" fmla="*/ 688206 h 729149"/>
              <a:gd name="connsiteX1" fmla="*/ 0 w 9225887"/>
              <a:gd name="connsiteY1" fmla="*/ 210534 h 729149"/>
              <a:gd name="connsiteX2" fmla="*/ 3725839 w 9225887"/>
              <a:gd name="connsiteY2" fmla="*/ 347012 h 729149"/>
              <a:gd name="connsiteX3" fmla="*/ 6564573 w 9225887"/>
              <a:gd name="connsiteY3" fmla="*/ 74057 h 729149"/>
              <a:gd name="connsiteX4" fmla="*/ 9225887 w 9225887"/>
              <a:gd name="connsiteY4" fmla="*/ 442546 h 729149"/>
              <a:gd name="connsiteX5" fmla="*/ 9225887 w 9225887"/>
              <a:gd name="connsiteY5" fmla="*/ 688206 h 729149"/>
              <a:gd name="connsiteX6" fmla="*/ 7028597 w 9225887"/>
              <a:gd name="connsiteY6" fmla="*/ 688206 h 729149"/>
              <a:gd name="connsiteX7" fmla="*/ 5568287 w 9225887"/>
              <a:gd name="connsiteY7" fmla="*/ 306069 h 729149"/>
              <a:gd name="connsiteX8" fmla="*/ 4367284 w 9225887"/>
              <a:gd name="connsiteY8" fmla="*/ 374307 h 729149"/>
              <a:gd name="connsiteX9" fmla="*/ 2866030 w 9225887"/>
              <a:gd name="connsiteY9" fmla="*/ 729149 h 729149"/>
              <a:gd name="connsiteX10" fmla="*/ 0 w 9225887"/>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19576 w 9233838"/>
              <a:gd name="connsiteY7" fmla="*/ 342502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15903 w 9233838"/>
              <a:gd name="connsiteY0" fmla="*/ 680255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15903 w 9233838"/>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7935" h="705295">
                <a:moveTo>
                  <a:pt x="0" y="680255"/>
                </a:moveTo>
                <a:lnTo>
                  <a:pt x="7951" y="210534"/>
                </a:lnTo>
                <a:cubicBezTo>
                  <a:pt x="1321459" y="343491"/>
                  <a:pt x="1927301" y="532107"/>
                  <a:pt x="3709936" y="347012"/>
                </a:cubicBezTo>
                <a:cubicBezTo>
                  <a:pt x="4656181" y="256027"/>
                  <a:pt x="4974272" y="-168913"/>
                  <a:pt x="6548670" y="74057"/>
                </a:cubicBezTo>
                <a:cubicBezTo>
                  <a:pt x="6675099" y="82918"/>
                  <a:pt x="8375888" y="219000"/>
                  <a:pt x="9217935" y="506157"/>
                </a:cubicBezTo>
                <a:lnTo>
                  <a:pt x="9209984" y="688206"/>
                </a:lnTo>
                <a:lnTo>
                  <a:pt x="7012694" y="688206"/>
                </a:lnTo>
                <a:cubicBezTo>
                  <a:pt x="5935273" y="304289"/>
                  <a:pt x="5000975" y="23737"/>
                  <a:pt x="2969397" y="705295"/>
                </a:cubicBezTo>
                <a:lnTo>
                  <a:pt x="0" y="680255"/>
                </a:lnTo>
                <a:close/>
              </a:path>
            </a:pathLst>
          </a:custGeom>
          <a:solidFill>
            <a:srgbClr val="92D05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Picture 2" descr="http://www.brandsoftheworld.com/sites/default/files/styles/logo-thumbnail/public/082012/untitled-1_41.png"/>
          <p:cNvPicPr>
            <a:picLocks noChangeAspect="1" noChangeArrowheads="1"/>
          </p:cNvPicPr>
          <p:nvPr/>
        </p:nvPicPr>
        <p:blipFill>
          <a:blip r:embed="rId4"/>
          <a:srcRect/>
          <a:stretch>
            <a:fillRect/>
          </a:stretch>
        </p:blipFill>
        <p:spPr bwMode="auto">
          <a:xfrm>
            <a:off x="0" y="214264"/>
            <a:ext cx="1500223" cy="1500224"/>
          </a:xfrm>
          <a:prstGeom prst="rect">
            <a:avLst/>
          </a:prstGeom>
          <a:noFill/>
        </p:spPr>
      </p:pic>
      <p:sp>
        <p:nvSpPr>
          <p:cNvPr id="14" name="13 Rectángulo redondeado"/>
          <p:cNvSpPr/>
          <p:nvPr/>
        </p:nvSpPr>
        <p:spPr>
          <a:xfrm>
            <a:off x="2786050" y="428604"/>
            <a:ext cx="3643338" cy="571504"/>
          </a:xfrm>
          <a:prstGeom prst="roundRect">
            <a:avLst/>
          </a:prstGeom>
          <a:solidFill>
            <a:srgbClr val="CCFF66"/>
          </a:solidFill>
          <a:ln>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3200" dirty="0" smtClean="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15" name="14 CuadroTexto"/>
          <p:cNvSpPr txBox="1"/>
          <p:nvPr/>
        </p:nvSpPr>
        <p:spPr>
          <a:xfrm>
            <a:off x="3357554" y="500042"/>
            <a:ext cx="5357850" cy="369332"/>
          </a:xfrm>
          <a:prstGeom prst="rect">
            <a:avLst/>
          </a:prstGeom>
          <a:noFill/>
        </p:spPr>
        <p:txBody>
          <a:bodyPr wrap="square" rtlCol="0">
            <a:spAutoFit/>
          </a:bodyPr>
          <a:lstStyle/>
          <a:p>
            <a:r>
              <a:rPr lang="es-PE" dirty="0" smtClean="0"/>
              <a:t>Video del Observatorio </a:t>
            </a:r>
            <a:endParaRPr lang="es-PE" dirty="0"/>
          </a:p>
        </p:txBody>
      </p:sp>
      <p:pic>
        <p:nvPicPr>
          <p:cNvPr id="8" name="observatorio Municipal Temático.mp4">
            <a:hlinkClick r:id="" action="ppaction://media"/>
          </p:cNvPr>
          <p:cNvPicPr>
            <a:picLocks noRot="1" noChangeAspect="1"/>
          </p:cNvPicPr>
          <p:nvPr>
            <a:videoFile r:link="rId1"/>
          </p:nvPr>
        </p:nvPicPr>
        <p:blipFill>
          <a:blip r:embed="rId5"/>
          <a:stretch>
            <a:fillRect/>
          </a:stretch>
        </p:blipFill>
        <p:spPr>
          <a:xfrm>
            <a:off x="714348" y="1785926"/>
            <a:ext cx="7747054" cy="435771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pisfil\AppData\Local\Microsoft\Windows\Temporary Internet Files\Content.Outlook\ZKFQYGOF\fondo33.jpg"/>
          <p:cNvPicPr>
            <a:picLocks noChangeAspect="1" noChangeArrowheads="1"/>
          </p:cNvPicPr>
          <p:nvPr/>
        </p:nvPicPr>
        <p:blipFill>
          <a:blip r:embed="rId2" cstate="print"/>
          <a:srcRect b="97252"/>
          <a:stretch>
            <a:fillRect/>
          </a:stretch>
        </p:blipFill>
        <p:spPr bwMode="auto">
          <a:xfrm>
            <a:off x="0" y="0"/>
            <a:ext cx="9144000" cy="178613"/>
          </a:xfrm>
          <a:prstGeom prst="rect">
            <a:avLst/>
          </a:prstGeom>
          <a:noFill/>
        </p:spPr>
      </p:pic>
      <p:sp>
        <p:nvSpPr>
          <p:cNvPr id="5" name="4 Forma libre"/>
          <p:cNvSpPr/>
          <p:nvPr/>
        </p:nvSpPr>
        <p:spPr>
          <a:xfrm>
            <a:off x="-38685" y="6176619"/>
            <a:ext cx="9217935" cy="705295"/>
          </a:xfrm>
          <a:custGeom>
            <a:avLst/>
            <a:gdLst>
              <a:gd name="connsiteX0" fmla="*/ 0 w 9225887"/>
              <a:gd name="connsiteY0" fmla="*/ 641445 h 682388"/>
              <a:gd name="connsiteX1" fmla="*/ 0 w 9225887"/>
              <a:gd name="connsiteY1" fmla="*/ 163773 h 682388"/>
              <a:gd name="connsiteX2" fmla="*/ 1924334 w 9225887"/>
              <a:gd name="connsiteY2" fmla="*/ 368490 h 682388"/>
              <a:gd name="connsiteX3" fmla="*/ 3725839 w 9225887"/>
              <a:gd name="connsiteY3" fmla="*/ 300251 h 682388"/>
              <a:gd name="connsiteX4" fmla="*/ 5145206 w 9225887"/>
              <a:gd name="connsiteY4" fmla="*/ 0 h 682388"/>
              <a:gd name="connsiteX5" fmla="*/ 6564573 w 9225887"/>
              <a:gd name="connsiteY5" fmla="*/ 27296 h 682388"/>
              <a:gd name="connsiteX6" fmla="*/ 9225887 w 9225887"/>
              <a:gd name="connsiteY6" fmla="*/ 395785 h 682388"/>
              <a:gd name="connsiteX7" fmla="*/ 9225887 w 9225887"/>
              <a:gd name="connsiteY7" fmla="*/ 641445 h 682388"/>
              <a:gd name="connsiteX8" fmla="*/ 7028597 w 9225887"/>
              <a:gd name="connsiteY8" fmla="*/ 641445 h 682388"/>
              <a:gd name="connsiteX9" fmla="*/ 5568287 w 9225887"/>
              <a:gd name="connsiteY9" fmla="*/ 259308 h 682388"/>
              <a:gd name="connsiteX10" fmla="*/ 4367284 w 9225887"/>
              <a:gd name="connsiteY10" fmla="*/ 327546 h 682388"/>
              <a:gd name="connsiteX11" fmla="*/ 2866030 w 9225887"/>
              <a:gd name="connsiteY11" fmla="*/ 682388 h 682388"/>
              <a:gd name="connsiteX12" fmla="*/ 0 w 9225887"/>
              <a:gd name="connsiteY12"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14149 h 655092"/>
              <a:gd name="connsiteX1" fmla="*/ 0 w 9225887"/>
              <a:gd name="connsiteY1" fmla="*/ 136477 h 655092"/>
              <a:gd name="connsiteX2" fmla="*/ 3725839 w 9225887"/>
              <a:gd name="connsiteY2" fmla="*/ 272955 h 655092"/>
              <a:gd name="connsiteX3" fmla="*/ 6564573 w 9225887"/>
              <a:gd name="connsiteY3" fmla="*/ 0 h 655092"/>
              <a:gd name="connsiteX4" fmla="*/ 9225887 w 9225887"/>
              <a:gd name="connsiteY4" fmla="*/ 368489 h 655092"/>
              <a:gd name="connsiteX5" fmla="*/ 9225887 w 9225887"/>
              <a:gd name="connsiteY5" fmla="*/ 614149 h 655092"/>
              <a:gd name="connsiteX6" fmla="*/ 7028597 w 9225887"/>
              <a:gd name="connsiteY6" fmla="*/ 614149 h 655092"/>
              <a:gd name="connsiteX7" fmla="*/ 5568287 w 9225887"/>
              <a:gd name="connsiteY7" fmla="*/ 232012 h 655092"/>
              <a:gd name="connsiteX8" fmla="*/ 4367284 w 9225887"/>
              <a:gd name="connsiteY8" fmla="*/ 300250 h 655092"/>
              <a:gd name="connsiteX9" fmla="*/ 2866030 w 9225887"/>
              <a:gd name="connsiteY9" fmla="*/ 655092 h 655092"/>
              <a:gd name="connsiteX10" fmla="*/ 0 w 9225887"/>
              <a:gd name="connsiteY10" fmla="*/ 614149 h 655092"/>
              <a:gd name="connsiteX0" fmla="*/ 0 w 9225887"/>
              <a:gd name="connsiteY0" fmla="*/ 688206 h 729149"/>
              <a:gd name="connsiteX1" fmla="*/ 0 w 9225887"/>
              <a:gd name="connsiteY1" fmla="*/ 210534 h 729149"/>
              <a:gd name="connsiteX2" fmla="*/ 3725839 w 9225887"/>
              <a:gd name="connsiteY2" fmla="*/ 347012 h 729149"/>
              <a:gd name="connsiteX3" fmla="*/ 6564573 w 9225887"/>
              <a:gd name="connsiteY3" fmla="*/ 74057 h 729149"/>
              <a:gd name="connsiteX4" fmla="*/ 9225887 w 9225887"/>
              <a:gd name="connsiteY4" fmla="*/ 442546 h 729149"/>
              <a:gd name="connsiteX5" fmla="*/ 9225887 w 9225887"/>
              <a:gd name="connsiteY5" fmla="*/ 688206 h 729149"/>
              <a:gd name="connsiteX6" fmla="*/ 7028597 w 9225887"/>
              <a:gd name="connsiteY6" fmla="*/ 688206 h 729149"/>
              <a:gd name="connsiteX7" fmla="*/ 5568287 w 9225887"/>
              <a:gd name="connsiteY7" fmla="*/ 306069 h 729149"/>
              <a:gd name="connsiteX8" fmla="*/ 4367284 w 9225887"/>
              <a:gd name="connsiteY8" fmla="*/ 374307 h 729149"/>
              <a:gd name="connsiteX9" fmla="*/ 2866030 w 9225887"/>
              <a:gd name="connsiteY9" fmla="*/ 729149 h 729149"/>
              <a:gd name="connsiteX10" fmla="*/ 0 w 9225887"/>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19576 w 9233838"/>
              <a:gd name="connsiteY7" fmla="*/ 342502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15903 w 9233838"/>
              <a:gd name="connsiteY0" fmla="*/ 680255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15903 w 9233838"/>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7935" h="705295">
                <a:moveTo>
                  <a:pt x="0" y="680255"/>
                </a:moveTo>
                <a:lnTo>
                  <a:pt x="7951" y="210534"/>
                </a:lnTo>
                <a:cubicBezTo>
                  <a:pt x="1321459" y="343491"/>
                  <a:pt x="1927301" y="532107"/>
                  <a:pt x="3709936" y="347012"/>
                </a:cubicBezTo>
                <a:cubicBezTo>
                  <a:pt x="4656181" y="256027"/>
                  <a:pt x="4974272" y="-168913"/>
                  <a:pt x="6548670" y="74057"/>
                </a:cubicBezTo>
                <a:cubicBezTo>
                  <a:pt x="6675099" y="82918"/>
                  <a:pt x="8375888" y="219000"/>
                  <a:pt x="9217935" y="506157"/>
                </a:cubicBezTo>
                <a:lnTo>
                  <a:pt x="9209984" y="688206"/>
                </a:lnTo>
                <a:lnTo>
                  <a:pt x="7012694" y="688206"/>
                </a:lnTo>
                <a:cubicBezTo>
                  <a:pt x="5935273" y="304289"/>
                  <a:pt x="5000975" y="23737"/>
                  <a:pt x="2969397" y="705295"/>
                </a:cubicBezTo>
                <a:lnTo>
                  <a:pt x="0" y="680255"/>
                </a:lnTo>
                <a:close/>
              </a:path>
            </a:pathLst>
          </a:custGeom>
          <a:solidFill>
            <a:srgbClr val="92D05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0" name="Imagen 3"/>
          <p:cNvPicPr>
            <a:picLocks noChangeAspect="1"/>
          </p:cNvPicPr>
          <p:nvPr/>
        </p:nvPicPr>
        <p:blipFill rotWithShape="1">
          <a:blip r:embed="rId3"/>
          <a:srcRect l="16445" t="6688" r="16074" b="5703"/>
          <a:stretch/>
        </p:blipFill>
        <p:spPr>
          <a:xfrm>
            <a:off x="857224" y="1142984"/>
            <a:ext cx="7500990" cy="526385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6 Rectángulo redondeado"/>
          <p:cNvSpPr/>
          <p:nvPr/>
        </p:nvSpPr>
        <p:spPr>
          <a:xfrm>
            <a:off x="2285984" y="357166"/>
            <a:ext cx="4143404" cy="571504"/>
          </a:xfrm>
          <a:prstGeom prst="roundRect">
            <a:avLst/>
          </a:prstGeom>
          <a:solidFill>
            <a:srgbClr val="CCFF66"/>
          </a:solidFill>
          <a:ln>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3200" dirty="0" smtClean="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8" name="7 CuadroTexto"/>
          <p:cNvSpPr txBox="1"/>
          <p:nvPr/>
        </p:nvSpPr>
        <p:spPr>
          <a:xfrm>
            <a:off x="2285984" y="428604"/>
            <a:ext cx="6572296" cy="523220"/>
          </a:xfrm>
          <a:prstGeom prst="rect">
            <a:avLst/>
          </a:prstGeom>
          <a:noFill/>
        </p:spPr>
        <p:txBody>
          <a:bodyPr wrap="square" rtlCol="0">
            <a:spAutoFit/>
          </a:bodyPr>
          <a:lstStyle/>
          <a:p>
            <a:r>
              <a:rPr lang="es-PE" sz="2800" dirty="0" smtClean="0"/>
              <a:t>Plataforma Virtual del OMT</a:t>
            </a:r>
            <a:endParaRPr lang="es-PE" sz="2800" dirty="0"/>
          </a:p>
        </p:txBody>
      </p:sp>
      <p:pic>
        <p:nvPicPr>
          <p:cNvPr id="11" name="Picture 2" descr="http://www.brandsoftheworld.com/sites/default/files/styles/logo-thumbnail/public/082012/untitled-1_41.png"/>
          <p:cNvPicPr>
            <a:picLocks noChangeAspect="1" noChangeArrowheads="1"/>
          </p:cNvPicPr>
          <p:nvPr/>
        </p:nvPicPr>
        <p:blipFill>
          <a:blip r:embed="rId4"/>
          <a:srcRect/>
          <a:stretch>
            <a:fillRect/>
          </a:stretch>
        </p:blipFill>
        <p:spPr bwMode="auto">
          <a:xfrm>
            <a:off x="2" y="214265"/>
            <a:ext cx="928718" cy="92871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pisfil\AppData\Local\Microsoft\Windows\Temporary Internet Files\Content.Outlook\ZKFQYGOF\fondo33.jpg"/>
          <p:cNvPicPr>
            <a:picLocks noChangeAspect="1" noChangeArrowheads="1"/>
          </p:cNvPicPr>
          <p:nvPr/>
        </p:nvPicPr>
        <p:blipFill>
          <a:blip r:embed="rId2" cstate="print"/>
          <a:srcRect b="97252"/>
          <a:stretch>
            <a:fillRect/>
          </a:stretch>
        </p:blipFill>
        <p:spPr bwMode="auto">
          <a:xfrm>
            <a:off x="0" y="0"/>
            <a:ext cx="9144000" cy="178613"/>
          </a:xfrm>
          <a:prstGeom prst="rect">
            <a:avLst/>
          </a:prstGeom>
          <a:noFill/>
        </p:spPr>
      </p:pic>
      <p:sp>
        <p:nvSpPr>
          <p:cNvPr id="5" name="4 Forma libre"/>
          <p:cNvSpPr/>
          <p:nvPr/>
        </p:nvSpPr>
        <p:spPr>
          <a:xfrm>
            <a:off x="-38685" y="6176619"/>
            <a:ext cx="9217935" cy="705295"/>
          </a:xfrm>
          <a:custGeom>
            <a:avLst/>
            <a:gdLst>
              <a:gd name="connsiteX0" fmla="*/ 0 w 9225887"/>
              <a:gd name="connsiteY0" fmla="*/ 641445 h 682388"/>
              <a:gd name="connsiteX1" fmla="*/ 0 w 9225887"/>
              <a:gd name="connsiteY1" fmla="*/ 163773 h 682388"/>
              <a:gd name="connsiteX2" fmla="*/ 1924334 w 9225887"/>
              <a:gd name="connsiteY2" fmla="*/ 368490 h 682388"/>
              <a:gd name="connsiteX3" fmla="*/ 3725839 w 9225887"/>
              <a:gd name="connsiteY3" fmla="*/ 300251 h 682388"/>
              <a:gd name="connsiteX4" fmla="*/ 5145206 w 9225887"/>
              <a:gd name="connsiteY4" fmla="*/ 0 h 682388"/>
              <a:gd name="connsiteX5" fmla="*/ 6564573 w 9225887"/>
              <a:gd name="connsiteY5" fmla="*/ 27296 h 682388"/>
              <a:gd name="connsiteX6" fmla="*/ 9225887 w 9225887"/>
              <a:gd name="connsiteY6" fmla="*/ 395785 h 682388"/>
              <a:gd name="connsiteX7" fmla="*/ 9225887 w 9225887"/>
              <a:gd name="connsiteY7" fmla="*/ 641445 h 682388"/>
              <a:gd name="connsiteX8" fmla="*/ 7028597 w 9225887"/>
              <a:gd name="connsiteY8" fmla="*/ 641445 h 682388"/>
              <a:gd name="connsiteX9" fmla="*/ 5568287 w 9225887"/>
              <a:gd name="connsiteY9" fmla="*/ 259308 h 682388"/>
              <a:gd name="connsiteX10" fmla="*/ 4367284 w 9225887"/>
              <a:gd name="connsiteY10" fmla="*/ 327546 h 682388"/>
              <a:gd name="connsiteX11" fmla="*/ 2866030 w 9225887"/>
              <a:gd name="connsiteY11" fmla="*/ 682388 h 682388"/>
              <a:gd name="connsiteX12" fmla="*/ 0 w 9225887"/>
              <a:gd name="connsiteY12"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14149 h 655092"/>
              <a:gd name="connsiteX1" fmla="*/ 0 w 9225887"/>
              <a:gd name="connsiteY1" fmla="*/ 136477 h 655092"/>
              <a:gd name="connsiteX2" fmla="*/ 3725839 w 9225887"/>
              <a:gd name="connsiteY2" fmla="*/ 272955 h 655092"/>
              <a:gd name="connsiteX3" fmla="*/ 6564573 w 9225887"/>
              <a:gd name="connsiteY3" fmla="*/ 0 h 655092"/>
              <a:gd name="connsiteX4" fmla="*/ 9225887 w 9225887"/>
              <a:gd name="connsiteY4" fmla="*/ 368489 h 655092"/>
              <a:gd name="connsiteX5" fmla="*/ 9225887 w 9225887"/>
              <a:gd name="connsiteY5" fmla="*/ 614149 h 655092"/>
              <a:gd name="connsiteX6" fmla="*/ 7028597 w 9225887"/>
              <a:gd name="connsiteY6" fmla="*/ 614149 h 655092"/>
              <a:gd name="connsiteX7" fmla="*/ 5568287 w 9225887"/>
              <a:gd name="connsiteY7" fmla="*/ 232012 h 655092"/>
              <a:gd name="connsiteX8" fmla="*/ 4367284 w 9225887"/>
              <a:gd name="connsiteY8" fmla="*/ 300250 h 655092"/>
              <a:gd name="connsiteX9" fmla="*/ 2866030 w 9225887"/>
              <a:gd name="connsiteY9" fmla="*/ 655092 h 655092"/>
              <a:gd name="connsiteX10" fmla="*/ 0 w 9225887"/>
              <a:gd name="connsiteY10" fmla="*/ 614149 h 655092"/>
              <a:gd name="connsiteX0" fmla="*/ 0 w 9225887"/>
              <a:gd name="connsiteY0" fmla="*/ 688206 h 729149"/>
              <a:gd name="connsiteX1" fmla="*/ 0 w 9225887"/>
              <a:gd name="connsiteY1" fmla="*/ 210534 h 729149"/>
              <a:gd name="connsiteX2" fmla="*/ 3725839 w 9225887"/>
              <a:gd name="connsiteY2" fmla="*/ 347012 h 729149"/>
              <a:gd name="connsiteX3" fmla="*/ 6564573 w 9225887"/>
              <a:gd name="connsiteY3" fmla="*/ 74057 h 729149"/>
              <a:gd name="connsiteX4" fmla="*/ 9225887 w 9225887"/>
              <a:gd name="connsiteY4" fmla="*/ 442546 h 729149"/>
              <a:gd name="connsiteX5" fmla="*/ 9225887 w 9225887"/>
              <a:gd name="connsiteY5" fmla="*/ 688206 h 729149"/>
              <a:gd name="connsiteX6" fmla="*/ 7028597 w 9225887"/>
              <a:gd name="connsiteY6" fmla="*/ 688206 h 729149"/>
              <a:gd name="connsiteX7" fmla="*/ 5568287 w 9225887"/>
              <a:gd name="connsiteY7" fmla="*/ 306069 h 729149"/>
              <a:gd name="connsiteX8" fmla="*/ 4367284 w 9225887"/>
              <a:gd name="connsiteY8" fmla="*/ 374307 h 729149"/>
              <a:gd name="connsiteX9" fmla="*/ 2866030 w 9225887"/>
              <a:gd name="connsiteY9" fmla="*/ 729149 h 729149"/>
              <a:gd name="connsiteX10" fmla="*/ 0 w 9225887"/>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19576 w 9233838"/>
              <a:gd name="connsiteY7" fmla="*/ 342502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15903 w 9233838"/>
              <a:gd name="connsiteY0" fmla="*/ 680255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15903 w 9233838"/>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7935" h="705295">
                <a:moveTo>
                  <a:pt x="0" y="680255"/>
                </a:moveTo>
                <a:lnTo>
                  <a:pt x="7951" y="210534"/>
                </a:lnTo>
                <a:cubicBezTo>
                  <a:pt x="1321459" y="343491"/>
                  <a:pt x="1927301" y="532107"/>
                  <a:pt x="3709936" y="347012"/>
                </a:cubicBezTo>
                <a:cubicBezTo>
                  <a:pt x="4656181" y="256027"/>
                  <a:pt x="4974272" y="-168913"/>
                  <a:pt x="6548670" y="74057"/>
                </a:cubicBezTo>
                <a:cubicBezTo>
                  <a:pt x="6675099" y="82918"/>
                  <a:pt x="8375888" y="219000"/>
                  <a:pt x="9217935" y="506157"/>
                </a:cubicBezTo>
                <a:lnTo>
                  <a:pt x="9209984" y="688206"/>
                </a:lnTo>
                <a:lnTo>
                  <a:pt x="7012694" y="688206"/>
                </a:lnTo>
                <a:cubicBezTo>
                  <a:pt x="5935273" y="304289"/>
                  <a:pt x="5000975" y="23737"/>
                  <a:pt x="2969397" y="705295"/>
                </a:cubicBezTo>
                <a:lnTo>
                  <a:pt x="0" y="680255"/>
                </a:lnTo>
                <a:close/>
              </a:path>
            </a:pathLst>
          </a:custGeom>
          <a:solidFill>
            <a:srgbClr val="92D05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Picture 2" descr="http://www.brandsoftheworld.com/sites/default/files/styles/logo-thumbnail/public/082012/untitled-1_41.png"/>
          <p:cNvPicPr>
            <a:picLocks noChangeAspect="1" noChangeArrowheads="1"/>
          </p:cNvPicPr>
          <p:nvPr/>
        </p:nvPicPr>
        <p:blipFill>
          <a:blip r:embed="rId3"/>
          <a:srcRect/>
          <a:stretch>
            <a:fillRect/>
          </a:stretch>
        </p:blipFill>
        <p:spPr bwMode="auto">
          <a:xfrm>
            <a:off x="0" y="214264"/>
            <a:ext cx="1500223" cy="1500224"/>
          </a:xfrm>
          <a:prstGeom prst="rect">
            <a:avLst/>
          </a:prstGeom>
          <a:noFill/>
        </p:spPr>
      </p:pic>
      <p:pic>
        <p:nvPicPr>
          <p:cNvPr id="6146" name="Picture 2" descr="F:\reportes\sanborjaenbici.jpg"/>
          <p:cNvPicPr>
            <a:picLocks noChangeAspect="1" noChangeArrowheads="1"/>
          </p:cNvPicPr>
          <p:nvPr/>
        </p:nvPicPr>
        <p:blipFill>
          <a:blip r:embed="rId4"/>
          <a:srcRect/>
          <a:stretch>
            <a:fillRect/>
          </a:stretch>
        </p:blipFill>
        <p:spPr bwMode="auto">
          <a:xfrm>
            <a:off x="2865446" y="357166"/>
            <a:ext cx="5278454" cy="6196446"/>
          </a:xfrm>
          <a:prstGeom prst="rect">
            <a:avLst/>
          </a:prstGeom>
          <a:noFill/>
        </p:spPr>
      </p:pic>
      <p:sp>
        <p:nvSpPr>
          <p:cNvPr id="11" name="10 Rectángulo redondeado"/>
          <p:cNvSpPr/>
          <p:nvPr/>
        </p:nvSpPr>
        <p:spPr>
          <a:xfrm>
            <a:off x="428596" y="2571744"/>
            <a:ext cx="2071702" cy="1714512"/>
          </a:xfrm>
          <a:prstGeom prst="roundRect">
            <a:avLst/>
          </a:prstGeom>
          <a:solidFill>
            <a:srgbClr val="CCFF66"/>
          </a:solidFill>
          <a:ln>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dirty="0" smtClean="0">
                <a:solidFill>
                  <a:schemeClr val="tx1"/>
                </a:solidFill>
              </a:rPr>
              <a:t>Reporte Integral de San Borja en Bici</a:t>
            </a:r>
            <a:endParaRPr lang="es-PE" sz="2400"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reportes\sanborjaenbici2.jpg"/>
          <p:cNvPicPr>
            <a:picLocks noChangeAspect="1" noChangeArrowheads="1"/>
          </p:cNvPicPr>
          <p:nvPr/>
        </p:nvPicPr>
        <p:blipFill>
          <a:blip r:embed="rId2"/>
          <a:srcRect/>
          <a:stretch>
            <a:fillRect/>
          </a:stretch>
        </p:blipFill>
        <p:spPr bwMode="auto">
          <a:xfrm>
            <a:off x="2983431" y="357166"/>
            <a:ext cx="4946155" cy="6209003"/>
          </a:xfrm>
          <a:prstGeom prst="rect">
            <a:avLst/>
          </a:prstGeom>
          <a:noFill/>
        </p:spPr>
      </p:pic>
      <p:sp>
        <p:nvSpPr>
          <p:cNvPr id="5" name="4 Rectángulo redondeado"/>
          <p:cNvSpPr/>
          <p:nvPr/>
        </p:nvSpPr>
        <p:spPr>
          <a:xfrm>
            <a:off x="500034" y="2357430"/>
            <a:ext cx="2071702" cy="1714512"/>
          </a:xfrm>
          <a:prstGeom prst="roundRect">
            <a:avLst/>
          </a:prstGeom>
          <a:solidFill>
            <a:srgbClr val="CCFF66"/>
          </a:solidFill>
          <a:ln>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dirty="0" smtClean="0">
                <a:solidFill>
                  <a:schemeClr val="tx1"/>
                </a:solidFill>
              </a:rPr>
              <a:t>Reporte Integral de San Borja en Bici</a:t>
            </a:r>
            <a:endParaRPr lang="es-PE" sz="2400" dirty="0">
              <a:solidFill>
                <a:schemeClr val="tx1"/>
              </a:solidFill>
            </a:endParaRPr>
          </a:p>
        </p:txBody>
      </p:sp>
      <p:sp>
        <p:nvSpPr>
          <p:cNvPr id="6" name="5 Forma libre"/>
          <p:cNvSpPr/>
          <p:nvPr/>
        </p:nvSpPr>
        <p:spPr>
          <a:xfrm>
            <a:off x="0" y="6152705"/>
            <a:ext cx="9217935" cy="705295"/>
          </a:xfrm>
          <a:custGeom>
            <a:avLst/>
            <a:gdLst>
              <a:gd name="connsiteX0" fmla="*/ 0 w 9225887"/>
              <a:gd name="connsiteY0" fmla="*/ 641445 h 682388"/>
              <a:gd name="connsiteX1" fmla="*/ 0 w 9225887"/>
              <a:gd name="connsiteY1" fmla="*/ 163773 h 682388"/>
              <a:gd name="connsiteX2" fmla="*/ 1924334 w 9225887"/>
              <a:gd name="connsiteY2" fmla="*/ 368490 h 682388"/>
              <a:gd name="connsiteX3" fmla="*/ 3725839 w 9225887"/>
              <a:gd name="connsiteY3" fmla="*/ 300251 h 682388"/>
              <a:gd name="connsiteX4" fmla="*/ 5145206 w 9225887"/>
              <a:gd name="connsiteY4" fmla="*/ 0 h 682388"/>
              <a:gd name="connsiteX5" fmla="*/ 6564573 w 9225887"/>
              <a:gd name="connsiteY5" fmla="*/ 27296 h 682388"/>
              <a:gd name="connsiteX6" fmla="*/ 9225887 w 9225887"/>
              <a:gd name="connsiteY6" fmla="*/ 395785 h 682388"/>
              <a:gd name="connsiteX7" fmla="*/ 9225887 w 9225887"/>
              <a:gd name="connsiteY7" fmla="*/ 641445 h 682388"/>
              <a:gd name="connsiteX8" fmla="*/ 7028597 w 9225887"/>
              <a:gd name="connsiteY8" fmla="*/ 641445 h 682388"/>
              <a:gd name="connsiteX9" fmla="*/ 5568287 w 9225887"/>
              <a:gd name="connsiteY9" fmla="*/ 259308 h 682388"/>
              <a:gd name="connsiteX10" fmla="*/ 4367284 w 9225887"/>
              <a:gd name="connsiteY10" fmla="*/ 327546 h 682388"/>
              <a:gd name="connsiteX11" fmla="*/ 2866030 w 9225887"/>
              <a:gd name="connsiteY11" fmla="*/ 682388 h 682388"/>
              <a:gd name="connsiteX12" fmla="*/ 0 w 9225887"/>
              <a:gd name="connsiteY12"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14149 h 655092"/>
              <a:gd name="connsiteX1" fmla="*/ 0 w 9225887"/>
              <a:gd name="connsiteY1" fmla="*/ 136477 h 655092"/>
              <a:gd name="connsiteX2" fmla="*/ 3725839 w 9225887"/>
              <a:gd name="connsiteY2" fmla="*/ 272955 h 655092"/>
              <a:gd name="connsiteX3" fmla="*/ 6564573 w 9225887"/>
              <a:gd name="connsiteY3" fmla="*/ 0 h 655092"/>
              <a:gd name="connsiteX4" fmla="*/ 9225887 w 9225887"/>
              <a:gd name="connsiteY4" fmla="*/ 368489 h 655092"/>
              <a:gd name="connsiteX5" fmla="*/ 9225887 w 9225887"/>
              <a:gd name="connsiteY5" fmla="*/ 614149 h 655092"/>
              <a:gd name="connsiteX6" fmla="*/ 7028597 w 9225887"/>
              <a:gd name="connsiteY6" fmla="*/ 614149 h 655092"/>
              <a:gd name="connsiteX7" fmla="*/ 5568287 w 9225887"/>
              <a:gd name="connsiteY7" fmla="*/ 232012 h 655092"/>
              <a:gd name="connsiteX8" fmla="*/ 4367284 w 9225887"/>
              <a:gd name="connsiteY8" fmla="*/ 300250 h 655092"/>
              <a:gd name="connsiteX9" fmla="*/ 2866030 w 9225887"/>
              <a:gd name="connsiteY9" fmla="*/ 655092 h 655092"/>
              <a:gd name="connsiteX10" fmla="*/ 0 w 9225887"/>
              <a:gd name="connsiteY10" fmla="*/ 614149 h 655092"/>
              <a:gd name="connsiteX0" fmla="*/ 0 w 9225887"/>
              <a:gd name="connsiteY0" fmla="*/ 688206 h 729149"/>
              <a:gd name="connsiteX1" fmla="*/ 0 w 9225887"/>
              <a:gd name="connsiteY1" fmla="*/ 210534 h 729149"/>
              <a:gd name="connsiteX2" fmla="*/ 3725839 w 9225887"/>
              <a:gd name="connsiteY2" fmla="*/ 347012 h 729149"/>
              <a:gd name="connsiteX3" fmla="*/ 6564573 w 9225887"/>
              <a:gd name="connsiteY3" fmla="*/ 74057 h 729149"/>
              <a:gd name="connsiteX4" fmla="*/ 9225887 w 9225887"/>
              <a:gd name="connsiteY4" fmla="*/ 442546 h 729149"/>
              <a:gd name="connsiteX5" fmla="*/ 9225887 w 9225887"/>
              <a:gd name="connsiteY5" fmla="*/ 688206 h 729149"/>
              <a:gd name="connsiteX6" fmla="*/ 7028597 w 9225887"/>
              <a:gd name="connsiteY6" fmla="*/ 688206 h 729149"/>
              <a:gd name="connsiteX7" fmla="*/ 5568287 w 9225887"/>
              <a:gd name="connsiteY7" fmla="*/ 306069 h 729149"/>
              <a:gd name="connsiteX8" fmla="*/ 4367284 w 9225887"/>
              <a:gd name="connsiteY8" fmla="*/ 374307 h 729149"/>
              <a:gd name="connsiteX9" fmla="*/ 2866030 w 9225887"/>
              <a:gd name="connsiteY9" fmla="*/ 729149 h 729149"/>
              <a:gd name="connsiteX10" fmla="*/ 0 w 9225887"/>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19576 w 9233838"/>
              <a:gd name="connsiteY7" fmla="*/ 342502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15903 w 9233838"/>
              <a:gd name="connsiteY0" fmla="*/ 680255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15903 w 9233838"/>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7935" h="705295">
                <a:moveTo>
                  <a:pt x="0" y="680255"/>
                </a:moveTo>
                <a:lnTo>
                  <a:pt x="7951" y="210534"/>
                </a:lnTo>
                <a:cubicBezTo>
                  <a:pt x="1321459" y="343491"/>
                  <a:pt x="1927301" y="532107"/>
                  <a:pt x="3709936" y="347012"/>
                </a:cubicBezTo>
                <a:cubicBezTo>
                  <a:pt x="4656181" y="256027"/>
                  <a:pt x="4974272" y="-168913"/>
                  <a:pt x="6548670" y="74057"/>
                </a:cubicBezTo>
                <a:cubicBezTo>
                  <a:pt x="6675099" y="82918"/>
                  <a:pt x="8375888" y="219000"/>
                  <a:pt x="9217935" y="506157"/>
                </a:cubicBezTo>
                <a:lnTo>
                  <a:pt x="9209984" y="688206"/>
                </a:lnTo>
                <a:lnTo>
                  <a:pt x="7012694" y="688206"/>
                </a:lnTo>
                <a:cubicBezTo>
                  <a:pt x="5935273" y="304289"/>
                  <a:pt x="5000975" y="23737"/>
                  <a:pt x="2969397" y="705295"/>
                </a:cubicBezTo>
                <a:lnTo>
                  <a:pt x="0" y="680255"/>
                </a:lnTo>
                <a:close/>
              </a:path>
            </a:pathLst>
          </a:custGeom>
          <a:solidFill>
            <a:srgbClr val="92D05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Picture 2" descr="C:\Users\npisfil\AppData\Local\Microsoft\Windows\Temporary Internet Files\Content.Outlook\ZKFQYGOF\fondo33.jpg"/>
          <p:cNvPicPr>
            <a:picLocks noChangeAspect="1" noChangeArrowheads="1"/>
          </p:cNvPicPr>
          <p:nvPr/>
        </p:nvPicPr>
        <p:blipFill>
          <a:blip r:embed="rId3" cstate="print"/>
          <a:srcRect b="97252"/>
          <a:stretch>
            <a:fillRect/>
          </a:stretch>
        </p:blipFill>
        <p:spPr bwMode="auto">
          <a:xfrm>
            <a:off x="0" y="0"/>
            <a:ext cx="9144000" cy="178613"/>
          </a:xfrm>
          <a:prstGeom prst="rect">
            <a:avLst/>
          </a:prstGeom>
          <a:noFill/>
        </p:spPr>
      </p:pic>
      <p:pic>
        <p:nvPicPr>
          <p:cNvPr id="8" name="Picture 2" descr="http://www.brandsoftheworld.com/sites/default/files/styles/logo-thumbnail/public/082012/untitled-1_41.png"/>
          <p:cNvPicPr>
            <a:picLocks noChangeAspect="1" noChangeArrowheads="1"/>
          </p:cNvPicPr>
          <p:nvPr/>
        </p:nvPicPr>
        <p:blipFill>
          <a:blip r:embed="rId4"/>
          <a:srcRect/>
          <a:stretch>
            <a:fillRect/>
          </a:stretch>
        </p:blipFill>
        <p:spPr bwMode="auto">
          <a:xfrm>
            <a:off x="0" y="214264"/>
            <a:ext cx="1500223" cy="150022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pisfil\AppData\Local\Microsoft\Windows\Temporary Internet Files\Content.Outlook\ZKFQYGOF\fondo33.jpg"/>
          <p:cNvPicPr>
            <a:picLocks noChangeAspect="1" noChangeArrowheads="1"/>
          </p:cNvPicPr>
          <p:nvPr/>
        </p:nvPicPr>
        <p:blipFill>
          <a:blip r:embed="rId2" cstate="print"/>
          <a:srcRect b="97252"/>
          <a:stretch>
            <a:fillRect/>
          </a:stretch>
        </p:blipFill>
        <p:spPr bwMode="auto">
          <a:xfrm>
            <a:off x="0" y="0"/>
            <a:ext cx="9144000" cy="178613"/>
          </a:xfrm>
          <a:prstGeom prst="rect">
            <a:avLst/>
          </a:prstGeom>
          <a:noFill/>
        </p:spPr>
      </p:pic>
      <p:sp>
        <p:nvSpPr>
          <p:cNvPr id="5" name="4 Forma libre"/>
          <p:cNvSpPr/>
          <p:nvPr/>
        </p:nvSpPr>
        <p:spPr>
          <a:xfrm>
            <a:off x="-38685" y="6176619"/>
            <a:ext cx="9217935" cy="705295"/>
          </a:xfrm>
          <a:custGeom>
            <a:avLst/>
            <a:gdLst>
              <a:gd name="connsiteX0" fmla="*/ 0 w 9225887"/>
              <a:gd name="connsiteY0" fmla="*/ 641445 h 682388"/>
              <a:gd name="connsiteX1" fmla="*/ 0 w 9225887"/>
              <a:gd name="connsiteY1" fmla="*/ 163773 h 682388"/>
              <a:gd name="connsiteX2" fmla="*/ 1924334 w 9225887"/>
              <a:gd name="connsiteY2" fmla="*/ 368490 h 682388"/>
              <a:gd name="connsiteX3" fmla="*/ 3725839 w 9225887"/>
              <a:gd name="connsiteY3" fmla="*/ 300251 h 682388"/>
              <a:gd name="connsiteX4" fmla="*/ 5145206 w 9225887"/>
              <a:gd name="connsiteY4" fmla="*/ 0 h 682388"/>
              <a:gd name="connsiteX5" fmla="*/ 6564573 w 9225887"/>
              <a:gd name="connsiteY5" fmla="*/ 27296 h 682388"/>
              <a:gd name="connsiteX6" fmla="*/ 9225887 w 9225887"/>
              <a:gd name="connsiteY6" fmla="*/ 395785 h 682388"/>
              <a:gd name="connsiteX7" fmla="*/ 9225887 w 9225887"/>
              <a:gd name="connsiteY7" fmla="*/ 641445 h 682388"/>
              <a:gd name="connsiteX8" fmla="*/ 7028597 w 9225887"/>
              <a:gd name="connsiteY8" fmla="*/ 641445 h 682388"/>
              <a:gd name="connsiteX9" fmla="*/ 5568287 w 9225887"/>
              <a:gd name="connsiteY9" fmla="*/ 259308 h 682388"/>
              <a:gd name="connsiteX10" fmla="*/ 4367284 w 9225887"/>
              <a:gd name="connsiteY10" fmla="*/ 327546 h 682388"/>
              <a:gd name="connsiteX11" fmla="*/ 2866030 w 9225887"/>
              <a:gd name="connsiteY11" fmla="*/ 682388 h 682388"/>
              <a:gd name="connsiteX12" fmla="*/ 0 w 9225887"/>
              <a:gd name="connsiteY12"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14149 h 655092"/>
              <a:gd name="connsiteX1" fmla="*/ 0 w 9225887"/>
              <a:gd name="connsiteY1" fmla="*/ 136477 h 655092"/>
              <a:gd name="connsiteX2" fmla="*/ 3725839 w 9225887"/>
              <a:gd name="connsiteY2" fmla="*/ 272955 h 655092"/>
              <a:gd name="connsiteX3" fmla="*/ 6564573 w 9225887"/>
              <a:gd name="connsiteY3" fmla="*/ 0 h 655092"/>
              <a:gd name="connsiteX4" fmla="*/ 9225887 w 9225887"/>
              <a:gd name="connsiteY4" fmla="*/ 368489 h 655092"/>
              <a:gd name="connsiteX5" fmla="*/ 9225887 w 9225887"/>
              <a:gd name="connsiteY5" fmla="*/ 614149 h 655092"/>
              <a:gd name="connsiteX6" fmla="*/ 7028597 w 9225887"/>
              <a:gd name="connsiteY6" fmla="*/ 614149 h 655092"/>
              <a:gd name="connsiteX7" fmla="*/ 5568287 w 9225887"/>
              <a:gd name="connsiteY7" fmla="*/ 232012 h 655092"/>
              <a:gd name="connsiteX8" fmla="*/ 4367284 w 9225887"/>
              <a:gd name="connsiteY8" fmla="*/ 300250 h 655092"/>
              <a:gd name="connsiteX9" fmla="*/ 2866030 w 9225887"/>
              <a:gd name="connsiteY9" fmla="*/ 655092 h 655092"/>
              <a:gd name="connsiteX10" fmla="*/ 0 w 9225887"/>
              <a:gd name="connsiteY10" fmla="*/ 614149 h 655092"/>
              <a:gd name="connsiteX0" fmla="*/ 0 w 9225887"/>
              <a:gd name="connsiteY0" fmla="*/ 688206 h 729149"/>
              <a:gd name="connsiteX1" fmla="*/ 0 w 9225887"/>
              <a:gd name="connsiteY1" fmla="*/ 210534 h 729149"/>
              <a:gd name="connsiteX2" fmla="*/ 3725839 w 9225887"/>
              <a:gd name="connsiteY2" fmla="*/ 347012 h 729149"/>
              <a:gd name="connsiteX3" fmla="*/ 6564573 w 9225887"/>
              <a:gd name="connsiteY3" fmla="*/ 74057 h 729149"/>
              <a:gd name="connsiteX4" fmla="*/ 9225887 w 9225887"/>
              <a:gd name="connsiteY4" fmla="*/ 442546 h 729149"/>
              <a:gd name="connsiteX5" fmla="*/ 9225887 w 9225887"/>
              <a:gd name="connsiteY5" fmla="*/ 688206 h 729149"/>
              <a:gd name="connsiteX6" fmla="*/ 7028597 w 9225887"/>
              <a:gd name="connsiteY6" fmla="*/ 688206 h 729149"/>
              <a:gd name="connsiteX7" fmla="*/ 5568287 w 9225887"/>
              <a:gd name="connsiteY7" fmla="*/ 306069 h 729149"/>
              <a:gd name="connsiteX8" fmla="*/ 4367284 w 9225887"/>
              <a:gd name="connsiteY8" fmla="*/ 374307 h 729149"/>
              <a:gd name="connsiteX9" fmla="*/ 2866030 w 9225887"/>
              <a:gd name="connsiteY9" fmla="*/ 729149 h 729149"/>
              <a:gd name="connsiteX10" fmla="*/ 0 w 9225887"/>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19576 w 9233838"/>
              <a:gd name="connsiteY7" fmla="*/ 342502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15903 w 9233838"/>
              <a:gd name="connsiteY0" fmla="*/ 680255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15903 w 9233838"/>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7935" h="705295">
                <a:moveTo>
                  <a:pt x="0" y="680255"/>
                </a:moveTo>
                <a:lnTo>
                  <a:pt x="7951" y="210534"/>
                </a:lnTo>
                <a:cubicBezTo>
                  <a:pt x="1321459" y="343491"/>
                  <a:pt x="1927301" y="532107"/>
                  <a:pt x="3709936" y="347012"/>
                </a:cubicBezTo>
                <a:cubicBezTo>
                  <a:pt x="4656181" y="256027"/>
                  <a:pt x="4974272" y="-168913"/>
                  <a:pt x="6548670" y="74057"/>
                </a:cubicBezTo>
                <a:cubicBezTo>
                  <a:pt x="6675099" y="82918"/>
                  <a:pt x="8375888" y="219000"/>
                  <a:pt x="9217935" y="506157"/>
                </a:cubicBezTo>
                <a:lnTo>
                  <a:pt x="9209984" y="688206"/>
                </a:lnTo>
                <a:lnTo>
                  <a:pt x="7012694" y="688206"/>
                </a:lnTo>
                <a:cubicBezTo>
                  <a:pt x="5935273" y="304289"/>
                  <a:pt x="5000975" y="23737"/>
                  <a:pt x="2969397" y="705295"/>
                </a:cubicBezTo>
                <a:lnTo>
                  <a:pt x="0" y="680255"/>
                </a:lnTo>
                <a:close/>
              </a:path>
            </a:pathLst>
          </a:custGeom>
          <a:solidFill>
            <a:srgbClr val="92D05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Picture 2" descr="http://www.brandsoftheworld.com/sites/default/files/styles/logo-thumbnail/public/082012/untitled-1_41.png"/>
          <p:cNvPicPr>
            <a:picLocks noChangeAspect="1" noChangeArrowheads="1"/>
          </p:cNvPicPr>
          <p:nvPr/>
        </p:nvPicPr>
        <p:blipFill>
          <a:blip r:embed="rId3"/>
          <a:srcRect/>
          <a:stretch>
            <a:fillRect/>
          </a:stretch>
        </p:blipFill>
        <p:spPr bwMode="auto">
          <a:xfrm>
            <a:off x="0" y="214264"/>
            <a:ext cx="1500223" cy="1500224"/>
          </a:xfrm>
          <a:prstGeom prst="rect">
            <a:avLst/>
          </a:prstGeom>
          <a:noFill/>
        </p:spPr>
      </p:pic>
      <p:pic>
        <p:nvPicPr>
          <p:cNvPr id="7170" name="Picture 2" descr="F:\reportes\tame.jpg"/>
          <p:cNvPicPr>
            <a:picLocks noChangeAspect="1" noChangeArrowheads="1"/>
          </p:cNvPicPr>
          <p:nvPr/>
        </p:nvPicPr>
        <p:blipFill>
          <a:blip r:embed="rId4"/>
          <a:srcRect/>
          <a:stretch>
            <a:fillRect/>
          </a:stretch>
        </p:blipFill>
        <p:spPr bwMode="auto">
          <a:xfrm>
            <a:off x="2786050" y="642918"/>
            <a:ext cx="5037534" cy="5824236"/>
          </a:xfrm>
          <a:prstGeom prst="rect">
            <a:avLst/>
          </a:prstGeom>
          <a:noFill/>
        </p:spPr>
      </p:pic>
      <p:sp>
        <p:nvSpPr>
          <p:cNvPr id="8" name="7 Rectángulo redondeado"/>
          <p:cNvSpPr/>
          <p:nvPr/>
        </p:nvSpPr>
        <p:spPr>
          <a:xfrm>
            <a:off x="500034" y="2357430"/>
            <a:ext cx="2357454" cy="1714512"/>
          </a:xfrm>
          <a:prstGeom prst="roundRect">
            <a:avLst/>
          </a:prstGeom>
          <a:solidFill>
            <a:srgbClr val="CCFF66"/>
          </a:solidFill>
          <a:ln>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smtClean="0">
              <a:solidFill>
                <a:schemeClr val="tx1"/>
              </a:solidFill>
            </a:endParaRPr>
          </a:p>
          <a:p>
            <a:pPr algn="ctr"/>
            <a:r>
              <a:rPr lang="es-PE" dirty="0" smtClean="0">
                <a:solidFill>
                  <a:schemeClr val="tx1"/>
                </a:solidFill>
              </a:rPr>
              <a:t>Reporte –TAME</a:t>
            </a:r>
          </a:p>
          <a:p>
            <a:pPr algn="ctr"/>
            <a:r>
              <a:rPr lang="es-PE" dirty="0" smtClean="0">
                <a:solidFill>
                  <a:schemeClr val="tx1"/>
                </a:solidFill>
              </a:rPr>
              <a:t>Taxi Municipal  Especial para Personas con Discapacidad motora</a:t>
            </a:r>
          </a:p>
          <a:p>
            <a:pPr algn="ctr"/>
            <a:endParaRPr lang="es-PE" sz="2400"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pisfil\AppData\Local\Microsoft\Windows\Temporary Internet Files\Content.Outlook\ZKFQYGOF\fondo33.jpg"/>
          <p:cNvPicPr>
            <a:picLocks noChangeAspect="1" noChangeArrowheads="1"/>
          </p:cNvPicPr>
          <p:nvPr/>
        </p:nvPicPr>
        <p:blipFill>
          <a:blip r:embed="rId2" cstate="print"/>
          <a:srcRect b="97252"/>
          <a:stretch>
            <a:fillRect/>
          </a:stretch>
        </p:blipFill>
        <p:spPr bwMode="auto">
          <a:xfrm>
            <a:off x="0" y="0"/>
            <a:ext cx="9144000" cy="178613"/>
          </a:xfrm>
          <a:prstGeom prst="rect">
            <a:avLst/>
          </a:prstGeom>
          <a:noFill/>
        </p:spPr>
      </p:pic>
      <p:sp>
        <p:nvSpPr>
          <p:cNvPr id="5" name="4 Forma libre"/>
          <p:cNvSpPr/>
          <p:nvPr/>
        </p:nvSpPr>
        <p:spPr>
          <a:xfrm>
            <a:off x="-38685" y="6176619"/>
            <a:ext cx="9217935" cy="705295"/>
          </a:xfrm>
          <a:custGeom>
            <a:avLst/>
            <a:gdLst>
              <a:gd name="connsiteX0" fmla="*/ 0 w 9225887"/>
              <a:gd name="connsiteY0" fmla="*/ 641445 h 682388"/>
              <a:gd name="connsiteX1" fmla="*/ 0 w 9225887"/>
              <a:gd name="connsiteY1" fmla="*/ 163773 h 682388"/>
              <a:gd name="connsiteX2" fmla="*/ 1924334 w 9225887"/>
              <a:gd name="connsiteY2" fmla="*/ 368490 h 682388"/>
              <a:gd name="connsiteX3" fmla="*/ 3725839 w 9225887"/>
              <a:gd name="connsiteY3" fmla="*/ 300251 h 682388"/>
              <a:gd name="connsiteX4" fmla="*/ 5145206 w 9225887"/>
              <a:gd name="connsiteY4" fmla="*/ 0 h 682388"/>
              <a:gd name="connsiteX5" fmla="*/ 6564573 w 9225887"/>
              <a:gd name="connsiteY5" fmla="*/ 27296 h 682388"/>
              <a:gd name="connsiteX6" fmla="*/ 9225887 w 9225887"/>
              <a:gd name="connsiteY6" fmla="*/ 395785 h 682388"/>
              <a:gd name="connsiteX7" fmla="*/ 9225887 w 9225887"/>
              <a:gd name="connsiteY7" fmla="*/ 641445 h 682388"/>
              <a:gd name="connsiteX8" fmla="*/ 7028597 w 9225887"/>
              <a:gd name="connsiteY8" fmla="*/ 641445 h 682388"/>
              <a:gd name="connsiteX9" fmla="*/ 5568287 w 9225887"/>
              <a:gd name="connsiteY9" fmla="*/ 259308 h 682388"/>
              <a:gd name="connsiteX10" fmla="*/ 4367284 w 9225887"/>
              <a:gd name="connsiteY10" fmla="*/ 327546 h 682388"/>
              <a:gd name="connsiteX11" fmla="*/ 2866030 w 9225887"/>
              <a:gd name="connsiteY11" fmla="*/ 682388 h 682388"/>
              <a:gd name="connsiteX12" fmla="*/ 0 w 9225887"/>
              <a:gd name="connsiteY12"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14149 h 655092"/>
              <a:gd name="connsiteX1" fmla="*/ 0 w 9225887"/>
              <a:gd name="connsiteY1" fmla="*/ 136477 h 655092"/>
              <a:gd name="connsiteX2" fmla="*/ 3725839 w 9225887"/>
              <a:gd name="connsiteY2" fmla="*/ 272955 h 655092"/>
              <a:gd name="connsiteX3" fmla="*/ 6564573 w 9225887"/>
              <a:gd name="connsiteY3" fmla="*/ 0 h 655092"/>
              <a:gd name="connsiteX4" fmla="*/ 9225887 w 9225887"/>
              <a:gd name="connsiteY4" fmla="*/ 368489 h 655092"/>
              <a:gd name="connsiteX5" fmla="*/ 9225887 w 9225887"/>
              <a:gd name="connsiteY5" fmla="*/ 614149 h 655092"/>
              <a:gd name="connsiteX6" fmla="*/ 7028597 w 9225887"/>
              <a:gd name="connsiteY6" fmla="*/ 614149 h 655092"/>
              <a:gd name="connsiteX7" fmla="*/ 5568287 w 9225887"/>
              <a:gd name="connsiteY7" fmla="*/ 232012 h 655092"/>
              <a:gd name="connsiteX8" fmla="*/ 4367284 w 9225887"/>
              <a:gd name="connsiteY8" fmla="*/ 300250 h 655092"/>
              <a:gd name="connsiteX9" fmla="*/ 2866030 w 9225887"/>
              <a:gd name="connsiteY9" fmla="*/ 655092 h 655092"/>
              <a:gd name="connsiteX10" fmla="*/ 0 w 9225887"/>
              <a:gd name="connsiteY10" fmla="*/ 614149 h 655092"/>
              <a:gd name="connsiteX0" fmla="*/ 0 w 9225887"/>
              <a:gd name="connsiteY0" fmla="*/ 688206 h 729149"/>
              <a:gd name="connsiteX1" fmla="*/ 0 w 9225887"/>
              <a:gd name="connsiteY1" fmla="*/ 210534 h 729149"/>
              <a:gd name="connsiteX2" fmla="*/ 3725839 w 9225887"/>
              <a:gd name="connsiteY2" fmla="*/ 347012 h 729149"/>
              <a:gd name="connsiteX3" fmla="*/ 6564573 w 9225887"/>
              <a:gd name="connsiteY3" fmla="*/ 74057 h 729149"/>
              <a:gd name="connsiteX4" fmla="*/ 9225887 w 9225887"/>
              <a:gd name="connsiteY4" fmla="*/ 442546 h 729149"/>
              <a:gd name="connsiteX5" fmla="*/ 9225887 w 9225887"/>
              <a:gd name="connsiteY5" fmla="*/ 688206 h 729149"/>
              <a:gd name="connsiteX6" fmla="*/ 7028597 w 9225887"/>
              <a:gd name="connsiteY6" fmla="*/ 688206 h 729149"/>
              <a:gd name="connsiteX7" fmla="*/ 5568287 w 9225887"/>
              <a:gd name="connsiteY7" fmla="*/ 306069 h 729149"/>
              <a:gd name="connsiteX8" fmla="*/ 4367284 w 9225887"/>
              <a:gd name="connsiteY8" fmla="*/ 374307 h 729149"/>
              <a:gd name="connsiteX9" fmla="*/ 2866030 w 9225887"/>
              <a:gd name="connsiteY9" fmla="*/ 729149 h 729149"/>
              <a:gd name="connsiteX10" fmla="*/ 0 w 9225887"/>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19576 w 9233838"/>
              <a:gd name="connsiteY7" fmla="*/ 342502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15903 w 9233838"/>
              <a:gd name="connsiteY0" fmla="*/ 680255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15903 w 9233838"/>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7935" h="705295">
                <a:moveTo>
                  <a:pt x="0" y="680255"/>
                </a:moveTo>
                <a:lnTo>
                  <a:pt x="7951" y="210534"/>
                </a:lnTo>
                <a:cubicBezTo>
                  <a:pt x="1321459" y="343491"/>
                  <a:pt x="1927301" y="532107"/>
                  <a:pt x="3709936" y="347012"/>
                </a:cubicBezTo>
                <a:cubicBezTo>
                  <a:pt x="4656181" y="256027"/>
                  <a:pt x="4974272" y="-168913"/>
                  <a:pt x="6548670" y="74057"/>
                </a:cubicBezTo>
                <a:cubicBezTo>
                  <a:pt x="6675099" y="82918"/>
                  <a:pt x="8375888" y="219000"/>
                  <a:pt x="9217935" y="506157"/>
                </a:cubicBezTo>
                <a:lnTo>
                  <a:pt x="9209984" y="688206"/>
                </a:lnTo>
                <a:lnTo>
                  <a:pt x="7012694" y="688206"/>
                </a:lnTo>
                <a:cubicBezTo>
                  <a:pt x="5935273" y="304289"/>
                  <a:pt x="5000975" y="23737"/>
                  <a:pt x="2969397" y="705295"/>
                </a:cubicBezTo>
                <a:lnTo>
                  <a:pt x="0" y="680255"/>
                </a:lnTo>
                <a:close/>
              </a:path>
            </a:pathLst>
          </a:custGeom>
          <a:solidFill>
            <a:srgbClr val="92D05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Picture 2" descr="http://www.brandsoftheworld.com/sites/default/files/styles/logo-thumbnail/public/082012/untitled-1_41.png"/>
          <p:cNvPicPr>
            <a:picLocks noChangeAspect="1" noChangeArrowheads="1"/>
          </p:cNvPicPr>
          <p:nvPr/>
        </p:nvPicPr>
        <p:blipFill>
          <a:blip r:embed="rId3"/>
          <a:srcRect/>
          <a:stretch>
            <a:fillRect/>
          </a:stretch>
        </p:blipFill>
        <p:spPr bwMode="auto">
          <a:xfrm>
            <a:off x="0" y="214264"/>
            <a:ext cx="1500223" cy="1500224"/>
          </a:xfrm>
          <a:prstGeom prst="rect">
            <a:avLst/>
          </a:prstGeom>
          <a:noFill/>
        </p:spPr>
      </p:pic>
      <p:pic>
        <p:nvPicPr>
          <p:cNvPr id="8194" name="Picture 2" descr="F:\reportes\accidentesdetransito.jpg"/>
          <p:cNvPicPr>
            <a:picLocks noChangeAspect="1" noChangeArrowheads="1"/>
          </p:cNvPicPr>
          <p:nvPr/>
        </p:nvPicPr>
        <p:blipFill>
          <a:blip r:embed="rId4"/>
          <a:srcRect/>
          <a:stretch>
            <a:fillRect/>
          </a:stretch>
        </p:blipFill>
        <p:spPr bwMode="auto">
          <a:xfrm>
            <a:off x="2786050" y="500042"/>
            <a:ext cx="4609904" cy="5895899"/>
          </a:xfrm>
          <a:prstGeom prst="rect">
            <a:avLst/>
          </a:prstGeom>
          <a:noFill/>
        </p:spPr>
      </p:pic>
      <p:sp>
        <p:nvSpPr>
          <p:cNvPr id="9" name="8 Rectángulo redondeado"/>
          <p:cNvSpPr/>
          <p:nvPr/>
        </p:nvSpPr>
        <p:spPr>
          <a:xfrm>
            <a:off x="571472" y="2500306"/>
            <a:ext cx="2071702" cy="1500198"/>
          </a:xfrm>
          <a:prstGeom prst="roundRect">
            <a:avLst/>
          </a:prstGeom>
          <a:solidFill>
            <a:srgbClr val="CCFF66"/>
          </a:solidFill>
          <a:ln>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solidFill>
                  <a:schemeClr val="tx1"/>
                </a:solidFill>
              </a:rPr>
              <a:t>Reporte</a:t>
            </a:r>
          </a:p>
          <a:p>
            <a:pPr algn="ctr"/>
            <a:r>
              <a:rPr lang="es-PE" dirty="0" smtClean="0">
                <a:solidFill>
                  <a:schemeClr val="tx1"/>
                </a:solidFill>
              </a:rPr>
              <a:t>Accidentes de Transito por hora y día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pisfil\AppData\Local\Microsoft\Windows\Temporary Internet Files\Content.Outlook\ZKFQYGOF\fondo33.jpg"/>
          <p:cNvPicPr>
            <a:picLocks noChangeAspect="1" noChangeArrowheads="1"/>
          </p:cNvPicPr>
          <p:nvPr/>
        </p:nvPicPr>
        <p:blipFill>
          <a:blip r:embed="rId2" cstate="print"/>
          <a:srcRect b="97252"/>
          <a:stretch>
            <a:fillRect/>
          </a:stretch>
        </p:blipFill>
        <p:spPr bwMode="auto">
          <a:xfrm>
            <a:off x="0" y="0"/>
            <a:ext cx="9144000" cy="178613"/>
          </a:xfrm>
          <a:prstGeom prst="rect">
            <a:avLst/>
          </a:prstGeom>
          <a:noFill/>
        </p:spPr>
      </p:pic>
      <p:sp>
        <p:nvSpPr>
          <p:cNvPr id="5" name="4 Forma libre"/>
          <p:cNvSpPr/>
          <p:nvPr/>
        </p:nvSpPr>
        <p:spPr>
          <a:xfrm>
            <a:off x="-38685" y="6176619"/>
            <a:ext cx="9217935" cy="705295"/>
          </a:xfrm>
          <a:custGeom>
            <a:avLst/>
            <a:gdLst>
              <a:gd name="connsiteX0" fmla="*/ 0 w 9225887"/>
              <a:gd name="connsiteY0" fmla="*/ 641445 h 682388"/>
              <a:gd name="connsiteX1" fmla="*/ 0 w 9225887"/>
              <a:gd name="connsiteY1" fmla="*/ 163773 h 682388"/>
              <a:gd name="connsiteX2" fmla="*/ 1924334 w 9225887"/>
              <a:gd name="connsiteY2" fmla="*/ 368490 h 682388"/>
              <a:gd name="connsiteX3" fmla="*/ 3725839 w 9225887"/>
              <a:gd name="connsiteY3" fmla="*/ 300251 h 682388"/>
              <a:gd name="connsiteX4" fmla="*/ 5145206 w 9225887"/>
              <a:gd name="connsiteY4" fmla="*/ 0 h 682388"/>
              <a:gd name="connsiteX5" fmla="*/ 6564573 w 9225887"/>
              <a:gd name="connsiteY5" fmla="*/ 27296 h 682388"/>
              <a:gd name="connsiteX6" fmla="*/ 9225887 w 9225887"/>
              <a:gd name="connsiteY6" fmla="*/ 395785 h 682388"/>
              <a:gd name="connsiteX7" fmla="*/ 9225887 w 9225887"/>
              <a:gd name="connsiteY7" fmla="*/ 641445 h 682388"/>
              <a:gd name="connsiteX8" fmla="*/ 7028597 w 9225887"/>
              <a:gd name="connsiteY8" fmla="*/ 641445 h 682388"/>
              <a:gd name="connsiteX9" fmla="*/ 5568287 w 9225887"/>
              <a:gd name="connsiteY9" fmla="*/ 259308 h 682388"/>
              <a:gd name="connsiteX10" fmla="*/ 4367284 w 9225887"/>
              <a:gd name="connsiteY10" fmla="*/ 327546 h 682388"/>
              <a:gd name="connsiteX11" fmla="*/ 2866030 w 9225887"/>
              <a:gd name="connsiteY11" fmla="*/ 682388 h 682388"/>
              <a:gd name="connsiteX12" fmla="*/ 0 w 9225887"/>
              <a:gd name="connsiteY12"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14149 h 655092"/>
              <a:gd name="connsiteX1" fmla="*/ 0 w 9225887"/>
              <a:gd name="connsiteY1" fmla="*/ 136477 h 655092"/>
              <a:gd name="connsiteX2" fmla="*/ 3725839 w 9225887"/>
              <a:gd name="connsiteY2" fmla="*/ 272955 h 655092"/>
              <a:gd name="connsiteX3" fmla="*/ 6564573 w 9225887"/>
              <a:gd name="connsiteY3" fmla="*/ 0 h 655092"/>
              <a:gd name="connsiteX4" fmla="*/ 9225887 w 9225887"/>
              <a:gd name="connsiteY4" fmla="*/ 368489 h 655092"/>
              <a:gd name="connsiteX5" fmla="*/ 9225887 w 9225887"/>
              <a:gd name="connsiteY5" fmla="*/ 614149 h 655092"/>
              <a:gd name="connsiteX6" fmla="*/ 7028597 w 9225887"/>
              <a:gd name="connsiteY6" fmla="*/ 614149 h 655092"/>
              <a:gd name="connsiteX7" fmla="*/ 5568287 w 9225887"/>
              <a:gd name="connsiteY7" fmla="*/ 232012 h 655092"/>
              <a:gd name="connsiteX8" fmla="*/ 4367284 w 9225887"/>
              <a:gd name="connsiteY8" fmla="*/ 300250 h 655092"/>
              <a:gd name="connsiteX9" fmla="*/ 2866030 w 9225887"/>
              <a:gd name="connsiteY9" fmla="*/ 655092 h 655092"/>
              <a:gd name="connsiteX10" fmla="*/ 0 w 9225887"/>
              <a:gd name="connsiteY10" fmla="*/ 614149 h 655092"/>
              <a:gd name="connsiteX0" fmla="*/ 0 w 9225887"/>
              <a:gd name="connsiteY0" fmla="*/ 688206 h 729149"/>
              <a:gd name="connsiteX1" fmla="*/ 0 w 9225887"/>
              <a:gd name="connsiteY1" fmla="*/ 210534 h 729149"/>
              <a:gd name="connsiteX2" fmla="*/ 3725839 w 9225887"/>
              <a:gd name="connsiteY2" fmla="*/ 347012 h 729149"/>
              <a:gd name="connsiteX3" fmla="*/ 6564573 w 9225887"/>
              <a:gd name="connsiteY3" fmla="*/ 74057 h 729149"/>
              <a:gd name="connsiteX4" fmla="*/ 9225887 w 9225887"/>
              <a:gd name="connsiteY4" fmla="*/ 442546 h 729149"/>
              <a:gd name="connsiteX5" fmla="*/ 9225887 w 9225887"/>
              <a:gd name="connsiteY5" fmla="*/ 688206 h 729149"/>
              <a:gd name="connsiteX6" fmla="*/ 7028597 w 9225887"/>
              <a:gd name="connsiteY6" fmla="*/ 688206 h 729149"/>
              <a:gd name="connsiteX7" fmla="*/ 5568287 w 9225887"/>
              <a:gd name="connsiteY7" fmla="*/ 306069 h 729149"/>
              <a:gd name="connsiteX8" fmla="*/ 4367284 w 9225887"/>
              <a:gd name="connsiteY8" fmla="*/ 374307 h 729149"/>
              <a:gd name="connsiteX9" fmla="*/ 2866030 w 9225887"/>
              <a:gd name="connsiteY9" fmla="*/ 729149 h 729149"/>
              <a:gd name="connsiteX10" fmla="*/ 0 w 9225887"/>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19576 w 9233838"/>
              <a:gd name="connsiteY7" fmla="*/ 342502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15903 w 9233838"/>
              <a:gd name="connsiteY0" fmla="*/ 680255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15903 w 9233838"/>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7935" h="705295">
                <a:moveTo>
                  <a:pt x="0" y="680255"/>
                </a:moveTo>
                <a:lnTo>
                  <a:pt x="7951" y="210534"/>
                </a:lnTo>
                <a:cubicBezTo>
                  <a:pt x="1321459" y="343491"/>
                  <a:pt x="1927301" y="532107"/>
                  <a:pt x="3709936" y="347012"/>
                </a:cubicBezTo>
                <a:cubicBezTo>
                  <a:pt x="4656181" y="256027"/>
                  <a:pt x="4974272" y="-168913"/>
                  <a:pt x="6548670" y="74057"/>
                </a:cubicBezTo>
                <a:cubicBezTo>
                  <a:pt x="6675099" y="82918"/>
                  <a:pt x="8375888" y="219000"/>
                  <a:pt x="9217935" y="506157"/>
                </a:cubicBezTo>
                <a:lnTo>
                  <a:pt x="9209984" y="688206"/>
                </a:lnTo>
                <a:lnTo>
                  <a:pt x="7012694" y="688206"/>
                </a:lnTo>
                <a:cubicBezTo>
                  <a:pt x="5935273" y="304289"/>
                  <a:pt x="5000975" y="23737"/>
                  <a:pt x="2969397" y="705295"/>
                </a:cubicBezTo>
                <a:lnTo>
                  <a:pt x="0" y="680255"/>
                </a:lnTo>
                <a:close/>
              </a:path>
            </a:pathLst>
          </a:custGeom>
          <a:solidFill>
            <a:srgbClr val="92D05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Picture 2" descr="http://www.brandsoftheworld.com/sites/default/files/styles/logo-thumbnail/public/082012/untitled-1_41.png"/>
          <p:cNvPicPr>
            <a:picLocks noChangeAspect="1" noChangeArrowheads="1"/>
          </p:cNvPicPr>
          <p:nvPr/>
        </p:nvPicPr>
        <p:blipFill>
          <a:blip r:embed="rId3"/>
          <a:srcRect/>
          <a:stretch>
            <a:fillRect/>
          </a:stretch>
        </p:blipFill>
        <p:spPr bwMode="auto">
          <a:xfrm>
            <a:off x="0" y="214264"/>
            <a:ext cx="1500223" cy="1500224"/>
          </a:xfrm>
          <a:prstGeom prst="rect">
            <a:avLst/>
          </a:prstGeom>
          <a:noFill/>
        </p:spPr>
      </p:pic>
      <p:pic>
        <p:nvPicPr>
          <p:cNvPr id="10242" name="Picture 2" descr="F:\reportes\inventariodearboles.jpg"/>
          <p:cNvPicPr>
            <a:picLocks noChangeAspect="1" noChangeArrowheads="1"/>
          </p:cNvPicPr>
          <p:nvPr/>
        </p:nvPicPr>
        <p:blipFill>
          <a:blip r:embed="rId4"/>
          <a:srcRect/>
          <a:stretch>
            <a:fillRect/>
          </a:stretch>
        </p:blipFill>
        <p:spPr bwMode="auto">
          <a:xfrm>
            <a:off x="3000364" y="428604"/>
            <a:ext cx="4968045" cy="6030442"/>
          </a:xfrm>
          <a:prstGeom prst="rect">
            <a:avLst/>
          </a:prstGeom>
          <a:noFill/>
        </p:spPr>
      </p:pic>
      <p:sp>
        <p:nvSpPr>
          <p:cNvPr id="9" name="8 Rectángulo redondeado"/>
          <p:cNvSpPr/>
          <p:nvPr/>
        </p:nvSpPr>
        <p:spPr>
          <a:xfrm>
            <a:off x="857224" y="2500306"/>
            <a:ext cx="2071702" cy="1714512"/>
          </a:xfrm>
          <a:prstGeom prst="roundRect">
            <a:avLst/>
          </a:prstGeom>
          <a:solidFill>
            <a:srgbClr val="CCFF66"/>
          </a:solidFill>
          <a:ln>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dirty="0" smtClean="0">
                <a:solidFill>
                  <a:schemeClr val="tx1"/>
                </a:solidFill>
              </a:rPr>
              <a:t>Reporte Inventario de Arboles por Sectores</a:t>
            </a:r>
            <a:endParaRPr lang="es-PE" sz="2400"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srcRect t="8657" r="40038" b="17516"/>
          <a:stretch/>
        </p:blipFill>
        <p:spPr>
          <a:xfrm>
            <a:off x="426630" y="548680"/>
            <a:ext cx="8321834" cy="57606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 name="Picture 2"/>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a:effectLst/>
        </p:spPr>
      </p:pic>
      <p:sp>
        <p:nvSpPr>
          <p:cNvPr id="5" name="4 CuadroTexto"/>
          <p:cNvSpPr txBox="1"/>
          <p:nvPr/>
        </p:nvSpPr>
        <p:spPr>
          <a:xfrm>
            <a:off x="3714744" y="4445509"/>
            <a:ext cx="3357586" cy="769441"/>
          </a:xfrm>
          <a:prstGeom prst="rect">
            <a:avLst/>
          </a:prstGeom>
          <a:noFill/>
        </p:spPr>
        <p:txBody>
          <a:bodyPr wrap="square" rtlCol="0">
            <a:spAutoFit/>
          </a:bodyPr>
          <a:lstStyle/>
          <a:p>
            <a:r>
              <a:rPr lang="es-PE" sz="4400" dirty="0" smtClean="0">
                <a:solidFill>
                  <a:schemeClr val="bg1"/>
                </a:solidFill>
              </a:rPr>
              <a:t>Gracias</a:t>
            </a:r>
            <a:endParaRPr lang="es-PE" sz="4400" dirty="0">
              <a:solidFill>
                <a:schemeClr val="bg1"/>
              </a:solidFill>
            </a:endParaRPr>
          </a:p>
        </p:txBody>
      </p:sp>
    </p:spTree>
    <p:extLst>
      <p:ext uri="{BB962C8B-B14F-4D97-AF65-F5344CB8AC3E}">
        <p14:creationId xmlns="" xmlns:p14="http://schemas.microsoft.com/office/powerpoint/2010/main" val="3772342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Rectángulo redondeado"/>
          <p:cNvSpPr/>
          <p:nvPr/>
        </p:nvSpPr>
        <p:spPr>
          <a:xfrm>
            <a:off x="283779" y="272843"/>
            <a:ext cx="8466084" cy="6294070"/>
          </a:xfrm>
          <a:prstGeom prst="roundRect">
            <a:avLst>
              <a:gd name="adj" fmla="val 6019"/>
            </a:avLst>
          </a:prstGeom>
          <a:solidFill>
            <a:schemeClr val="bg1"/>
          </a:solidFill>
          <a:ln>
            <a:solidFill>
              <a:srgbClr val="26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4" name="33 Rectángulo"/>
          <p:cNvSpPr/>
          <p:nvPr/>
        </p:nvSpPr>
        <p:spPr>
          <a:xfrm>
            <a:off x="1697207" y="272842"/>
            <a:ext cx="5289397" cy="707886"/>
          </a:xfrm>
          <a:prstGeom prst="rect">
            <a:avLst/>
          </a:prstGeom>
        </p:spPr>
        <p:txBody>
          <a:bodyPr wrap="square">
            <a:spAutoFit/>
          </a:bodyPr>
          <a:lstStyle/>
          <a:p>
            <a:pPr algn="ctr"/>
            <a:r>
              <a:rPr lang="es-PE" sz="4000" b="1" dirty="0" smtClean="0">
                <a:solidFill>
                  <a:schemeClr val="accent3">
                    <a:lumMod val="50000"/>
                  </a:schemeClr>
                </a:solidFill>
              </a:rPr>
              <a:t>Algunas Cifras </a:t>
            </a:r>
            <a:endParaRPr lang="es-PE" sz="4000" b="1" dirty="0">
              <a:solidFill>
                <a:schemeClr val="accent3">
                  <a:lumMod val="50000"/>
                </a:schemeClr>
              </a:solidFill>
            </a:endParaRPr>
          </a:p>
        </p:txBody>
      </p:sp>
      <p:sp>
        <p:nvSpPr>
          <p:cNvPr id="21" name="20 Forma libre"/>
          <p:cNvSpPr/>
          <p:nvPr/>
        </p:nvSpPr>
        <p:spPr>
          <a:xfrm>
            <a:off x="-38685" y="6176619"/>
            <a:ext cx="9217935" cy="705295"/>
          </a:xfrm>
          <a:custGeom>
            <a:avLst/>
            <a:gdLst>
              <a:gd name="connsiteX0" fmla="*/ 0 w 9225887"/>
              <a:gd name="connsiteY0" fmla="*/ 641445 h 682388"/>
              <a:gd name="connsiteX1" fmla="*/ 0 w 9225887"/>
              <a:gd name="connsiteY1" fmla="*/ 163773 h 682388"/>
              <a:gd name="connsiteX2" fmla="*/ 1924334 w 9225887"/>
              <a:gd name="connsiteY2" fmla="*/ 368490 h 682388"/>
              <a:gd name="connsiteX3" fmla="*/ 3725839 w 9225887"/>
              <a:gd name="connsiteY3" fmla="*/ 300251 h 682388"/>
              <a:gd name="connsiteX4" fmla="*/ 5145206 w 9225887"/>
              <a:gd name="connsiteY4" fmla="*/ 0 h 682388"/>
              <a:gd name="connsiteX5" fmla="*/ 6564573 w 9225887"/>
              <a:gd name="connsiteY5" fmla="*/ 27296 h 682388"/>
              <a:gd name="connsiteX6" fmla="*/ 9225887 w 9225887"/>
              <a:gd name="connsiteY6" fmla="*/ 395785 h 682388"/>
              <a:gd name="connsiteX7" fmla="*/ 9225887 w 9225887"/>
              <a:gd name="connsiteY7" fmla="*/ 641445 h 682388"/>
              <a:gd name="connsiteX8" fmla="*/ 7028597 w 9225887"/>
              <a:gd name="connsiteY8" fmla="*/ 641445 h 682388"/>
              <a:gd name="connsiteX9" fmla="*/ 5568287 w 9225887"/>
              <a:gd name="connsiteY9" fmla="*/ 259308 h 682388"/>
              <a:gd name="connsiteX10" fmla="*/ 4367284 w 9225887"/>
              <a:gd name="connsiteY10" fmla="*/ 327546 h 682388"/>
              <a:gd name="connsiteX11" fmla="*/ 2866030 w 9225887"/>
              <a:gd name="connsiteY11" fmla="*/ 682388 h 682388"/>
              <a:gd name="connsiteX12" fmla="*/ 0 w 9225887"/>
              <a:gd name="connsiteY12"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14149 h 655092"/>
              <a:gd name="connsiteX1" fmla="*/ 0 w 9225887"/>
              <a:gd name="connsiteY1" fmla="*/ 136477 h 655092"/>
              <a:gd name="connsiteX2" fmla="*/ 3725839 w 9225887"/>
              <a:gd name="connsiteY2" fmla="*/ 272955 h 655092"/>
              <a:gd name="connsiteX3" fmla="*/ 6564573 w 9225887"/>
              <a:gd name="connsiteY3" fmla="*/ 0 h 655092"/>
              <a:gd name="connsiteX4" fmla="*/ 9225887 w 9225887"/>
              <a:gd name="connsiteY4" fmla="*/ 368489 h 655092"/>
              <a:gd name="connsiteX5" fmla="*/ 9225887 w 9225887"/>
              <a:gd name="connsiteY5" fmla="*/ 614149 h 655092"/>
              <a:gd name="connsiteX6" fmla="*/ 7028597 w 9225887"/>
              <a:gd name="connsiteY6" fmla="*/ 614149 h 655092"/>
              <a:gd name="connsiteX7" fmla="*/ 5568287 w 9225887"/>
              <a:gd name="connsiteY7" fmla="*/ 232012 h 655092"/>
              <a:gd name="connsiteX8" fmla="*/ 4367284 w 9225887"/>
              <a:gd name="connsiteY8" fmla="*/ 300250 h 655092"/>
              <a:gd name="connsiteX9" fmla="*/ 2866030 w 9225887"/>
              <a:gd name="connsiteY9" fmla="*/ 655092 h 655092"/>
              <a:gd name="connsiteX10" fmla="*/ 0 w 9225887"/>
              <a:gd name="connsiteY10" fmla="*/ 614149 h 655092"/>
              <a:gd name="connsiteX0" fmla="*/ 0 w 9225887"/>
              <a:gd name="connsiteY0" fmla="*/ 688206 h 729149"/>
              <a:gd name="connsiteX1" fmla="*/ 0 w 9225887"/>
              <a:gd name="connsiteY1" fmla="*/ 210534 h 729149"/>
              <a:gd name="connsiteX2" fmla="*/ 3725839 w 9225887"/>
              <a:gd name="connsiteY2" fmla="*/ 347012 h 729149"/>
              <a:gd name="connsiteX3" fmla="*/ 6564573 w 9225887"/>
              <a:gd name="connsiteY3" fmla="*/ 74057 h 729149"/>
              <a:gd name="connsiteX4" fmla="*/ 9225887 w 9225887"/>
              <a:gd name="connsiteY4" fmla="*/ 442546 h 729149"/>
              <a:gd name="connsiteX5" fmla="*/ 9225887 w 9225887"/>
              <a:gd name="connsiteY5" fmla="*/ 688206 h 729149"/>
              <a:gd name="connsiteX6" fmla="*/ 7028597 w 9225887"/>
              <a:gd name="connsiteY6" fmla="*/ 688206 h 729149"/>
              <a:gd name="connsiteX7" fmla="*/ 5568287 w 9225887"/>
              <a:gd name="connsiteY7" fmla="*/ 306069 h 729149"/>
              <a:gd name="connsiteX8" fmla="*/ 4367284 w 9225887"/>
              <a:gd name="connsiteY8" fmla="*/ 374307 h 729149"/>
              <a:gd name="connsiteX9" fmla="*/ 2866030 w 9225887"/>
              <a:gd name="connsiteY9" fmla="*/ 729149 h 729149"/>
              <a:gd name="connsiteX10" fmla="*/ 0 w 9225887"/>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19576 w 9233838"/>
              <a:gd name="connsiteY7" fmla="*/ 342502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15903 w 9233838"/>
              <a:gd name="connsiteY0" fmla="*/ 680255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15903 w 9233838"/>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7935" h="705295">
                <a:moveTo>
                  <a:pt x="0" y="680255"/>
                </a:moveTo>
                <a:lnTo>
                  <a:pt x="7951" y="210534"/>
                </a:lnTo>
                <a:cubicBezTo>
                  <a:pt x="1321459" y="343491"/>
                  <a:pt x="1927301" y="532107"/>
                  <a:pt x="3709936" y="347012"/>
                </a:cubicBezTo>
                <a:cubicBezTo>
                  <a:pt x="4656181" y="256027"/>
                  <a:pt x="4974272" y="-168913"/>
                  <a:pt x="6548670" y="74057"/>
                </a:cubicBezTo>
                <a:cubicBezTo>
                  <a:pt x="6675099" y="82918"/>
                  <a:pt x="8375888" y="219000"/>
                  <a:pt x="9217935" y="506157"/>
                </a:cubicBezTo>
                <a:lnTo>
                  <a:pt x="9209984" y="688206"/>
                </a:lnTo>
                <a:lnTo>
                  <a:pt x="7012694" y="688206"/>
                </a:lnTo>
                <a:cubicBezTo>
                  <a:pt x="5935273" y="304289"/>
                  <a:pt x="5000975" y="23737"/>
                  <a:pt x="2969397" y="705295"/>
                </a:cubicBezTo>
                <a:lnTo>
                  <a:pt x="0" y="680255"/>
                </a:lnTo>
                <a:close/>
              </a:path>
            </a:pathLst>
          </a:custGeom>
          <a:solidFill>
            <a:srgbClr val="92D05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3" name="4 Grupo"/>
          <p:cNvGrpSpPr/>
          <p:nvPr/>
        </p:nvGrpSpPr>
        <p:grpSpPr>
          <a:xfrm>
            <a:off x="395537" y="928984"/>
            <a:ext cx="2608163" cy="5469761"/>
            <a:chOff x="470570" y="928983"/>
            <a:chExt cx="2516335" cy="5469761"/>
          </a:xfrm>
        </p:grpSpPr>
        <p:grpSp>
          <p:nvGrpSpPr>
            <p:cNvPr id="4" name="15 Grupo"/>
            <p:cNvGrpSpPr/>
            <p:nvPr/>
          </p:nvGrpSpPr>
          <p:grpSpPr>
            <a:xfrm>
              <a:off x="470571" y="928983"/>
              <a:ext cx="2516334" cy="2788049"/>
              <a:chOff x="0" y="2564904"/>
              <a:chExt cx="2987824" cy="3284984"/>
            </a:xfrm>
          </p:grpSpPr>
          <p:pic>
            <p:nvPicPr>
              <p:cNvPr id="17" name="Picture 2" descr="http://www.senasa.gob.pe/RepositorioAPS/0/1/JER/MAP_CAR/mapa%20peru%20copia.jpg"/>
              <p:cNvPicPr>
                <a:picLocks noChangeAspect="1" noChangeArrowheads="1"/>
              </p:cNvPicPr>
              <p:nvPr/>
            </p:nvPicPr>
            <p:blipFill>
              <a:blip r:embed="rId2" cstate="print"/>
              <a:srcRect t="9429" r="4090" b="11101"/>
              <a:stretch>
                <a:fillRect/>
              </a:stretch>
            </p:blipFill>
            <p:spPr bwMode="auto">
              <a:xfrm>
                <a:off x="0" y="2564904"/>
                <a:ext cx="2987824" cy="3284984"/>
              </a:xfrm>
              <a:prstGeom prst="roundRect">
                <a:avLst/>
              </a:prstGeom>
              <a:noFill/>
            </p:spPr>
          </p:pic>
          <p:sp>
            <p:nvSpPr>
              <p:cNvPr id="18" name="17 Forma libre"/>
              <p:cNvSpPr/>
              <p:nvPr/>
            </p:nvSpPr>
            <p:spPr bwMode="auto">
              <a:xfrm>
                <a:off x="899592" y="4509120"/>
                <a:ext cx="426566" cy="499319"/>
              </a:xfrm>
              <a:prstGeom prst="roundRect">
                <a:avLst/>
              </a:prstGeom>
              <a:solidFill>
                <a:srgbClr val="FF0000">
                  <a:alpha val="65000"/>
                </a:srgbClr>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0" cap="none" spc="0" normalizeH="0" baseline="0" noProof="0" smtClean="0">
                  <a:ln>
                    <a:noFill/>
                  </a:ln>
                  <a:solidFill>
                    <a:srgbClr val="000000"/>
                  </a:solidFill>
                  <a:effectLst/>
                  <a:uLnTx/>
                  <a:uFillTx/>
                  <a:latin typeface="Arial" charset="0"/>
                </a:endParaRPr>
              </a:p>
            </p:txBody>
          </p:sp>
        </p:grpSp>
        <p:sp>
          <p:nvSpPr>
            <p:cNvPr id="23" name="22 Rectángulo redondeado"/>
            <p:cNvSpPr/>
            <p:nvPr/>
          </p:nvSpPr>
          <p:spPr>
            <a:xfrm>
              <a:off x="470570" y="3746806"/>
              <a:ext cx="2516335" cy="265193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8" name="27 CuadroTexto"/>
            <p:cNvSpPr txBox="1"/>
            <p:nvPr/>
          </p:nvSpPr>
          <p:spPr>
            <a:xfrm>
              <a:off x="470570" y="4221088"/>
              <a:ext cx="2453270" cy="954107"/>
            </a:xfrm>
            <a:prstGeom prst="rect">
              <a:avLst/>
            </a:prstGeom>
            <a:noFill/>
          </p:spPr>
          <p:txBody>
            <a:bodyPr wrap="square" rtlCol="0">
              <a:spAutoFit/>
            </a:bodyPr>
            <a:lstStyle/>
            <a:p>
              <a:pPr algn="ctr"/>
              <a:r>
                <a:rPr lang="es-PE" sz="2400" b="1" dirty="0" smtClean="0">
                  <a:solidFill>
                    <a:schemeClr val="bg1"/>
                  </a:solidFill>
                </a:rPr>
                <a:t>País Milenario</a:t>
              </a:r>
            </a:p>
            <a:p>
              <a:pPr algn="ctr"/>
              <a:r>
                <a:rPr lang="es-PE" sz="3200" b="1" dirty="0" smtClean="0">
                  <a:solidFill>
                    <a:schemeClr val="bg1"/>
                  </a:solidFill>
                  <a:effectLst>
                    <a:outerShdw blurRad="38100" dist="38100" dir="2700000" algn="tl">
                      <a:srgbClr val="000000">
                        <a:alpha val="43137"/>
                      </a:srgbClr>
                    </a:outerShdw>
                  </a:effectLst>
                </a:rPr>
                <a:t>30</a:t>
              </a:r>
              <a:r>
                <a:rPr lang="es-PE" sz="2400" b="1" dirty="0" smtClean="0">
                  <a:solidFill>
                    <a:schemeClr val="bg1"/>
                  </a:solidFill>
                </a:rPr>
                <a:t> </a:t>
              </a:r>
              <a:r>
                <a:rPr lang="es-PE" sz="2000" b="1" dirty="0" smtClean="0">
                  <a:solidFill>
                    <a:schemeClr val="bg1"/>
                  </a:solidFill>
                </a:rPr>
                <a:t>Millones de Hab. </a:t>
              </a:r>
              <a:endParaRPr lang="es-PE" sz="2000" b="1" dirty="0">
                <a:solidFill>
                  <a:schemeClr val="bg1"/>
                </a:solidFill>
              </a:endParaRPr>
            </a:p>
          </p:txBody>
        </p:sp>
        <p:sp>
          <p:nvSpPr>
            <p:cNvPr id="33" name="32 CuadroTexto"/>
            <p:cNvSpPr txBox="1"/>
            <p:nvPr/>
          </p:nvSpPr>
          <p:spPr>
            <a:xfrm>
              <a:off x="565170" y="5013176"/>
              <a:ext cx="2300310" cy="1323439"/>
            </a:xfrm>
            <a:prstGeom prst="rect">
              <a:avLst/>
            </a:prstGeom>
            <a:noFill/>
          </p:spPr>
          <p:txBody>
            <a:bodyPr wrap="square" rtlCol="0">
              <a:spAutoFit/>
            </a:bodyPr>
            <a:lstStyle>
              <a:defPPr>
                <a:defRPr lang="es-PE"/>
              </a:defPPr>
              <a:lvl1pPr algn="ctr">
                <a:defRPr sz="2600" b="1">
                  <a:solidFill>
                    <a:schemeClr val="bg1"/>
                  </a:solidFill>
                </a:defRPr>
              </a:lvl1pPr>
            </a:lstStyle>
            <a:p>
              <a:r>
                <a:rPr lang="es-PE" sz="2800" dirty="0" smtClean="0">
                  <a:effectLst>
                    <a:outerShdw blurRad="38100" dist="38100" dir="2700000" algn="tl">
                      <a:srgbClr val="000000">
                        <a:alpha val="43137"/>
                      </a:srgbClr>
                    </a:outerShdw>
                  </a:effectLst>
                </a:rPr>
                <a:t>1.28</a:t>
              </a:r>
              <a:r>
                <a:rPr lang="es-PE" sz="2400" dirty="0" smtClean="0"/>
                <a:t> </a:t>
              </a:r>
              <a:r>
                <a:rPr lang="es-PE" sz="1800" dirty="0" smtClean="0"/>
                <a:t>Millones Km2</a:t>
              </a:r>
            </a:p>
            <a:p>
              <a:r>
                <a:rPr lang="es-PE" sz="3200" dirty="0" smtClean="0">
                  <a:effectLst>
                    <a:outerShdw blurRad="38100" dist="38100" dir="2700000" algn="tl">
                      <a:srgbClr val="000000">
                        <a:alpha val="43137"/>
                      </a:srgbClr>
                    </a:outerShdw>
                  </a:effectLst>
                </a:rPr>
                <a:t>3</a:t>
              </a:r>
              <a:r>
                <a:rPr lang="es-PE" sz="2400" dirty="0" smtClean="0"/>
                <a:t> Regiones, </a:t>
              </a:r>
              <a:r>
                <a:rPr lang="es-PE" sz="3200" dirty="0" smtClean="0">
                  <a:effectLst>
                    <a:outerShdw blurRad="38100" dist="38100" dir="2700000" algn="tl">
                      <a:srgbClr val="000000">
                        <a:alpha val="43137"/>
                      </a:srgbClr>
                    </a:outerShdw>
                  </a:effectLst>
                </a:rPr>
                <a:t>84</a:t>
              </a:r>
              <a:r>
                <a:rPr lang="es-PE" sz="2400" dirty="0" smtClean="0"/>
                <a:t> </a:t>
              </a:r>
              <a:r>
                <a:rPr lang="es-PE" sz="2000" dirty="0" smtClean="0"/>
                <a:t>Microclimas</a:t>
              </a:r>
              <a:endParaRPr lang="es-PE" sz="2000" dirty="0"/>
            </a:p>
          </p:txBody>
        </p:sp>
        <p:sp>
          <p:nvSpPr>
            <p:cNvPr id="24" name="23 CuadroTexto"/>
            <p:cNvSpPr txBox="1"/>
            <p:nvPr/>
          </p:nvSpPr>
          <p:spPr>
            <a:xfrm>
              <a:off x="539553" y="3861048"/>
              <a:ext cx="2300310" cy="461665"/>
            </a:xfrm>
            <a:prstGeom prst="rect">
              <a:avLst/>
            </a:prstGeom>
            <a:noFill/>
          </p:spPr>
          <p:txBody>
            <a:bodyPr wrap="square" rtlCol="0">
              <a:spAutoFit/>
            </a:bodyPr>
            <a:lstStyle/>
            <a:p>
              <a:pPr algn="ctr"/>
              <a:r>
                <a:rPr lang="es-PE" sz="2400" b="1" dirty="0" smtClean="0">
                  <a:solidFill>
                    <a:schemeClr val="bg1"/>
                  </a:solidFill>
                </a:rPr>
                <a:t>Perú </a:t>
              </a:r>
              <a:endParaRPr lang="es-PE" sz="2400" b="1" dirty="0">
                <a:solidFill>
                  <a:schemeClr val="bg1"/>
                </a:solidFill>
              </a:endParaRPr>
            </a:p>
          </p:txBody>
        </p:sp>
      </p:grpSp>
      <p:grpSp>
        <p:nvGrpSpPr>
          <p:cNvPr id="5" name="5 Grupo"/>
          <p:cNvGrpSpPr/>
          <p:nvPr/>
        </p:nvGrpSpPr>
        <p:grpSpPr>
          <a:xfrm>
            <a:off x="3059834" y="924546"/>
            <a:ext cx="2822743" cy="5528791"/>
            <a:chOff x="3150523" y="924545"/>
            <a:chExt cx="2629847" cy="5528791"/>
          </a:xfrm>
        </p:grpSpPr>
        <p:pic>
          <p:nvPicPr>
            <p:cNvPr id="2" name="Picture 6" descr="Mapa San Borja"/>
            <p:cNvPicPr>
              <a:picLocks noChangeAspect="1" noChangeArrowheads="1"/>
            </p:cNvPicPr>
            <p:nvPr/>
          </p:nvPicPr>
          <p:blipFill>
            <a:blip r:embed="rId3" cstate="print">
              <a:lum bright="12000" contrast="-18000"/>
            </a:blip>
            <a:srcRect l="42623" b="2594"/>
            <a:stretch>
              <a:fillRect/>
            </a:stretch>
          </p:blipFill>
          <p:spPr bwMode="auto">
            <a:xfrm>
              <a:off x="3201235" y="924545"/>
              <a:ext cx="2579135" cy="2786764"/>
            </a:xfrm>
            <a:prstGeom prst="roundRect">
              <a:avLst/>
            </a:prstGeom>
            <a:noFill/>
            <a:ln w="9525">
              <a:solidFill>
                <a:schemeClr val="bg2">
                  <a:lumMod val="75000"/>
                </a:schemeClr>
              </a:solidFill>
              <a:miter lim="800000"/>
              <a:headEnd/>
              <a:tailEnd/>
            </a:ln>
          </p:spPr>
        </p:pic>
        <p:sp>
          <p:nvSpPr>
            <p:cNvPr id="26" name="25 Rectángulo redondeado"/>
            <p:cNvSpPr/>
            <p:nvPr/>
          </p:nvSpPr>
          <p:spPr>
            <a:xfrm>
              <a:off x="3211582" y="3758084"/>
              <a:ext cx="2561046" cy="2627643"/>
            </a:xfrm>
            <a:prstGeom prst="roundRect">
              <a:avLst/>
            </a:prstGeom>
            <a:noFill/>
            <a:ln w="9525">
              <a:solidFill>
                <a:schemeClr val="bg2">
                  <a:lumMod val="75000"/>
                </a:schemeClr>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1" name="30 CuadroTexto"/>
            <p:cNvSpPr txBox="1"/>
            <p:nvPr/>
          </p:nvSpPr>
          <p:spPr>
            <a:xfrm>
              <a:off x="3150523" y="3991123"/>
              <a:ext cx="2579135" cy="2462213"/>
            </a:xfrm>
            <a:prstGeom prst="rect">
              <a:avLst/>
            </a:prstGeom>
            <a:noFill/>
          </p:spPr>
          <p:txBody>
            <a:bodyPr wrap="square" rtlCol="0">
              <a:spAutoFit/>
            </a:bodyPr>
            <a:lstStyle/>
            <a:p>
              <a:pPr algn="ctr"/>
              <a:r>
                <a:rPr lang="es-PE" sz="2800" b="1" dirty="0" smtClean="0">
                  <a:solidFill>
                    <a:srgbClr val="C00000"/>
                  </a:solidFill>
                  <a:effectLst>
                    <a:outerShdw blurRad="38100" dist="38100" dir="2700000" algn="tl">
                      <a:srgbClr val="000000">
                        <a:alpha val="43137"/>
                      </a:srgbClr>
                    </a:outerShdw>
                  </a:effectLst>
                </a:rPr>
                <a:t>450</a:t>
              </a:r>
              <a:r>
                <a:rPr lang="es-PE" sz="2400" b="1" dirty="0" smtClean="0">
                  <a:solidFill>
                    <a:srgbClr val="C00000"/>
                  </a:solidFill>
                </a:rPr>
                <a:t> años</a:t>
              </a:r>
            </a:p>
            <a:p>
              <a:pPr algn="ctr"/>
              <a:r>
                <a:rPr lang="es-PE" sz="2400" b="1" dirty="0" smtClean="0">
                  <a:solidFill>
                    <a:srgbClr val="C00000"/>
                  </a:solidFill>
                </a:rPr>
                <a:t>   </a:t>
              </a:r>
              <a:r>
                <a:rPr lang="es-PE" sz="3000" b="1" dirty="0" smtClean="0">
                  <a:solidFill>
                    <a:srgbClr val="C00000"/>
                  </a:solidFill>
                  <a:effectLst>
                    <a:outerShdw blurRad="38100" dist="38100" dir="2700000" algn="tl">
                      <a:srgbClr val="000000">
                        <a:alpha val="43137"/>
                      </a:srgbClr>
                    </a:outerShdw>
                  </a:effectLst>
                </a:rPr>
                <a:t>8.5</a:t>
              </a:r>
              <a:r>
                <a:rPr lang="es-PE" sz="2400" b="1" dirty="0" smtClean="0">
                  <a:solidFill>
                    <a:srgbClr val="C00000"/>
                  </a:solidFill>
                </a:rPr>
                <a:t> </a:t>
              </a:r>
              <a:r>
                <a:rPr lang="es-PE" sz="2000" b="1" dirty="0" smtClean="0">
                  <a:solidFill>
                    <a:srgbClr val="C00000"/>
                  </a:solidFill>
                </a:rPr>
                <a:t>Millones de Hab. </a:t>
              </a:r>
              <a:r>
                <a:rPr lang="es-PE" sz="3200" b="1" dirty="0" smtClean="0">
                  <a:solidFill>
                    <a:srgbClr val="C00000"/>
                  </a:solidFill>
                  <a:effectLst>
                    <a:outerShdw blurRad="38100" dist="38100" dir="2700000" algn="tl">
                      <a:srgbClr val="000000">
                        <a:alpha val="43137"/>
                      </a:srgbClr>
                    </a:outerShdw>
                  </a:effectLst>
                </a:rPr>
                <a:t>43</a:t>
              </a:r>
              <a:r>
                <a:rPr lang="es-PE" sz="2000" b="1" dirty="0" smtClean="0">
                  <a:solidFill>
                    <a:srgbClr val="C00000"/>
                  </a:solidFill>
                </a:rPr>
                <a:t> Distritos, </a:t>
              </a:r>
            </a:p>
            <a:p>
              <a:pPr algn="ctr"/>
              <a:r>
                <a:rPr lang="es-PE" sz="2000" b="1" dirty="0" smtClean="0">
                  <a:solidFill>
                    <a:srgbClr val="C00000"/>
                  </a:solidFill>
                </a:rPr>
                <a:t> </a:t>
              </a:r>
              <a:r>
                <a:rPr lang="es-PE" sz="3200" b="1" dirty="0" smtClean="0">
                  <a:solidFill>
                    <a:srgbClr val="C00000"/>
                  </a:solidFill>
                  <a:effectLst>
                    <a:outerShdw blurRad="38100" dist="38100" dir="2700000" algn="tl">
                      <a:srgbClr val="000000">
                        <a:alpha val="43137"/>
                      </a:srgbClr>
                    </a:outerShdw>
                  </a:effectLst>
                </a:rPr>
                <a:t>2,800</a:t>
              </a:r>
              <a:r>
                <a:rPr lang="es-PE" sz="2000" b="1" dirty="0" smtClean="0">
                  <a:solidFill>
                    <a:srgbClr val="C00000"/>
                  </a:solidFill>
                </a:rPr>
                <a:t> km2 </a:t>
              </a:r>
            </a:p>
            <a:p>
              <a:pPr algn="ctr"/>
              <a:r>
                <a:rPr lang="es-PE" sz="3200" b="1" dirty="0" smtClean="0">
                  <a:solidFill>
                    <a:srgbClr val="C00000"/>
                  </a:solidFill>
                  <a:effectLst>
                    <a:outerShdw blurRad="38100" dist="38100" dir="2700000" algn="tl">
                      <a:srgbClr val="000000">
                        <a:alpha val="43137"/>
                      </a:srgbClr>
                    </a:outerShdw>
                  </a:effectLst>
                </a:rPr>
                <a:t>9</a:t>
              </a:r>
              <a:r>
                <a:rPr lang="es-PE" sz="2400" b="1" dirty="0" smtClean="0">
                  <a:solidFill>
                    <a:srgbClr val="C00000"/>
                  </a:solidFill>
                </a:rPr>
                <a:t> </a:t>
              </a:r>
              <a:r>
                <a:rPr lang="es-PE" sz="2000" b="1" dirty="0" smtClean="0">
                  <a:solidFill>
                    <a:srgbClr val="C00000"/>
                  </a:solidFill>
                </a:rPr>
                <a:t>mm de lluvia anual</a:t>
              </a:r>
            </a:p>
          </p:txBody>
        </p:sp>
        <p:sp>
          <p:nvSpPr>
            <p:cNvPr id="25" name="24 CuadroTexto"/>
            <p:cNvSpPr txBox="1"/>
            <p:nvPr/>
          </p:nvSpPr>
          <p:spPr>
            <a:xfrm>
              <a:off x="3347864" y="3687415"/>
              <a:ext cx="2300310" cy="461665"/>
            </a:xfrm>
            <a:prstGeom prst="rect">
              <a:avLst/>
            </a:prstGeom>
            <a:noFill/>
          </p:spPr>
          <p:txBody>
            <a:bodyPr wrap="square" rtlCol="0">
              <a:spAutoFit/>
            </a:bodyPr>
            <a:lstStyle/>
            <a:p>
              <a:pPr algn="ctr"/>
              <a:r>
                <a:rPr lang="es-PE" sz="2400" b="1" dirty="0" smtClean="0">
                  <a:solidFill>
                    <a:srgbClr val="C00000"/>
                  </a:solidFill>
                </a:rPr>
                <a:t>Lima </a:t>
              </a:r>
              <a:endParaRPr lang="es-PE" sz="2400" b="1" dirty="0">
                <a:solidFill>
                  <a:srgbClr val="C00000"/>
                </a:solidFill>
              </a:endParaRPr>
            </a:p>
          </p:txBody>
        </p:sp>
      </p:grpSp>
      <p:grpSp>
        <p:nvGrpSpPr>
          <p:cNvPr id="6" name="6 Grupo"/>
          <p:cNvGrpSpPr/>
          <p:nvPr/>
        </p:nvGrpSpPr>
        <p:grpSpPr>
          <a:xfrm>
            <a:off x="5936776" y="903025"/>
            <a:ext cx="2729552" cy="5493014"/>
            <a:chOff x="5991690" y="903024"/>
            <a:chExt cx="2590589" cy="5493014"/>
          </a:xfrm>
        </p:grpSpPr>
        <p:sp>
          <p:nvSpPr>
            <p:cNvPr id="27" name="26 Rectángulo redondeado"/>
            <p:cNvSpPr/>
            <p:nvPr/>
          </p:nvSpPr>
          <p:spPr>
            <a:xfrm>
              <a:off x="5991690" y="3753059"/>
              <a:ext cx="2590589" cy="264297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026"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007038" y="903024"/>
              <a:ext cx="2518580" cy="2816416"/>
            </a:xfrm>
            <a:prstGeom prst="round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2" name="31 CuadroTexto"/>
            <p:cNvSpPr txBox="1"/>
            <p:nvPr/>
          </p:nvSpPr>
          <p:spPr>
            <a:xfrm>
              <a:off x="6007037" y="3933056"/>
              <a:ext cx="2525402" cy="2431435"/>
            </a:xfrm>
            <a:prstGeom prst="rect">
              <a:avLst/>
            </a:prstGeom>
            <a:noFill/>
          </p:spPr>
          <p:txBody>
            <a:bodyPr wrap="square" rtlCol="0">
              <a:spAutoFit/>
            </a:bodyPr>
            <a:lstStyle/>
            <a:p>
              <a:pPr algn="ctr"/>
              <a:r>
                <a:rPr lang="es-PE" sz="2000" b="1" dirty="0" smtClean="0">
                  <a:solidFill>
                    <a:schemeClr val="bg1"/>
                  </a:solidFill>
                  <a:effectLst>
                    <a:outerShdw blurRad="38100" dist="38100" dir="2700000" algn="tl">
                      <a:srgbClr val="000000">
                        <a:alpha val="43137"/>
                      </a:srgbClr>
                    </a:outerShdw>
                  </a:effectLst>
                </a:rPr>
                <a:t>Al centro este de Lima</a:t>
              </a:r>
              <a:r>
                <a:rPr lang="es-PE" sz="2400" b="1" dirty="0" smtClean="0">
                  <a:solidFill>
                    <a:schemeClr val="bg1"/>
                  </a:solidFill>
                  <a:effectLst>
                    <a:outerShdw blurRad="38100" dist="38100" dir="2700000" algn="tl">
                      <a:srgbClr val="000000">
                        <a:alpha val="43137"/>
                      </a:srgbClr>
                    </a:outerShdw>
                  </a:effectLst>
                </a:rPr>
                <a:t>.</a:t>
              </a:r>
              <a:r>
                <a:rPr lang="es-PE" sz="3200" b="1" dirty="0" smtClean="0">
                  <a:solidFill>
                    <a:schemeClr val="bg1"/>
                  </a:solidFill>
                  <a:effectLst>
                    <a:outerShdw blurRad="38100" dist="38100" dir="2700000" algn="tl">
                      <a:srgbClr val="000000">
                        <a:alpha val="43137"/>
                      </a:srgbClr>
                    </a:outerShdw>
                  </a:effectLst>
                </a:rPr>
                <a:t> 30</a:t>
              </a:r>
              <a:r>
                <a:rPr lang="es-PE" sz="3200" b="1" dirty="0" smtClean="0">
                  <a:solidFill>
                    <a:schemeClr val="bg1"/>
                  </a:solidFill>
                </a:rPr>
                <a:t> </a:t>
              </a:r>
              <a:r>
                <a:rPr lang="es-PE" sz="2000" b="1" dirty="0" smtClean="0">
                  <a:solidFill>
                    <a:schemeClr val="bg1"/>
                  </a:solidFill>
                </a:rPr>
                <a:t>años,    </a:t>
              </a:r>
            </a:p>
            <a:p>
              <a:pPr algn="ctr"/>
              <a:r>
                <a:rPr lang="es-PE" sz="2000" b="1" dirty="0" smtClean="0">
                  <a:solidFill>
                    <a:schemeClr val="bg1"/>
                  </a:solidFill>
                </a:rPr>
                <a:t> </a:t>
              </a:r>
              <a:r>
                <a:rPr lang="es-PE" sz="3200" b="1" dirty="0" smtClean="0">
                  <a:solidFill>
                    <a:schemeClr val="bg1"/>
                  </a:solidFill>
                  <a:effectLst>
                    <a:outerShdw blurRad="38100" dist="38100" dir="2700000" algn="tl">
                      <a:srgbClr val="000000">
                        <a:alpha val="43137"/>
                      </a:srgbClr>
                    </a:outerShdw>
                  </a:effectLst>
                </a:rPr>
                <a:t>110</a:t>
              </a:r>
              <a:r>
                <a:rPr lang="es-PE" sz="2400" b="1" dirty="0" smtClean="0">
                  <a:solidFill>
                    <a:schemeClr val="bg1"/>
                  </a:solidFill>
                </a:rPr>
                <a:t> </a:t>
              </a:r>
              <a:r>
                <a:rPr lang="es-PE" sz="2000" b="1" dirty="0" smtClean="0">
                  <a:solidFill>
                    <a:schemeClr val="bg1"/>
                  </a:solidFill>
                </a:rPr>
                <a:t>Mil Hab.</a:t>
              </a:r>
            </a:p>
            <a:p>
              <a:pPr algn="ctr"/>
              <a:r>
                <a:rPr lang="es-PE" sz="3200" b="1" dirty="0" smtClean="0">
                  <a:solidFill>
                    <a:schemeClr val="bg1"/>
                  </a:solidFill>
                </a:rPr>
                <a:t>9.96</a:t>
              </a:r>
              <a:r>
                <a:rPr lang="es-PE" sz="2400" b="1" dirty="0" smtClean="0">
                  <a:solidFill>
                    <a:schemeClr val="bg1"/>
                  </a:solidFill>
                </a:rPr>
                <a:t> </a:t>
              </a:r>
              <a:r>
                <a:rPr lang="es-PE" sz="2000" b="1" dirty="0" smtClean="0">
                  <a:solidFill>
                    <a:schemeClr val="bg1"/>
                  </a:solidFill>
                </a:rPr>
                <a:t>Km2</a:t>
              </a:r>
            </a:p>
            <a:p>
              <a:pPr algn="ctr"/>
              <a:endParaRPr lang="es-PE" sz="2400" b="1" dirty="0">
                <a:solidFill>
                  <a:schemeClr val="bg1"/>
                </a:solidFill>
              </a:endParaRPr>
            </a:p>
          </p:txBody>
        </p:sp>
        <p:sp>
          <p:nvSpPr>
            <p:cNvPr id="30" name="29 CuadroTexto"/>
            <p:cNvSpPr txBox="1"/>
            <p:nvPr/>
          </p:nvSpPr>
          <p:spPr>
            <a:xfrm>
              <a:off x="6160122" y="3717032"/>
              <a:ext cx="2300311" cy="461665"/>
            </a:xfrm>
            <a:prstGeom prst="rect">
              <a:avLst/>
            </a:prstGeom>
            <a:noFill/>
          </p:spPr>
          <p:txBody>
            <a:bodyPr wrap="square" rtlCol="0">
              <a:spAutoFit/>
            </a:bodyPr>
            <a:lstStyle/>
            <a:p>
              <a:pPr algn="ctr"/>
              <a:r>
                <a:rPr lang="es-PE" sz="2400" b="1" dirty="0" smtClean="0">
                  <a:solidFill>
                    <a:schemeClr val="bg1"/>
                  </a:solidFill>
                </a:rPr>
                <a:t>San Borja  </a:t>
              </a:r>
              <a:endParaRPr lang="es-PE" sz="2400" b="1" dirty="0">
                <a:solidFill>
                  <a:schemeClr val="bg1"/>
                </a:solidFill>
              </a:endParaRPr>
            </a:p>
          </p:txBody>
        </p:sp>
      </p:grpSp>
      <p:pic>
        <p:nvPicPr>
          <p:cNvPr id="22" name="Picture 6"/>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537643" y="5733256"/>
            <a:ext cx="1210823" cy="936104"/>
          </a:xfrm>
          <a:prstGeom prst="rect">
            <a:avLst/>
          </a:prstGeom>
          <a:noFill/>
          <a:ln>
            <a:noFill/>
          </a:ln>
          <a:effectLst>
            <a:glow rad="50800">
              <a:schemeClr val="bg1">
                <a:alpha val="90000"/>
              </a:schemeClr>
            </a:glow>
            <a:outerShdw blurRad="76200" dir="13500000" sy="23000" kx="1200000" algn="br" rotWithShape="0">
              <a:prstClr val="black">
                <a:alpha val="2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5" name="Picture 2" descr="C:\Users\npisfil\AppData\Local\Microsoft\Windows\Temporary Internet Files\Content.Outlook\ZKFQYGOF\fondo33.jpg"/>
          <p:cNvPicPr>
            <a:picLocks noChangeAspect="1" noChangeArrowheads="1"/>
          </p:cNvPicPr>
          <p:nvPr/>
        </p:nvPicPr>
        <p:blipFill>
          <a:blip r:embed="rId6" cstate="print"/>
          <a:srcRect b="97252"/>
          <a:stretch>
            <a:fillRect/>
          </a:stretch>
        </p:blipFill>
        <p:spPr bwMode="auto">
          <a:xfrm>
            <a:off x="0" y="0"/>
            <a:ext cx="9144000" cy="178613"/>
          </a:xfrm>
          <a:prstGeom prst="rect">
            <a:avLst/>
          </a:prstGeom>
          <a:noFill/>
        </p:spPr>
      </p:pic>
    </p:spTree>
    <p:extLst>
      <p:ext uri="{BB962C8B-B14F-4D97-AF65-F5344CB8AC3E}">
        <p14:creationId xmlns="" xmlns:p14="http://schemas.microsoft.com/office/powerpoint/2010/main" val="4064613609"/>
      </p:ext>
    </p:extLst>
  </p:cSld>
  <p:clrMapOvr>
    <a:masterClrMapping/>
  </p:clrMapOvr>
  <mc:AlternateContent xmlns:mc="http://schemas.openxmlformats.org/markup-compatibility/2006">
    <mc:Choice xmlns="" xmlns:p14="http://schemas.microsoft.com/office/powerpoint/2010/main" Requires="p14">
      <p:transition spd="slow" p14:dur="17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1" name="Picture 1" descr="C:\Users\npisfil\Desktop\SAN BORJA CHICAS JUEVES\_MG_9197.jpg"/>
          <p:cNvPicPr>
            <a:picLocks noChangeAspect="1" noChangeArrowheads="1"/>
          </p:cNvPicPr>
          <p:nvPr/>
        </p:nvPicPr>
        <p:blipFill>
          <a:blip r:embed="rId2"/>
          <a:srcRect/>
          <a:stretch>
            <a:fillRect/>
          </a:stretch>
        </p:blipFill>
        <p:spPr bwMode="auto">
          <a:xfrm>
            <a:off x="0" y="142852"/>
            <a:ext cx="9144000" cy="6715148"/>
          </a:xfrm>
          <a:prstGeom prst="rect">
            <a:avLst/>
          </a:prstGeom>
          <a:noFill/>
        </p:spPr>
      </p:pic>
      <p:sp>
        <p:nvSpPr>
          <p:cNvPr id="5" name="4 Rectángulo"/>
          <p:cNvSpPr/>
          <p:nvPr/>
        </p:nvSpPr>
        <p:spPr>
          <a:xfrm>
            <a:off x="214282" y="1863858"/>
            <a:ext cx="8643998" cy="707886"/>
          </a:xfrm>
          <a:prstGeom prst="rect">
            <a:avLst/>
          </a:prstGeom>
        </p:spPr>
        <p:txBody>
          <a:bodyPr wrap="square">
            <a:spAutoFit/>
          </a:bodyPr>
          <a:lstStyle/>
          <a:p>
            <a:pPr algn="ctr">
              <a:spcBef>
                <a:spcPct val="50000"/>
              </a:spcBef>
              <a:defRPr/>
            </a:pPr>
            <a:r>
              <a:rPr lang="es-PE" sz="2000" i="1" dirty="0">
                <a:solidFill>
                  <a:schemeClr val="bg1"/>
                </a:solidFill>
                <a:latin typeface="Calibri" pitchFamily="34" charset="0"/>
              </a:rPr>
              <a:t>San Borja, una ciudad modelo, segura, saludable y sostenible, que garantiza la calidad de vida de sus vecinos, haciendo de su ciudad un mejor lugar para vivir</a:t>
            </a:r>
            <a:endParaRPr lang="es-ES" sz="2000" i="1" dirty="0">
              <a:solidFill>
                <a:schemeClr val="bg1"/>
              </a:solidFill>
              <a:latin typeface="Calibri" pitchFamily="34" charset="0"/>
            </a:endParaRPr>
          </a:p>
        </p:txBody>
      </p:sp>
      <p:pic>
        <p:nvPicPr>
          <p:cNvPr id="8" name="Picture 2" descr="C:\Users\npisfil\AppData\Local\Microsoft\Windows\Temporary Internet Files\Content.Outlook\ZKFQYGOF\fondo33.jpg"/>
          <p:cNvPicPr>
            <a:picLocks noChangeAspect="1" noChangeArrowheads="1"/>
          </p:cNvPicPr>
          <p:nvPr/>
        </p:nvPicPr>
        <p:blipFill>
          <a:blip r:embed="rId3" cstate="print"/>
          <a:srcRect b="97252"/>
          <a:stretch>
            <a:fillRect/>
          </a:stretch>
        </p:blipFill>
        <p:spPr bwMode="auto">
          <a:xfrm>
            <a:off x="0" y="0"/>
            <a:ext cx="9144000" cy="178613"/>
          </a:xfrm>
          <a:prstGeom prst="rect">
            <a:avLst/>
          </a:prstGeom>
          <a:noFill/>
        </p:spPr>
      </p:pic>
      <p:sp>
        <p:nvSpPr>
          <p:cNvPr id="7" name="6 CuadroTexto"/>
          <p:cNvSpPr txBox="1"/>
          <p:nvPr/>
        </p:nvSpPr>
        <p:spPr>
          <a:xfrm>
            <a:off x="3428992" y="357166"/>
            <a:ext cx="2143140" cy="830997"/>
          </a:xfrm>
          <a:prstGeom prst="rect">
            <a:avLst/>
          </a:prstGeom>
          <a:noFill/>
        </p:spPr>
        <p:txBody>
          <a:bodyPr wrap="square" rtlCol="0">
            <a:spAutoFit/>
          </a:bodyPr>
          <a:lstStyle/>
          <a:p>
            <a:r>
              <a:rPr lang="es-PE" sz="4800" dirty="0" smtClean="0">
                <a:solidFill>
                  <a:srgbClr val="336600"/>
                </a:solidFill>
                <a:effectLst>
                  <a:outerShdw blurRad="38100" dist="38100" dir="2700000" algn="tl">
                    <a:srgbClr val="000000">
                      <a:alpha val="43137"/>
                    </a:srgbClr>
                  </a:outerShdw>
                </a:effectLst>
                <a:latin typeface="Calibri" pitchFamily="34" charset="0"/>
                <a:cs typeface="Calibri" pitchFamily="34" charset="0"/>
              </a:rPr>
              <a:t> </a:t>
            </a:r>
            <a:r>
              <a:rPr lang="es-PE" sz="48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VISIÓN</a:t>
            </a:r>
            <a:endParaRPr lang="es-PE" sz="4800"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brandsoftheworld.com/sites/default/files/styles/logo-thumbnail/public/082012/untitled-1_41.png"/>
          <p:cNvPicPr>
            <a:picLocks noChangeAspect="1" noChangeArrowheads="1"/>
          </p:cNvPicPr>
          <p:nvPr/>
        </p:nvPicPr>
        <p:blipFill>
          <a:blip r:embed="rId3"/>
          <a:srcRect/>
          <a:stretch>
            <a:fillRect/>
          </a:stretch>
        </p:blipFill>
        <p:spPr bwMode="auto">
          <a:xfrm>
            <a:off x="0" y="0"/>
            <a:ext cx="1500223" cy="1500224"/>
          </a:xfrm>
          <a:prstGeom prst="rect">
            <a:avLst/>
          </a:prstGeom>
          <a:noFill/>
        </p:spPr>
      </p:pic>
      <p:sp>
        <p:nvSpPr>
          <p:cNvPr id="6" name="5 CuadroTexto"/>
          <p:cNvSpPr txBox="1"/>
          <p:nvPr/>
        </p:nvSpPr>
        <p:spPr>
          <a:xfrm>
            <a:off x="2857488" y="1142984"/>
            <a:ext cx="5572164" cy="2462213"/>
          </a:xfrm>
          <a:prstGeom prst="rect">
            <a:avLst/>
          </a:prstGeom>
          <a:noFill/>
        </p:spPr>
        <p:txBody>
          <a:bodyPr wrap="square" rtlCol="0">
            <a:spAutoFit/>
          </a:bodyPr>
          <a:lstStyle/>
          <a:p>
            <a:pPr algn="just"/>
            <a:r>
              <a:rPr lang="es-PE" sz="1400" dirty="0" smtClean="0"/>
              <a:t>En el año 2010 iniciamos la implementación del Observatorio del Delito, central de video vigilancia  de la ciudad para  mejorar el servicio municipal de seguridad ciudadana.</a:t>
            </a:r>
          </a:p>
          <a:p>
            <a:pPr algn="just"/>
            <a:endParaRPr lang="es-PE" sz="1400" dirty="0" smtClean="0"/>
          </a:p>
          <a:p>
            <a:pPr algn="just"/>
            <a:r>
              <a:rPr lang="es-PE" sz="1400" dirty="0" smtClean="0"/>
              <a:t>A partir del 2011 la actual gestión municipal,  priorizó como </a:t>
            </a:r>
            <a:r>
              <a:rPr lang="es-PE" sz="1400" b="1" dirty="0" smtClean="0"/>
              <a:t>Proyecto Estratégico Institucional el “Observatorio Municipal Temático-OMT”  </a:t>
            </a:r>
            <a:r>
              <a:rPr lang="es-PE" sz="1400" dirty="0" smtClean="0"/>
              <a:t>que consiste en el desarrollo de sistemas inteligentes de alta tecnología, propios e integrados  cuyo registro de datos permitirían a las autoridades y funcionarios locales la toma de decisiones informadas para la ejecución de proyectos, acciones y servicios públicos de alta calidad orientados a los  vecinos de San Borja.</a:t>
            </a:r>
            <a:endParaRPr lang="es-PE" sz="1400" dirty="0"/>
          </a:p>
        </p:txBody>
      </p:sp>
      <p:sp>
        <p:nvSpPr>
          <p:cNvPr id="8" name="7 Rectángulo"/>
          <p:cNvSpPr/>
          <p:nvPr/>
        </p:nvSpPr>
        <p:spPr>
          <a:xfrm>
            <a:off x="2857488" y="4330021"/>
            <a:ext cx="5572164" cy="1815882"/>
          </a:xfrm>
          <a:prstGeom prst="rect">
            <a:avLst/>
          </a:prstGeom>
        </p:spPr>
        <p:txBody>
          <a:bodyPr wrap="square">
            <a:spAutoFit/>
          </a:bodyPr>
          <a:lstStyle/>
          <a:p>
            <a:pPr algn="just"/>
            <a:r>
              <a:rPr lang="es-PE" sz="1400" dirty="0" smtClean="0"/>
              <a:t>Somos una ciudad que trabaja en la </a:t>
            </a:r>
            <a:r>
              <a:rPr lang="es-PE" sz="1400" b="1" dirty="0" smtClean="0"/>
              <a:t>promoción de la seguridad integral </a:t>
            </a:r>
            <a:r>
              <a:rPr lang="es-PE" sz="1400" dirty="0" smtClean="0"/>
              <a:t>y en la prevención de las lesiones, la violencia, el suicidio y las consecuencias de los desastres naturales (lesiones en seres humanos), mediante la protección a todos los grupos de edad, sexo, áreas,  formando parte de una </a:t>
            </a:r>
            <a:r>
              <a:rPr lang="es-PE" sz="1400" b="1" dirty="0" smtClean="0"/>
              <a:t>Red Internacional de 334 comunidades  </a:t>
            </a:r>
            <a:r>
              <a:rPr lang="es-PE" sz="1400" dirty="0" smtClean="0"/>
              <a:t>que han logrado la </a:t>
            </a:r>
            <a:r>
              <a:rPr lang="es-PE" sz="1400" b="1" dirty="0" smtClean="0"/>
              <a:t>Certificación Internacional de Comunidad Segura </a:t>
            </a:r>
            <a:r>
              <a:rPr lang="es-PE" sz="1400" dirty="0" smtClean="0"/>
              <a:t>que es otorgada por el Instituto </a:t>
            </a:r>
            <a:r>
              <a:rPr lang="es-PE" sz="1400" dirty="0" err="1" smtClean="0"/>
              <a:t>Karolinska</a:t>
            </a:r>
            <a:r>
              <a:rPr lang="es-PE" sz="1400" dirty="0" smtClean="0"/>
              <a:t> de Suecia, Centro Colaborador </a:t>
            </a:r>
            <a:r>
              <a:rPr lang="es-ES" sz="1400" dirty="0" smtClean="0"/>
              <a:t>y Certificador de la OMS para la Promoción de Comunidades Seguras en el Mundo.</a:t>
            </a:r>
            <a:endParaRPr lang="es-PE" sz="1400" dirty="0"/>
          </a:p>
        </p:txBody>
      </p:sp>
      <p:pic>
        <p:nvPicPr>
          <p:cNvPr id="9" name="Picture 2" descr="http://www.global.tdk.com/ir/ir_library/annual/2012/html/strategy/img/index_flow._03.png"/>
          <p:cNvPicPr>
            <a:picLocks noChangeAspect="1" noChangeArrowheads="1"/>
          </p:cNvPicPr>
          <p:nvPr/>
        </p:nvPicPr>
        <p:blipFill>
          <a:blip r:embed="rId4" cstate="print"/>
          <a:srcRect/>
          <a:stretch>
            <a:fillRect/>
          </a:stretch>
        </p:blipFill>
        <p:spPr bwMode="auto">
          <a:xfrm>
            <a:off x="642910" y="1428736"/>
            <a:ext cx="1928826" cy="1794965"/>
          </a:xfrm>
          <a:prstGeom prst="rect">
            <a:avLst/>
          </a:prstGeom>
          <a:noFill/>
        </p:spPr>
      </p:pic>
      <p:pic>
        <p:nvPicPr>
          <p:cNvPr id="14" name="Picture 2" descr="C:\Users\npisfil\AppData\Local\Microsoft\Windows\Temporary Internet Files\Content.Outlook\ZKFQYGOF\fondo33.jpg"/>
          <p:cNvPicPr>
            <a:picLocks noChangeAspect="1" noChangeArrowheads="1"/>
          </p:cNvPicPr>
          <p:nvPr/>
        </p:nvPicPr>
        <p:blipFill>
          <a:blip r:embed="rId5" cstate="print"/>
          <a:srcRect b="97252"/>
          <a:stretch>
            <a:fillRect/>
          </a:stretch>
        </p:blipFill>
        <p:spPr bwMode="auto">
          <a:xfrm>
            <a:off x="0" y="0"/>
            <a:ext cx="9144000" cy="178613"/>
          </a:xfrm>
          <a:prstGeom prst="rect">
            <a:avLst/>
          </a:prstGeom>
          <a:noFill/>
        </p:spPr>
      </p:pic>
      <p:pic>
        <p:nvPicPr>
          <p:cNvPr id="2050" name="Picture 2" descr="logo comunidad segura transparente ACENTUADO"/>
          <p:cNvPicPr>
            <a:picLocks noChangeAspect="1" noChangeArrowheads="1"/>
          </p:cNvPicPr>
          <p:nvPr/>
        </p:nvPicPr>
        <p:blipFill>
          <a:blip r:embed="rId6" cstate="print"/>
          <a:srcRect/>
          <a:stretch>
            <a:fillRect/>
          </a:stretch>
        </p:blipFill>
        <p:spPr bwMode="auto">
          <a:xfrm>
            <a:off x="642910" y="4500570"/>
            <a:ext cx="1928826" cy="1116784"/>
          </a:xfrm>
          <a:prstGeom prst="rect">
            <a:avLst/>
          </a:prstGeom>
          <a:noFill/>
          <a:ln w="9525">
            <a:noFill/>
            <a:miter lim="800000"/>
            <a:headEnd/>
            <a:tailEnd/>
          </a:ln>
        </p:spPr>
      </p:pic>
      <p:sp>
        <p:nvSpPr>
          <p:cNvPr id="15" name="14 Forma libre"/>
          <p:cNvSpPr/>
          <p:nvPr/>
        </p:nvSpPr>
        <p:spPr>
          <a:xfrm>
            <a:off x="-38685" y="6176619"/>
            <a:ext cx="9217935" cy="705295"/>
          </a:xfrm>
          <a:custGeom>
            <a:avLst/>
            <a:gdLst>
              <a:gd name="connsiteX0" fmla="*/ 0 w 9225887"/>
              <a:gd name="connsiteY0" fmla="*/ 641445 h 682388"/>
              <a:gd name="connsiteX1" fmla="*/ 0 w 9225887"/>
              <a:gd name="connsiteY1" fmla="*/ 163773 h 682388"/>
              <a:gd name="connsiteX2" fmla="*/ 1924334 w 9225887"/>
              <a:gd name="connsiteY2" fmla="*/ 368490 h 682388"/>
              <a:gd name="connsiteX3" fmla="*/ 3725839 w 9225887"/>
              <a:gd name="connsiteY3" fmla="*/ 300251 h 682388"/>
              <a:gd name="connsiteX4" fmla="*/ 5145206 w 9225887"/>
              <a:gd name="connsiteY4" fmla="*/ 0 h 682388"/>
              <a:gd name="connsiteX5" fmla="*/ 6564573 w 9225887"/>
              <a:gd name="connsiteY5" fmla="*/ 27296 h 682388"/>
              <a:gd name="connsiteX6" fmla="*/ 9225887 w 9225887"/>
              <a:gd name="connsiteY6" fmla="*/ 395785 h 682388"/>
              <a:gd name="connsiteX7" fmla="*/ 9225887 w 9225887"/>
              <a:gd name="connsiteY7" fmla="*/ 641445 h 682388"/>
              <a:gd name="connsiteX8" fmla="*/ 7028597 w 9225887"/>
              <a:gd name="connsiteY8" fmla="*/ 641445 h 682388"/>
              <a:gd name="connsiteX9" fmla="*/ 5568287 w 9225887"/>
              <a:gd name="connsiteY9" fmla="*/ 259308 h 682388"/>
              <a:gd name="connsiteX10" fmla="*/ 4367284 w 9225887"/>
              <a:gd name="connsiteY10" fmla="*/ 327546 h 682388"/>
              <a:gd name="connsiteX11" fmla="*/ 2866030 w 9225887"/>
              <a:gd name="connsiteY11" fmla="*/ 682388 h 682388"/>
              <a:gd name="connsiteX12" fmla="*/ 0 w 9225887"/>
              <a:gd name="connsiteY12"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14149 h 655092"/>
              <a:gd name="connsiteX1" fmla="*/ 0 w 9225887"/>
              <a:gd name="connsiteY1" fmla="*/ 136477 h 655092"/>
              <a:gd name="connsiteX2" fmla="*/ 3725839 w 9225887"/>
              <a:gd name="connsiteY2" fmla="*/ 272955 h 655092"/>
              <a:gd name="connsiteX3" fmla="*/ 6564573 w 9225887"/>
              <a:gd name="connsiteY3" fmla="*/ 0 h 655092"/>
              <a:gd name="connsiteX4" fmla="*/ 9225887 w 9225887"/>
              <a:gd name="connsiteY4" fmla="*/ 368489 h 655092"/>
              <a:gd name="connsiteX5" fmla="*/ 9225887 w 9225887"/>
              <a:gd name="connsiteY5" fmla="*/ 614149 h 655092"/>
              <a:gd name="connsiteX6" fmla="*/ 7028597 w 9225887"/>
              <a:gd name="connsiteY6" fmla="*/ 614149 h 655092"/>
              <a:gd name="connsiteX7" fmla="*/ 5568287 w 9225887"/>
              <a:gd name="connsiteY7" fmla="*/ 232012 h 655092"/>
              <a:gd name="connsiteX8" fmla="*/ 4367284 w 9225887"/>
              <a:gd name="connsiteY8" fmla="*/ 300250 h 655092"/>
              <a:gd name="connsiteX9" fmla="*/ 2866030 w 9225887"/>
              <a:gd name="connsiteY9" fmla="*/ 655092 h 655092"/>
              <a:gd name="connsiteX10" fmla="*/ 0 w 9225887"/>
              <a:gd name="connsiteY10" fmla="*/ 614149 h 655092"/>
              <a:gd name="connsiteX0" fmla="*/ 0 w 9225887"/>
              <a:gd name="connsiteY0" fmla="*/ 688206 h 729149"/>
              <a:gd name="connsiteX1" fmla="*/ 0 w 9225887"/>
              <a:gd name="connsiteY1" fmla="*/ 210534 h 729149"/>
              <a:gd name="connsiteX2" fmla="*/ 3725839 w 9225887"/>
              <a:gd name="connsiteY2" fmla="*/ 347012 h 729149"/>
              <a:gd name="connsiteX3" fmla="*/ 6564573 w 9225887"/>
              <a:gd name="connsiteY3" fmla="*/ 74057 h 729149"/>
              <a:gd name="connsiteX4" fmla="*/ 9225887 w 9225887"/>
              <a:gd name="connsiteY4" fmla="*/ 442546 h 729149"/>
              <a:gd name="connsiteX5" fmla="*/ 9225887 w 9225887"/>
              <a:gd name="connsiteY5" fmla="*/ 688206 h 729149"/>
              <a:gd name="connsiteX6" fmla="*/ 7028597 w 9225887"/>
              <a:gd name="connsiteY6" fmla="*/ 688206 h 729149"/>
              <a:gd name="connsiteX7" fmla="*/ 5568287 w 9225887"/>
              <a:gd name="connsiteY7" fmla="*/ 306069 h 729149"/>
              <a:gd name="connsiteX8" fmla="*/ 4367284 w 9225887"/>
              <a:gd name="connsiteY8" fmla="*/ 374307 h 729149"/>
              <a:gd name="connsiteX9" fmla="*/ 2866030 w 9225887"/>
              <a:gd name="connsiteY9" fmla="*/ 729149 h 729149"/>
              <a:gd name="connsiteX10" fmla="*/ 0 w 9225887"/>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19576 w 9233838"/>
              <a:gd name="connsiteY7" fmla="*/ 342502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15903 w 9233838"/>
              <a:gd name="connsiteY0" fmla="*/ 680255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15903 w 9233838"/>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7935" h="705295">
                <a:moveTo>
                  <a:pt x="0" y="680255"/>
                </a:moveTo>
                <a:lnTo>
                  <a:pt x="7951" y="210534"/>
                </a:lnTo>
                <a:cubicBezTo>
                  <a:pt x="1321459" y="343491"/>
                  <a:pt x="1927301" y="532107"/>
                  <a:pt x="3709936" y="347012"/>
                </a:cubicBezTo>
                <a:cubicBezTo>
                  <a:pt x="4656181" y="256027"/>
                  <a:pt x="4974272" y="-168913"/>
                  <a:pt x="6548670" y="74057"/>
                </a:cubicBezTo>
                <a:cubicBezTo>
                  <a:pt x="6675099" y="82918"/>
                  <a:pt x="8375888" y="219000"/>
                  <a:pt x="9217935" y="506157"/>
                </a:cubicBezTo>
                <a:lnTo>
                  <a:pt x="9209984" y="688206"/>
                </a:lnTo>
                <a:lnTo>
                  <a:pt x="7012694" y="688206"/>
                </a:lnTo>
                <a:cubicBezTo>
                  <a:pt x="5935273" y="304289"/>
                  <a:pt x="5000975" y="23737"/>
                  <a:pt x="2969397" y="705295"/>
                </a:cubicBezTo>
                <a:lnTo>
                  <a:pt x="0" y="680255"/>
                </a:lnTo>
                <a:close/>
              </a:path>
            </a:pathLst>
          </a:custGeom>
          <a:solidFill>
            <a:srgbClr val="92D05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10 Rectángulo redondeado"/>
          <p:cNvSpPr/>
          <p:nvPr/>
        </p:nvSpPr>
        <p:spPr>
          <a:xfrm>
            <a:off x="2928926" y="571480"/>
            <a:ext cx="3857652" cy="571504"/>
          </a:xfrm>
          <a:prstGeom prst="roundRect">
            <a:avLst/>
          </a:prstGeom>
          <a:solidFill>
            <a:srgbClr val="CCFF66"/>
          </a:solidFill>
          <a:ln>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3200" dirty="0" smtClean="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12" name="11 CuadroTexto"/>
          <p:cNvSpPr txBox="1"/>
          <p:nvPr/>
        </p:nvSpPr>
        <p:spPr>
          <a:xfrm>
            <a:off x="3286116" y="642918"/>
            <a:ext cx="3219151" cy="400110"/>
          </a:xfrm>
          <a:prstGeom prst="rect">
            <a:avLst/>
          </a:prstGeom>
          <a:noFill/>
        </p:spPr>
        <p:txBody>
          <a:bodyPr wrap="none" rtlCol="0">
            <a:spAutoFit/>
          </a:bodyPr>
          <a:lstStyle/>
          <a:p>
            <a:r>
              <a:rPr lang="es-PE" sz="2000" dirty="0" smtClean="0">
                <a:latin typeface="Andalus" pitchFamily="18" charset="-78"/>
                <a:cs typeface="Andalus" pitchFamily="18" charset="-78"/>
              </a:rPr>
              <a:t>San Borja, Ciudad Inteligente</a:t>
            </a:r>
          </a:p>
        </p:txBody>
      </p:sp>
      <p:sp>
        <p:nvSpPr>
          <p:cNvPr id="13" name="12 Rectángulo redondeado"/>
          <p:cNvSpPr/>
          <p:nvPr/>
        </p:nvSpPr>
        <p:spPr>
          <a:xfrm>
            <a:off x="2928926" y="3714752"/>
            <a:ext cx="3857652" cy="571504"/>
          </a:xfrm>
          <a:prstGeom prst="roundRect">
            <a:avLst/>
          </a:prstGeom>
          <a:solidFill>
            <a:srgbClr val="CCFF66"/>
          </a:solidFill>
          <a:ln>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3200" dirty="0" smtClean="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16" name="15 CuadroTexto"/>
          <p:cNvSpPr txBox="1"/>
          <p:nvPr/>
        </p:nvSpPr>
        <p:spPr>
          <a:xfrm>
            <a:off x="3276169" y="3786190"/>
            <a:ext cx="3296095" cy="400110"/>
          </a:xfrm>
          <a:prstGeom prst="rect">
            <a:avLst/>
          </a:prstGeom>
          <a:noFill/>
        </p:spPr>
        <p:txBody>
          <a:bodyPr wrap="none" rtlCol="0">
            <a:spAutoFit/>
          </a:bodyPr>
          <a:lstStyle/>
          <a:p>
            <a:r>
              <a:rPr lang="es-PE" sz="2000" dirty="0" smtClean="0">
                <a:latin typeface="Andalus" pitchFamily="18" charset="-78"/>
                <a:cs typeface="Andalus" pitchFamily="18" charset="-78"/>
              </a:rPr>
              <a:t>San Borja, Comunidad Segura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Forma libre"/>
          <p:cNvSpPr/>
          <p:nvPr/>
        </p:nvSpPr>
        <p:spPr>
          <a:xfrm>
            <a:off x="-38685" y="6176619"/>
            <a:ext cx="9217935" cy="705295"/>
          </a:xfrm>
          <a:custGeom>
            <a:avLst/>
            <a:gdLst>
              <a:gd name="connsiteX0" fmla="*/ 0 w 9225887"/>
              <a:gd name="connsiteY0" fmla="*/ 641445 h 682388"/>
              <a:gd name="connsiteX1" fmla="*/ 0 w 9225887"/>
              <a:gd name="connsiteY1" fmla="*/ 163773 h 682388"/>
              <a:gd name="connsiteX2" fmla="*/ 1924334 w 9225887"/>
              <a:gd name="connsiteY2" fmla="*/ 368490 h 682388"/>
              <a:gd name="connsiteX3" fmla="*/ 3725839 w 9225887"/>
              <a:gd name="connsiteY3" fmla="*/ 300251 h 682388"/>
              <a:gd name="connsiteX4" fmla="*/ 5145206 w 9225887"/>
              <a:gd name="connsiteY4" fmla="*/ 0 h 682388"/>
              <a:gd name="connsiteX5" fmla="*/ 6564573 w 9225887"/>
              <a:gd name="connsiteY5" fmla="*/ 27296 h 682388"/>
              <a:gd name="connsiteX6" fmla="*/ 9225887 w 9225887"/>
              <a:gd name="connsiteY6" fmla="*/ 395785 h 682388"/>
              <a:gd name="connsiteX7" fmla="*/ 9225887 w 9225887"/>
              <a:gd name="connsiteY7" fmla="*/ 641445 h 682388"/>
              <a:gd name="connsiteX8" fmla="*/ 7028597 w 9225887"/>
              <a:gd name="connsiteY8" fmla="*/ 641445 h 682388"/>
              <a:gd name="connsiteX9" fmla="*/ 5568287 w 9225887"/>
              <a:gd name="connsiteY9" fmla="*/ 259308 h 682388"/>
              <a:gd name="connsiteX10" fmla="*/ 4367284 w 9225887"/>
              <a:gd name="connsiteY10" fmla="*/ 327546 h 682388"/>
              <a:gd name="connsiteX11" fmla="*/ 2866030 w 9225887"/>
              <a:gd name="connsiteY11" fmla="*/ 682388 h 682388"/>
              <a:gd name="connsiteX12" fmla="*/ 0 w 9225887"/>
              <a:gd name="connsiteY12"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14149 h 655092"/>
              <a:gd name="connsiteX1" fmla="*/ 0 w 9225887"/>
              <a:gd name="connsiteY1" fmla="*/ 136477 h 655092"/>
              <a:gd name="connsiteX2" fmla="*/ 3725839 w 9225887"/>
              <a:gd name="connsiteY2" fmla="*/ 272955 h 655092"/>
              <a:gd name="connsiteX3" fmla="*/ 6564573 w 9225887"/>
              <a:gd name="connsiteY3" fmla="*/ 0 h 655092"/>
              <a:gd name="connsiteX4" fmla="*/ 9225887 w 9225887"/>
              <a:gd name="connsiteY4" fmla="*/ 368489 h 655092"/>
              <a:gd name="connsiteX5" fmla="*/ 9225887 w 9225887"/>
              <a:gd name="connsiteY5" fmla="*/ 614149 h 655092"/>
              <a:gd name="connsiteX6" fmla="*/ 7028597 w 9225887"/>
              <a:gd name="connsiteY6" fmla="*/ 614149 h 655092"/>
              <a:gd name="connsiteX7" fmla="*/ 5568287 w 9225887"/>
              <a:gd name="connsiteY7" fmla="*/ 232012 h 655092"/>
              <a:gd name="connsiteX8" fmla="*/ 4367284 w 9225887"/>
              <a:gd name="connsiteY8" fmla="*/ 300250 h 655092"/>
              <a:gd name="connsiteX9" fmla="*/ 2866030 w 9225887"/>
              <a:gd name="connsiteY9" fmla="*/ 655092 h 655092"/>
              <a:gd name="connsiteX10" fmla="*/ 0 w 9225887"/>
              <a:gd name="connsiteY10" fmla="*/ 614149 h 655092"/>
              <a:gd name="connsiteX0" fmla="*/ 0 w 9225887"/>
              <a:gd name="connsiteY0" fmla="*/ 688206 h 729149"/>
              <a:gd name="connsiteX1" fmla="*/ 0 w 9225887"/>
              <a:gd name="connsiteY1" fmla="*/ 210534 h 729149"/>
              <a:gd name="connsiteX2" fmla="*/ 3725839 w 9225887"/>
              <a:gd name="connsiteY2" fmla="*/ 347012 h 729149"/>
              <a:gd name="connsiteX3" fmla="*/ 6564573 w 9225887"/>
              <a:gd name="connsiteY3" fmla="*/ 74057 h 729149"/>
              <a:gd name="connsiteX4" fmla="*/ 9225887 w 9225887"/>
              <a:gd name="connsiteY4" fmla="*/ 442546 h 729149"/>
              <a:gd name="connsiteX5" fmla="*/ 9225887 w 9225887"/>
              <a:gd name="connsiteY5" fmla="*/ 688206 h 729149"/>
              <a:gd name="connsiteX6" fmla="*/ 7028597 w 9225887"/>
              <a:gd name="connsiteY6" fmla="*/ 688206 h 729149"/>
              <a:gd name="connsiteX7" fmla="*/ 5568287 w 9225887"/>
              <a:gd name="connsiteY7" fmla="*/ 306069 h 729149"/>
              <a:gd name="connsiteX8" fmla="*/ 4367284 w 9225887"/>
              <a:gd name="connsiteY8" fmla="*/ 374307 h 729149"/>
              <a:gd name="connsiteX9" fmla="*/ 2866030 w 9225887"/>
              <a:gd name="connsiteY9" fmla="*/ 729149 h 729149"/>
              <a:gd name="connsiteX10" fmla="*/ 0 w 9225887"/>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19576 w 9233838"/>
              <a:gd name="connsiteY7" fmla="*/ 342502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15903 w 9233838"/>
              <a:gd name="connsiteY0" fmla="*/ 680255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15903 w 9233838"/>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7935" h="705295">
                <a:moveTo>
                  <a:pt x="0" y="680255"/>
                </a:moveTo>
                <a:lnTo>
                  <a:pt x="7951" y="210534"/>
                </a:lnTo>
                <a:cubicBezTo>
                  <a:pt x="1321459" y="343491"/>
                  <a:pt x="1927301" y="532107"/>
                  <a:pt x="3709936" y="347012"/>
                </a:cubicBezTo>
                <a:cubicBezTo>
                  <a:pt x="4656181" y="256027"/>
                  <a:pt x="4974272" y="-168913"/>
                  <a:pt x="6548670" y="74057"/>
                </a:cubicBezTo>
                <a:cubicBezTo>
                  <a:pt x="6675099" y="82918"/>
                  <a:pt x="8375888" y="219000"/>
                  <a:pt x="9217935" y="506157"/>
                </a:cubicBezTo>
                <a:lnTo>
                  <a:pt x="9209984" y="688206"/>
                </a:lnTo>
                <a:lnTo>
                  <a:pt x="7012694" y="688206"/>
                </a:lnTo>
                <a:cubicBezTo>
                  <a:pt x="5935273" y="304289"/>
                  <a:pt x="5000975" y="23737"/>
                  <a:pt x="2969397" y="705295"/>
                </a:cubicBezTo>
                <a:lnTo>
                  <a:pt x="0" y="680255"/>
                </a:lnTo>
                <a:close/>
              </a:path>
            </a:pathLst>
          </a:custGeom>
          <a:solidFill>
            <a:srgbClr val="92D05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5 Rectángulo"/>
          <p:cNvSpPr/>
          <p:nvPr/>
        </p:nvSpPr>
        <p:spPr>
          <a:xfrm>
            <a:off x="1500167" y="3783647"/>
            <a:ext cx="6072231" cy="2431435"/>
          </a:xfrm>
          <a:prstGeom prst="rect">
            <a:avLst/>
          </a:prstGeom>
          <a:solidFill>
            <a:schemeClr val="tx2">
              <a:lumMod val="40000"/>
              <a:lumOff val="60000"/>
              <a:alpha val="40000"/>
            </a:schemeClr>
          </a:solidFill>
          <a:ln w="12700">
            <a:solidFill>
              <a:schemeClr val="bg1">
                <a:lumMod val="75000"/>
              </a:schemeClr>
            </a:solidFill>
          </a:ln>
        </p:spPr>
        <p:txBody>
          <a:bodyPr wrap="square">
            <a:spAutoFit/>
          </a:bodyPr>
          <a:lstStyle/>
          <a:p>
            <a:pPr algn="ctr">
              <a:spcBef>
                <a:spcPct val="0"/>
              </a:spcBef>
              <a:defRPr/>
            </a:pPr>
            <a:r>
              <a:rPr lang="es-PE" sz="2400" b="1" dirty="0" smtClean="0">
                <a:solidFill>
                  <a:schemeClr val="tx2">
                    <a:lumMod val="50000"/>
                  </a:schemeClr>
                </a:solidFill>
                <a:latin typeface="Calibri" pitchFamily="34" charset="0"/>
              </a:rPr>
              <a:t>CAPAS TEMÁTICAS (6) </a:t>
            </a:r>
            <a:endParaRPr lang="es-PE" sz="2400" b="1" dirty="0" smtClean="0">
              <a:solidFill>
                <a:schemeClr val="tx2">
                  <a:lumMod val="50000"/>
                </a:schemeClr>
              </a:solidFill>
              <a:latin typeface="Calibri" pitchFamily="34" charset="0"/>
              <a:cs typeface="Calibri" pitchFamily="34" charset="0"/>
            </a:endParaRPr>
          </a:p>
          <a:p>
            <a:pPr>
              <a:spcBef>
                <a:spcPct val="0"/>
              </a:spcBef>
              <a:buFont typeface="Wingdings" pitchFamily="2" charset="2"/>
              <a:buChar char="ü"/>
              <a:defRPr/>
            </a:pPr>
            <a:r>
              <a:rPr lang="es-PE" sz="2400" b="1" dirty="0" smtClean="0">
                <a:solidFill>
                  <a:schemeClr val="tx2">
                    <a:lumMod val="50000"/>
                  </a:schemeClr>
                </a:solidFill>
                <a:latin typeface="Calibri" pitchFamily="34" charset="0"/>
                <a:cs typeface="Calibri" pitchFamily="34" charset="0"/>
              </a:rPr>
              <a:t>  </a:t>
            </a:r>
            <a:r>
              <a:rPr lang="es-PE" sz="2000" dirty="0" smtClean="0">
                <a:solidFill>
                  <a:schemeClr val="tx2">
                    <a:lumMod val="75000"/>
                  </a:schemeClr>
                </a:solidFill>
                <a:latin typeface="Calibri" pitchFamily="34" charset="0"/>
                <a:cs typeface="Calibri" pitchFamily="34" charset="0"/>
              </a:rPr>
              <a:t>Seguridad   Ciudadana y  Convivencia Social</a:t>
            </a:r>
          </a:p>
          <a:p>
            <a:pPr>
              <a:spcBef>
                <a:spcPct val="0"/>
              </a:spcBef>
              <a:buFont typeface="Wingdings" pitchFamily="2" charset="2"/>
              <a:buChar char="ü"/>
              <a:defRPr/>
            </a:pPr>
            <a:r>
              <a:rPr lang="es-PE" sz="2400" dirty="0" smtClean="0">
                <a:solidFill>
                  <a:schemeClr val="tx2">
                    <a:lumMod val="50000"/>
                  </a:schemeClr>
                </a:solidFill>
                <a:latin typeface="Calibri" pitchFamily="34" charset="0"/>
                <a:cs typeface="Calibri" pitchFamily="34" charset="0"/>
              </a:rPr>
              <a:t>  </a:t>
            </a:r>
            <a:r>
              <a:rPr lang="es-PE" sz="2000" dirty="0" smtClean="0">
                <a:solidFill>
                  <a:schemeClr val="tx2">
                    <a:lumMod val="50000"/>
                  </a:schemeClr>
                </a:solidFill>
                <a:latin typeface="Calibri" pitchFamily="34" charset="0"/>
                <a:cs typeface="Calibri" pitchFamily="34" charset="0"/>
              </a:rPr>
              <a:t>Desarrollo Social</a:t>
            </a:r>
          </a:p>
          <a:p>
            <a:pPr>
              <a:spcBef>
                <a:spcPct val="0"/>
              </a:spcBef>
              <a:buFont typeface="Wingdings" pitchFamily="2" charset="2"/>
              <a:buChar char="ü"/>
              <a:defRPr/>
            </a:pPr>
            <a:r>
              <a:rPr lang="es-PE" sz="2000" dirty="0" smtClean="0">
                <a:solidFill>
                  <a:schemeClr val="tx2">
                    <a:lumMod val="50000"/>
                  </a:schemeClr>
                </a:solidFill>
                <a:latin typeface="Calibri" pitchFamily="34" charset="0"/>
                <a:cs typeface="Calibri" pitchFamily="34" charset="0"/>
              </a:rPr>
              <a:t>   Desarrollo Sostenible</a:t>
            </a:r>
          </a:p>
          <a:p>
            <a:pPr>
              <a:spcBef>
                <a:spcPct val="0"/>
              </a:spcBef>
              <a:buFont typeface="Wingdings" pitchFamily="2" charset="2"/>
              <a:buChar char="ü"/>
              <a:defRPr/>
            </a:pPr>
            <a:r>
              <a:rPr lang="es-PE" sz="2000" dirty="0" smtClean="0">
                <a:solidFill>
                  <a:schemeClr val="tx2">
                    <a:lumMod val="50000"/>
                  </a:schemeClr>
                </a:solidFill>
                <a:latin typeface="Calibri" pitchFamily="34" charset="0"/>
                <a:cs typeface="Calibri" pitchFamily="34" charset="0"/>
              </a:rPr>
              <a:t>   Desarrollo Urbano</a:t>
            </a:r>
          </a:p>
          <a:p>
            <a:pPr>
              <a:spcBef>
                <a:spcPct val="0"/>
              </a:spcBef>
              <a:buFont typeface="Wingdings" pitchFamily="2" charset="2"/>
              <a:buChar char="ü"/>
              <a:defRPr/>
            </a:pPr>
            <a:r>
              <a:rPr lang="es-PE" sz="2000" dirty="0" smtClean="0">
                <a:solidFill>
                  <a:schemeClr val="tx2">
                    <a:lumMod val="50000"/>
                  </a:schemeClr>
                </a:solidFill>
                <a:latin typeface="Calibri" pitchFamily="34" charset="0"/>
                <a:cs typeface="Calibri" pitchFamily="34" charset="0"/>
              </a:rPr>
              <a:t>   Desarrollo Económico</a:t>
            </a:r>
          </a:p>
          <a:p>
            <a:pPr>
              <a:spcBef>
                <a:spcPct val="0"/>
              </a:spcBef>
              <a:buFont typeface="Wingdings" pitchFamily="2" charset="2"/>
              <a:buChar char="ü"/>
              <a:defRPr/>
            </a:pPr>
            <a:r>
              <a:rPr lang="es-PE" sz="2000" dirty="0" smtClean="0">
                <a:solidFill>
                  <a:schemeClr val="tx2">
                    <a:lumMod val="50000"/>
                  </a:schemeClr>
                </a:solidFill>
                <a:latin typeface="Calibri" pitchFamily="34" charset="0"/>
                <a:cs typeface="Calibri" pitchFamily="34" charset="0"/>
              </a:rPr>
              <a:t>   Análisis Tributario</a:t>
            </a:r>
            <a:endParaRPr lang="es-PE" sz="2000" dirty="0">
              <a:solidFill>
                <a:schemeClr val="tx2">
                  <a:lumMod val="50000"/>
                </a:schemeClr>
              </a:solidFill>
              <a:latin typeface="Calibri" pitchFamily="34" charset="0"/>
              <a:cs typeface="Calibri" pitchFamily="34" charset="0"/>
            </a:endParaRPr>
          </a:p>
        </p:txBody>
      </p:sp>
      <p:sp>
        <p:nvSpPr>
          <p:cNvPr id="7" name="6 Rectángulo redondeado"/>
          <p:cNvSpPr/>
          <p:nvPr/>
        </p:nvSpPr>
        <p:spPr>
          <a:xfrm>
            <a:off x="928662" y="428604"/>
            <a:ext cx="7215238" cy="1071570"/>
          </a:xfrm>
          <a:prstGeom prst="roundRect">
            <a:avLst/>
          </a:prstGeom>
          <a:solidFill>
            <a:srgbClr val="CCFF66"/>
          </a:solidFill>
          <a:ln>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200"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Observatorio Municipal Temático - OMT</a:t>
            </a:r>
          </a:p>
        </p:txBody>
      </p:sp>
      <p:pic>
        <p:nvPicPr>
          <p:cNvPr id="9" name="Picture 2" descr="C:\Users\npisfil\AppData\Local\Microsoft\Windows\Temporary Internet Files\Content.Outlook\ZKFQYGOF\fondo33.jpg"/>
          <p:cNvPicPr>
            <a:picLocks noChangeAspect="1" noChangeArrowheads="1"/>
          </p:cNvPicPr>
          <p:nvPr/>
        </p:nvPicPr>
        <p:blipFill>
          <a:blip r:embed="rId2" cstate="print"/>
          <a:srcRect b="97252"/>
          <a:stretch>
            <a:fillRect/>
          </a:stretch>
        </p:blipFill>
        <p:spPr bwMode="auto">
          <a:xfrm>
            <a:off x="0" y="0"/>
            <a:ext cx="9144000" cy="178613"/>
          </a:xfrm>
          <a:prstGeom prst="rect">
            <a:avLst/>
          </a:prstGeom>
          <a:noFill/>
        </p:spPr>
      </p:pic>
      <p:sp>
        <p:nvSpPr>
          <p:cNvPr id="11" name="10 Rectángulo"/>
          <p:cNvSpPr/>
          <p:nvPr/>
        </p:nvSpPr>
        <p:spPr>
          <a:xfrm>
            <a:off x="1214414" y="1857364"/>
            <a:ext cx="6572296" cy="1500198"/>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b="1" dirty="0" smtClean="0">
                <a:solidFill>
                  <a:schemeClr val="tx2">
                    <a:lumMod val="50000"/>
                  </a:schemeClr>
                </a:solidFill>
                <a:latin typeface="Calibri" pitchFamily="34" charset="0"/>
                <a:cs typeface="Calibri" pitchFamily="34" charset="0"/>
              </a:rPr>
              <a:t>OBJETIVO GENERAL </a:t>
            </a:r>
          </a:p>
          <a:p>
            <a:pPr algn="just"/>
            <a:r>
              <a:rPr lang="es-PE" dirty="0" smtClean="0">
                <a:solidFill>
                  <a:schemeClr val="tx2">
                    <a:lumMod val="50000"/>
                  </a:schemeClr>
                </a:solidFill>
                <a:latin typeface="Calibri" pitchFamily="34" charset="0"/>
                <a:cs typeface="Calibri" pitchFamily="34" charset="0"/>
              </a:rPr>
              <a:t>Documentar, Sistematizar y Analizar las intervenciones locales, para la toma de decisiones informadas, lo que permitirá mejorar la calidad, cobertura e impacto de los servicios, proyectos y actividades ejecutadas por la municipalidad.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Forma libre"/>
          <p:cNvSpPr/>
          <p:nvPr/>
        </p:nvSpPr>
        <p:spPr>
          <a:xfrm>
            <a:off x="-38685" y="6176619"/>
            <a:ext cx="9217935" cy="705295"/>
          </a:xfrm>
          <a:custGeom>
            <a:avLst/>
            <a:gdLst>
              <a:gd name="connsiteX0" fmla="*/ 0 w 9225887"/>
              <a:gd name="connsiteY0" fmla="*/ 641445 h 682388"/>
              <a:gd name="connsiteX1" fmla="*/ 0 w 9225887"/>
              <a:gd name="connsiteY1" fmla="*/ 163773 h 682388"/>
              <a:gd name="connsiteX2" fmla="*/ 1924334 w 9225887"/>
              <a:gd name="connsiteY2" fmla="*/ 368490 h 682388"/>
              <a:gd name="connsiteX3" fmla="*/ 3725839 w 9225887"/>
              <a:gd name="connsiteY3" fmla="*/ 300251 h 682388"/>
              <a:gd name="connsiteX4" fmla="*/ 5145206 w 9225887"/>
              <a:gd name="connsiteY4" fmla="*/ 0 h 682388"/>
              <a:gd name="connsiteX5" fmla="*/ 6564573 w 9225887"/>
              <a:gd name="connsiteY5" fmla="*/ 27296 h 682388"/>
              <a:gd name="connsiteX6" fmla="*/ 9225887 w 9225887"/>
              <a:gd name="connsiteY6" fmla="*/ 395785 h 682388"/>
              <a:gd name="connsiteX7" fmla="*/ 9225887 w 9225887"/>
              <a:gd name="connsiteY7" fmla="*/ 641445 h 682388"/>
              <a:gd name="connsiteX8" fmla="*/ 7028597 w 9225887"/>
              <a:gd name="connsiteY8" fmla="*/ 641445 h 682388"/>
              <a:gd name="connsiteX9" fmla="*/ 5568287 w 9225887"/>
              <a:gd name="connsiteY9" fmla="*/ 259308 h 682388"/>
              <a:gd name="connsiteX10" fmla="*/ 4367284 w 9225887"/>
              <a:gd name="connsiteY10" fmla="*/ 327546 h 682388"/>
              <a:gd name="connsiteX11" fmla="*/ 2866030 w 9225887"/>
              <a:gd name="connsiteY11" fmla="*/ 682388 h 682388"/>
              <a:gd name="connsiteX12" fmla="*/ 0 w 9225887"/>
              <a:gd name="connsiteY12"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14149 h 655092"/>
              <a:gd name="connsiteX1" fmla="*/ 0 w 9225887"/>
              <a:gd name="connsiteY1" fmla="*/ 136477 h 655092"/>
              <a:gd name="connsiteX2" fmla="*/ 3725839 w 9225887"/>
              <a:gd name="connsiteY2" fmla="*/ 272955 h 655092"/>
              <a:gd name="connsiteX3" fmla="*/ 6564573 w 9225887"/>
              <a:gd name="connsiteY3" fmla="*/ 0 h 655092"/>
              <a:gd name="connsiteX4" fmla="*/ 9225887 w 9225887"/>
              <a:gd name="connsiteY4" fmla="*/ 368489 h 655092"/>
              <a:gd name="connsiteX5" fmla="*/ 9225887 w 9225887"/>
              <a:gd name="connsiteY5" fmla="*/ 614149 h 655092"/>
              <a:gd name="connsiteX6" fmla="*/ 7028597 w 9225887"/>
              <a:gd name="connsiteY6" fmla="*/ 614149 h 655092"/>
              <a:gd name="connsiteX7" fmla="*/ 5568287 w 9225887"/>
              <a:gd name="connsiteY7" fmla="*/ 232012 h 655092"/>
              <a:gd name="connsiteX8" fmla="*/ 4367284 w 9225887"/>
              <a:gd name="connsiteY8" fmla="*/ 300250 h 655092"/>
              <a:gd name="connsiteX9" fmla="*/ 2866030 w 9225887"/>
              <a:gd name="connsiteY9" fmla="*/ 655092 h 655092"/>
              <a:gd name="connsiteX10" fmla="*/ 0 w 9225887"/>
              <a:gd name="connsiteY10" fmla="*/ 614149 h 655092"/>
              <a:gd name="connsiteX0" fmla="*/ 0 w 9225887"/>
              <a:gd name="connsiteY0" fmla="*/ 688206 h 729149"/>
              <a:gd name="connsiteX1" fmla="*/ 0 w 9225887"/>
              <a:gd name="connsiteY1" fmla="*/ 210534 h 729149"/>
              <a:gd name="connsiteX2" fmla="*/ 3725839 w 9225887"/>
              <a:gd name="connsiteY2" fmla="*/ 347012 h 729149"/>
              <a:gd name="connsiteX3" fmla="*/ 6564573 w 9225887"/>
              <a:gd name="connsiteY3" fmla="*/ 74057 h 729149"/>
              <a:gd name="connsiteX4" fmla="*/ 9225887 w 9225887"/>
              <a:gd name="connsiteY4" fmla="*/ 442546 h 729149"/>
              <a:gd name="connsiteX5" fmla="*/ 9225887 w 9225887"/>
              <a:gd name="connsiteY5" fmla="*/ 688206 h 729149"/>
              <a:gd name="connsiteX6" fmla="*/ 7028597 w 9225887"/>
              <a:gd name="connsiteY6" fmla="*/ 688206 h 729149"/>
              <a:gd name="connsiteX7" fmla="*/ 5568287 w 9225887"/>
              <a:gd name="connsiteY7" fmla="*/ 306069 h 729149"/>
              <a:gd name="connsiteX8" fmla="*/ 4367284 w 9225887"/>
              <a:gd name="connsiteY8" fmla="*/ 374307 h 729149"/>
              <a:gd name="connsiteX9" fmla="*/ 2866030 w 9225887"/>
              <a:gd name="connsiteY9" fmla="*/ 729149 h 729149"/>
              <a:gd name="connsiteX10" fmla="*/ 0 w 9225887"/>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19576 w 9233838"/>
              <a:gd name="connsiteY7" fmla="*/ 342502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15903 w 9233838"/>
              <a:gd name="connsiteY0" fmla="*/ 680255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15903 w 9233838"/>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7935" h="705295">
                <a:moveTo>
                  <a:pt x="0" y="680255"/>
                </a:moveTo>
                <a:lnTo>
                  <a:pt x="7951" y="210534"/>
                </a:lnTo>
                <a:cubicBezTo>
                  <a:pt x="1321459" y="343491"/>
                  <a:pt x="1927301" y="532107"/>
                  <a:pt x="3709936" y="347012"/>
                </a:cubicBezTo>
                <a:cubicBezTo>
                  <a:pt x="4656181" y="256027"/>
                  <a:pt x="4974272" y="-168913"/>
                  <a:pt x="6548670" y="74057"/>
                </a:cubicBezTo>
                <a:cubicBezTo>
                  <a:pt x="6675099" y="82918"/>
                  <a:pt x="8375888" y="219000"/>
                  <a:pt x="9217935" y="506157"/>
                </a:cubicBezTo>
                <a:lnTo>
                  <a:pt x="9209984" y="688206"/>
                </a:lnTo>
                <a:lnTo>
                  <a:pt x="7012694" y="688206"/>
                </a:lnTo>
                <a:cubicBezTo>
                  <a:pt x="5935273" y="304289"/>
                  <a:pt x="5000975" y="23737"/>
                  <a:pt x="2969397" y="705295"/>
                </a:cubicBezTo>
                <a:lnTo>
                  <a:pt x="0" y="680255"/>
                </a:lnTo>
                <a:close/>
              </a:path>
            </a:pathLst>
          </a:custGeom>
          <a:solidFill>
            <a:srgbClr val="92D05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 name="Picture 2" descr="C:\Users\npisfil\AppData\Local\Microsoft\Windows\Temporary Internet Files\Content.Outlook\ZKFQYGOF\fondo33.jpg"/>
          <p:cNvPicPr>
            <a:picLocks noChangeAspect="1" noChangeArrowheads="1"/>
          </p:cNvPicPr>
          <p:nvPr/>
        </p:nvPicPr>
        <p:blipFill>
          <a:blip r:embed="rId2" cstate="print"/>
          <a:srcRect b="97252"/>
          <a:stretch>
            <a:fillRect/>
          </a:stretch>
        </p:blipFill>
        <p:spPr bwMode="auto">
          <a:xfrm>
            <a:off x="0" y="0"/>
            <a:ext cx="9144000" cy="178613"/>
          </a:xfrm>
          <a:prstGeom prst="rect">
            <a:avLst/>
          </a:prstGeom>
          <a:noFill/>
        </p:spPr>
      </p:pic>
      <p:pic>
        <p:nvPicPr>
          <p:cNvPr id="4" name="Picture 2" descr="http://www.brandsoftheworld.com/sites/default/files/styles/logo-thumbnail/public/082012/untitled-1_41.png"/>
          <p:cNvPicPr>
            <a:picLocks noChangeAspect="1" noChangeArrowheads="1"/>
          </p:cNvPicPr>
          <p:nvPr/>
        </p:nvPicPr>
        <p:blipFill>
          <a:blip r:embed="rId3"/>
          <a:srcRect t="10345"/>
          <a:stretch>
            <a:fillRect/>
          </a:stretch>
        </p:blipFill>
        <p:spPr bwMode="auto">
          <a:xfrm>
            <a:off x="0" y="214290"/>
            <a:ext cx="1500166" cy="1344977"/>
          </a:xfrm>
          <a:prstGeom prst="rect">
            <a:avLst/>
          </a:prstGeom>
          <a:noFill/>
        </p:spPr>
      </p:pic>
      <p:sp>
        <p:nvSpPr>
          <p:cNvPr id="5" name="4 Rectángulo redondeado"/>
          <p:cNvSpPr/>
          <p:nvPr/>
        </p:nvSpPr>
        <p:spPr>
          <a:xfrm>
            <a:off x="2500298" y="642918"/>
            <a:ext cx="4286280" cy="571504"/>
          </a:xfrm>
          <a:prstGeom prst="roundRect">
            <a:avLst/>
          </a:prstGeom>
          <a:solidFill>
            <a:srgbClr val="CCFF66"/>
          </a:solidFill>
          <a:ln>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3200" dirty="0" smtClean="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37889" name="Rectangle 1"/>
          <p:cNvSpPr>
            <a:spLocks noChangeArrowheads="1"/>
          </p:cNvSpPr>
          <p:nvPr/>
        </p:nvSpPr>
        <p:spPr bwMode="auto">
          <a:xfrm>
            <a:off x="1000100" y="1428736"/>
            <a:ext cx="721523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685800" algn="l"/>
              </a:tabLst>
            </a:pPr>
            <a:r>
              <a:rPr kumimoji="0" lang="es-MX"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Mejora del sistema de la Central Telefónica para la emisión de reportes estadísticos comparativos.</a:t>
            </a:r>
            <a:endParaRPr kumimoji="0" lang="es-PE"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s-MX" sz="16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Georeferencia</a:t>
            </a:r>
            <a:r>
              <a:rPr kumimoji="0" lang="es-MX"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de incidencias por tipo y sector.</a:t>
            </a:r>
            <a:endParaRPr kumimoji="0" lang="es-PE"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s-MX"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Información geográfica de cobertura de patrullajes por tipo (tácticos, a pie, en vehículos).</a:t>
            </a:r>
            <a:endParaRPr kumimoji="0" lang="es-PE"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s-MX"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Comparación geográfica y estadística de incidencias delictivas vs estrategias realizadas. </a:t>
            </a:r>
            <a:endParaRPr kumimoji="0" lang="es-PE"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s-MX"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Sistema de registro de Accidentes de Tránsito con reportes estadísticos por tipo de accidentes, ubicación del accidente, otros.</a:t>
            </a:r>
            <a:endParaRPr kumimoji="0" lang="es-MX"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Rectángulo"/>
          <p:cNvSpPr/>
          <p:nvPr/>
        </p:nvSpPr>
        <p:spPr>
          <a:xfrm>
            <a:off x="2643174" y="714356"/>
            <a:ext cx="4097917" cy="369332"/>
          </a:xfrm>
          <a:prstGeom prst="rect">
            <a:avLst/>
          </a:prstGeom>
        </p:spPr>
        <p:txBody>
          <a:bodyPr wrap="none">
            <a:spAutoFit/>
          </a:bodyPr>
          <a:lstStyle/>
          <a:p>
            <a:pPr lvl="0" fontAlgn="base">
              <a:spcBef>
                <a:spcPct val="0"/>
              </a:spcBef>
              <a:spcAft>
                <a:spcPct val="0"/>
              </a:spcAft>
              <a:tabLst>
                <a:tab pos="685800" algn="l"/>
              </a:tabLst>
            </a:pPr>
            <a:r>
              <a:rPr lang="es-MX" dirty="0" smtClean="0">
                <a:ea typeface="Calibri" pitchFamily="34" charset="0"/>
                <a:cs typeface="Arial" pitchFamily="34" charset="0"/>
              </a:rPr>
              <a:t>Seguridad Ciudadana y Convivencia Social</a:t>
            </a:r>
            <a:endParaRPr lang="es-PE" dirty="0" smtClean="0">
              <a:cs typeface="Arial" pitchFamily="34" charset="0"/>
            </a:endParaRPr>
          </a:p>
        </p:txBody>
      </p:sp>
      <p:sp>
        <p:nvSpPr>
          <p:cNvPr id="8" name="7 Rectángulo redondeado"/>
          <p:cNvSpPr/>
          <p:nvPr/>
        </p:nvSpPr>
        <p:spPr>
          <a:xfrm>
            <a:off x="3286116" y="3857628"/>
            <a:ext cx="2214578" cy="571504"/>
          </a:xfrm>
          <a:prstGeom prst="roundRect">
            <a:avLst/>
          </a:prstGeom>
          <a:solidFill>
            <a:srgbClr val="CCFF66"/>
          </a:solidFill>
          <a:ln>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3200" dirty="0" smtClean="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9" name="8 Rectángulo"/>
          <p:cNvSpPr/>
          <p:nvPr/>
        </p:nvSpPr>
        <p:spPr>
          <a:xfrm>
            <a:off x="3357554" y="3929066"/>
            <a:ext cx="1902572" cy="369332"/>
          </a:xfrm>
          <a:prstGeom prst="rect">
            <a:avLst/>
          </a:prstGeom>
        </p:spPr>
        <p:txBody>
          <a:bodyPr wrap="none">
            <a:spAutoFit/>
          </a:bodyPr>
          <a:lstStyle/>
          <a:p>
            <a:pPr lvl="0" fontAlgn="base">
              <a:spcBef>
                <a:spcPct val="0"/>
              </a:spcBef>
              <a:spcAft>
                <a:spcPct val="0"/>
              </a:spcAft>
              <a:tabLst>
                <a:tab pos="685800" algn="l"/>
              </a:tabLst>
            </a:pPr>
            <a:r>
              <a:rPr lang="es-MX" dirty="0" smtClean="0">
                <a:ea typeface="Calibri" pitchFamily="34" charset="0"/>
                <a:cs typeface="Arial" pitchFamily="34" charset="0"/>
              </a:rPr>
              <a:t>   Desarrollo Social</a:t>
            </a:r>
            <a:endParaRPr lang="es-PE" dirty="0" smtClean="0">
              <a:cs typeface="Arial" pitchFamily="34" charset="0"/>
            </a:endParaRPr>
          </a:p>
        </p:txBody>
      </p:sp>
      <p:sp>
        <p:nvSpPr>
          <p:cNvPr id="37890" name="Rectangle 2"/>
          <p:cNvSpPr>
            <a:spLocks noChangeArrowheads="1"/>
          </p:cNvSpPr>
          <p:nvPr/>
        </p:nvSpPr>
        <p:spPr bwMode="auto">
          <a:xfrm>
            <a:off x="1000100" y="4518898"/>
            <a:ext cx="7786742" cy="23391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s-MX"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Base y registro de datos informatizados integrados de los programas OMAPED, Adulto Mayor, Juntas Vecinales y Talleres de Cultura.</a:t>
            </a:r>
            <a:endParaRPr kumimoji="0" lang="es-PE"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Reportes informatizados por etapa de vida, sexo, sectores entre otros.</a:t>
            </a:r>
            <a:endParaRPr kumimoji="0" lang="es-PE"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sz="16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Georeferencia</a:t>
            </a:r>
            <a:r>
              <a:rPr kumimoji="0" lang="es-MX"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de ciudadanos por etapa de vida, sexo, sectores entre otros.</a:t>
            </a:r>
            <a:endParaRPr kumimoji="0" lang="es-PE"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El Sistema de Comunicación Interna – Eventos. Permite la organización de una agenda municipal común de actividades o eventos  visualizando las metas alcanzadas y fuentes de verificación. Ubica de manera </a:t>
            </a:r>
            <a:r>
              <a:rPr kumimoji="0" lang="es-MX" sz="16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georeferencial</a:t>
            </a:r>
            <a:r>
              <a:rPr kumimoji="0" lang="es-MX"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las actividades orientadas a la comunidad para medir la incidencia en los sectores y sub sectores.</a:t>
            </a:r>
            <a:endParaRPr kumimoji="0" lang="es-PE"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Forma libre"/>
          <p:cNvSpPr/>
          <p:nvPr/>
        </p:nvSpPr>
        <p:spPr>
          <a:xfrm>
            <a:off x="-38685" y="6176619"/>
            <a:ext cx="9217935" cy="705295"/>
          </a:xfrm>
          <a:custGeom>
            <a:avLst/>
            <a:gdLst>
              <a:gd name="connsiteX0" fmla="*/ 0 w 9225887"/>
              <a:gd name="connsiteY0" fmla="*/ 641445 h 682388"/>
              <a:gd name="connsiteX1" fmla="*/ 0 w 9225887"/>
              <a:gd name="connsiteY1" fmla="*/ 163773 h 682388"/>
              <a:gd name="connsiteX2" fmla="*/ 1924334 w 9225887"/>
              <a:gd name="connsiteY2" fmla="*/ 368490 h 682388"/>
              <a:gd name="connsiteX3" fmla="*/ 3725839 w 9225887"/>
              <a:gd name="connsiteY3" fmla="*/ 300251 h 682388"/>
              <a:gd name="connsiteX4" fmla="*/ 5145206 w 9225887"/>
              <a:gd name="connsiteY4" fmla="*/ 0 h 682388"/>
              <a:gd name="connsiteX5" fmla="*/ 6564573 w 9225887"/>
              <a:gd name="connsiteY5" fmla="*/ 27296 h 682388"/>
              <a:gd name="connsiteX6" fmla="*/ 9225887 w 9225887"/>
              <a:gd name="connsiteY6" fmla="*/ 395785 h 682388"/>
              <a:gd name="connsiteX7" fmla="*/ 9225887 w 9225887"/>
              <a:gd name="connsiteY7" fmla="*/ 641445 h 682388"/>
              <a:gd name="connsiteX8" fmla="*/ 7028597 w 9225887"/>
              <a:gd name="connsiteY8" fmla="*/ 641445 h 682388"/>
              <a:gd name="connsiteX9" fmla="*/ 5568287 w 9225887"/>
              <a:gd name="connsiteY9" fmla="*/ 259308 h 682388"/>
              <a:gd name="connsiteX10" fmla="*/ 4367284 w 9225887"/>
              <a:gd name="connsiteY10" fmla="*/ 327546 h 682388"/>
              <a:gd name="connsiteX11" fmla="*/ 2866030 w 9225887"/>
              <a:gd name="connsiteY11" fmla="*/ 682388 h 682388"/>
              <a:gd name="connsiteX12" fmla="*/ 0 w 9225887"/>
              <a:gd name="connsiteY12"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14149 h 655092"/>
              <a:gd name="connsiteX1" fmla="*/ 0 w 9225887"/>
              <a:gd name="connsiteY1" fmla="*/ 136477 h 655092"/>
              <a:gd name="connsiteX2" fmla="*/ 3725839 w 9225887"/>
              <a:gd name="connsiteY2" fmla="*/ 272955 h 655092"/>
              <a:gd name="connsiteX3" fmla="*/ 6564573 w 9225887"/>
              <a:gd name="connsiteY3" fmla="*/ 0 h 655092"/>
              <a:gd name="connsiteX4" fmla="*/ 9225887 w 9225887"/>
              <a:gd name="connsiteY4" fmla="*/ 368489 h 655092"/>
              <a:gd name="connsiteX5" fmla="*/ 9225887 w 9225887"/>
              <a:gd name="connsiteY5" fmla="*/ 614149 h 655092"/>
              <a:gd name="connsiteX6" fmla="*/ 7028597 w 9225887"/>
              <a:gd name="connsiteY6" fmla="*/ 614149 h 655092"/>
              <a:gd name="connsiteX7" fmla="*/ 5568287 w 9225887"/>
              <a:gd name="connsiteY7" fmla="*/ 232012 h 655092"/>
              <a:gd name="connsiteX8" fmla="*/ 4367284 w 9225887"/>
              <a:gd name="connsiteY8" fmla="*/ 300250 h 655092"/>
              <a:gd name="connsiteX9" fmla="*/ 2866030 w 9225887"/>
              <a:gd name="connsiteY9" fmla="*/ 655092 h 655092"/>
              <a:gd name="connsiteX10" fmla="*/ 0 w 9225887"/>
              <a:gd name="connsiteY10" fmla="*/ 614149 h 655092"/>
              <a:gd name="connsiteX0" fmla="*/ 0 w 9225887"/>
              <a:gd name="connsiteY0" fmla="*/ 688206 h 729149"/>
              <a:gd name="connsiteX1" fmla="*/ 0 w 9225887"/>
              <a:gd name="connsiteY1" fmla="*/ 210534 h 729149"/>
              <a:gd name="connsiteX2" fmla="*/ 3725839 w 9225887"/>
              <a:gd name="connsiteY2" fmla="*/ 347012 h 729149"/>
              <a:gd name="connsiteX3" fmla="*/ 6564573 w 9225887"/>
              <a:gd name="connsiteY3" fmla="*/ 74057 h 729149"/>
              <a:gd name="connsiteX4" fmla="*/ 9225887 w 9225887"/>
              <a:gd name="connsiteY4" fmla="*/ 442546 h 729149"/>
              <a:gd name="connsiteX5" fmla="*/ 9225887 w 9225887"/>
              <a:gd name="connsiteY5" fmla="*/ 688206 h 729149"/>
              <a:gd name="connsiteX6" fmla="*/ 7028597 w 9225887"/>
              <a:gd name="connsiteY6" fmla="*/ 688206 h 729149"/>
              <a:gd name="connsiteX7" fmla="*/ 5568287 w 9225887"/>
              <a:gd name="connsiteY7" fmla="*/ 306069 h 729149"/>
              <a:gd name="connsiteX8" fmla="*/ 4367284 w 9225887"/>
              <a:gd name="connsiteY8" fmla="*/ 374307 h 729149"/>
              <a:gd name="connsiteX9" fmla="*/ 2866030 w 9225887"/>
              <a:gd name="connsiteY9" fmla="*/ 729149 h 729149"/>
              <a:gd name="connsiteX10" fmla="*/ 0 w 9225887"/>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19576 w 9233838"/>
              <a:gd name="connsiteY7" fmla="*/ 342502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15903 w 9233838"/>
              <a:gd name="connsiteY0" fmla="*/ 680255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15903 w 9233838"/>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7935" h="705295">
                <a:moveTo>
                  <a:pt x="0" y="680255"/>
                </a:moveTo>
                <a:lnTo>
                  <a:pt x="7951" y="210534"/>
                </a:lnTo>
                <a:cubicBezTo>
                  <a:pt x="1321459" y="343491"/>
                  <a:pt x="1927301" y="532107"/>
                  <a:pt x="3709936" y="347012"/>
                </a:cubicBezTo>
                <a:cubicBezTo>
                  <a:pt x="4656181" y="256027"/>
                  <a:pt x="4974272" y="-168913"/>
                  <a:pt x="6548670" y="74057"/>
                </a:cubicBezTo>
                <a:cubicBezTo>
                  <a:pt x="6675099" y="82918"/>
                  <a:pt x="8375888" y="219000"/>
                  <a:pt x="9217935" y="506157"/>
                </a:cubicBezTo>
                <a:lnTo>
                  <a:pt x="9209984" y="688206"/>
                </a:lnTo>
                <a:lnTo>
                  <a:pt x="7012694" y="688206"/>
                </a:lnTo>
                <a:cubicBezTo>
                  <a:pt x="5935273" y="304289"/>
                  <a:pt x="5000975" y="23737"/>
                  <a:pt x="2969397" y="705295"/>
                </a:cubicBezTo>
                <a:lnTo>
                  <a:pt x="0" y="680255"/>
                </a:lnTo>
                <a:close/>
              </a:path>
            </a:pathLst>
          </a:custGeom>
          <a:solidFill>
            <a:srgbClr val="92D05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 name="Picture 2" descr="C:\Users\npisfil\AppData\Local\Microsoft\Windows\Temporary Internet Files\Content.Outlook\ZKFQYGOF\fondo33.jpg"/>
          <p:cNvPicPr>
            <a:picLocks noChangeAspect="1" noChangeArrowheads="1"/>
          </p:cNvPicPr>
          <p:nvPr/>
        </p:nvPicPr>
        <p:blipFill>
          <a:blip r:embed="rId2" cstate="print"/>
          <a:srcRect b="97252"/>
          <a:stretch>
            <a:fillRect/>
          </a:stretch>
        </p:blipFill>
        <p:spPr bwMode="auto">
          <a:xfrm>
            <a:off x="0" y="0"/>
            <a:ext cx="9144000" cy="178613"/>
          </a:xfrm>
          <a:prstGeom prst="rect">
            <a:avLst/>
          </a:prstGeom>
          <a:noFill/>
        </p:spPr>
      </p:pic>
      <p:pic>
        <p:nvPicPr>
          <p:cNvPr id="4" name="Picture 2" descr="http://www.brandsoftheworld.com/sites/default/files/styles/logo-thumbnail/public/082012/untitled-1_41.png"/>
          <p:cNvPicPr>
            <a:picLocks noChangeAspect="1" noChangeArrowheads="1"/>
          </p:cNvPicPr>
          <p:nvPr/>
        </p:nvPicPr>
        <p:blipFill>
          <a:blip r:embed="rId3"/>
          <a:srcRect t="10345"/>
          <a:stretch>
            <a:fillRect/>
          </a:stretch>
        </p:blipFill>
        <p:spPr bwMode="auto">
          <a:xfrm>
            <a:off x="0" y="214290"/>
            <a:ext cx="1500166" cy="1344977"/>
          </a:xfrm>
          <a:prstGeom prst="rect">
            <a:avLst/>
          </a:prstGeom>
          <a:noFill/>
        </p:spPr>
      </p:pic>
      <p:sp>
        <p:nvSpPr>
          <p:cNvPr id="35841" name="Rectangle 1"/>
          <p:cNvSpPr>
            <a:spLocks noChangeArrowheads="1"/>
          </p:cNvSpPr>
          <p:nvPr/>
        </p:nvSpPr>
        <p:spPr bwMode="auto">
          <a:xfrm>
            <a:off x="857224" y="1857364"/>
            <a:ext cx="750099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tab pos="685800" algn="l"/>
              </a:tabLst>
            </a:pPr>
            <a:r>
              <a:rPr kumimoji="0" lang="es-MX" b="1" i="0" u="none" strike="noStrike" cap="none" normalizeH="0" baseline="0" dirty="0" smtClean="0">
                <a:ln>
                  <a:noFill/>
                </a:ln>
                <a:solidFill>
                  <a:schemeClr val="tx1"/>
                </a:solidFill>
                <a:effectLst/>
                <a:latin typeface="+mj-lt"/>
                <a:ea typeface="Calibri" pitchFamily="34" charset="0"/>
                <a:cs typeface="Arial" pitchFamily="34" charset="0"/>
              </a:rPr>
              <a:t>Sistema San Borja en Bici,</a:t>
            </a:r>
            <a:r>
              <a:rPr kumimoji="0" lang="es-MX" b="0" i="0" u="none" strike="noStrike" cap="none" normalizeH="0" baseline="0" dirty="0" smtClean="0">
                <a:ln>
                  <a:noFill/>
                </a:ln>
                <a:solidFill>
                  <a:schemeClr val="tx1"/>
                </a:solidFill>
                <a:effectLst/>
                <a:latin typeface="+mj-lt"/>
                <a:ea typeface="Calibri" pitchFamily="34" charset="0"/>
                <a:cs typeface="Arial" pitchFamily="34" charset="0"/>
              </a:rPr>
              <a:t> cuenta con registro de inscripción de vecinos a través de la página web institucional cuyo objetivo posterior es la verificación física de sus datos, para convertirse en usuario y pueda utilizar el servicio gratuito de bicicleta pública dentro de nuestra jurisdicción.  También se cuenta con reportes en detalle de número de inscritos, usuarios, estaciones y beneficios ambientales, económicos,  y sociales (por ejemplo el CO2 dejado de emitir por el uso de las bicicletas, ahorro de gasto en gasolina o  transporte público, salud de la comunidad, </a:t>
            </a:r>
            <a:r>
              <a:rPr kumimoji="0" lang="es-MX" b="0" i="0" u="none" strike="noStrike" cap="none" normalizeH="0" baseline="0" dirty="0" err="1" smtClean="0">
                <a:ln>
                  <a:noFill/>
                </a:ln>
                <a:solidFill>
                  <a:schemeClr val="tx1"/>
                </a:solidFill>
                <a:effectLst/>
                <a:latin typeface="+mj-lt"/>
                <a:ea typeface="Calibri" pitchFamily="34" charset="0"/>
                <a:cs typeface="Arial" pitchFamily="34" charset="0"/>
              </a:rPr>
              <a:t>etc</a:t>
            </a:r>
            <a:r>
              <a:rPr kumimoji="0" lang="es-MX" b="0" i="0" u="none" strike="noStrike" cap="none" normalizeH="0" baseline="0" dirty="0" smtClean="0">
                <a:ln>
                  <a:noFill/>
                </a:ln>
                <a:solidFill>
                  <a:schemeClr val="tx1"/>
                </a:solidFill>
                <a:effectLst/>
                <a:latin typeface="+mj-lt"/>
                <a:ea typeface="Calibri" pitchFamily="34" charset="0"/>
                <a:cs typeface="Arial" pitchFamily="34" charset="0"/>
              </a:rPr>
              <a:t>…).</a:t>
            </a:r>
            <a:endParaRPr kumimoji="0" lang="es-PE"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5800" algn="l"/>
              </a:tabLst>
            </a:pPr>
            <a:r>
              <a:rPr kumimoji="0" lang="es-MX" b="1" i="0" u="none" strike="noStrike" cap="none" normalizeH="0" baseline="0" dirty="0" smtClean="0">
                <a:ln>
                  <a:noFill/>
                </a:ln>
                <a:solidFill>
                  <a:schemeClr val="tx1"/>
                </a:solidFill>
                <a:effectLst/>
                <a:latin typeface="+mj-lt"/>
                <a:ea typeface="Calibri" pitchFamily="34" charset="0"/>
                <a:cs typeface="Arial" pitchFamily="34" charset="0"/>
              </a:rPr>
              <a:t>Sistema Informático de Gestión Ambiental del Arbolado</a:t>
            </a:r>
            <a:r>
              <a:rPr kumimoji="0" lang="es-MX" b="0" i="0" u="none" strike="noStrike" cap="none" normalizeH="0" baseline="0" dirty="0" smtClean="0">
                <a:ln>
                  <a:noFill/>
                </a:ln>
                <a:solidFill>
                  <a:schemeClr val="tx1"/>
                </a:solidFill>
                <a:effectLst/>
                <a:latin typeface="+mj-lt"/>
                <a:ea typeface="Calibri" pitchFamily="34" charset="0"/>
                <a:cs typeface="Arial" pitchFamily="34" charset="0"/>
              </a:rPr>
              <a:t> con reportes por tipos de árboles, ubicación y estado de árboles, áreas de influencia de eliminación de CO2.</a:t>
            </a:r>
            <a:endParaRPr kumimoji="0" lang="es-PE"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5800" algn="l"/>
              </a:tabLst>
            </a:pPr>
            <a:r>
              <a:rPr kumimoji="0" lang="es-MX" b="1" i="0" u="none" strike="noStrike" cap="none" normalizeH="0" baseline="0" dirty="0" smtClean="0">
                <a:ln>
                  <a:noFill/>
                </a:ln>
                <a:solidFill>
                  <a:schemeClr val="tx1"/>
                </a:solidFill>
                <a:effectLst/>
                <a:latin typeface="+mj-lt"/>
                <a:ea typeface="Calibri" pitchFamily="34" charset="0"/>
                <a:cs typeface="Arial" pitchFamily="34" charset="0"/>
              </a:rPr>
              <a:t>Sistema de Segregación de fuentes de Residuos Sólidos</a:t>
            </a:r>
            <a:r>
              <a:rPr kumimoji="0" lang="es-MX" b="0" i="0" u="none" strike="noStrike" cap="none" normalizeH="0" baseline="0" dirty="0" smtClean="0">
                <a:ln>
                  <a:noFill/>
                </a:ln>
                <a:solidFill>
                  <a:schemeClr val="tx1"/>
                </a:solidFill>
                <a:effectLst/>
                <a:latin typeface="+mj-lt"/>
                <a:ea typeface="Calibri" pitchFamily="34" charset="0"/>
                <a:cs typeface="Arial" pitchFamily="34" charset="0"/>
              </a:rPr>
              <a:t> con reportes de tipos de residuos, inscritos y beneficios colaterales.</a:t>
            </a:r>
            <a:endParaRPr kumimoji="0" lang="es-PE"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endParaRPr kumimoji="0" lang="es-P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Rectángulo redondeado"/>
          <p:cNvSpPr/>
          <p:nvPr/>
        </p:nvSpPr>
        <p:spPr>
          <a:xfrm>
            <a:off x="3071802" y="857232"/>
            <a:ext cx="2500330" cy="571504"/>
          </a:xfrm>
          <a:prstGeom prst="roundRect">
            <a:avLst/>
          </a:prstGeom>
          <a:solidFill>
            <a:srgbClr val="CCFF66"/>
          </a:solidFill>
          <a:ln>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3200" dirty="0" smtClean="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8" name="7 Rectángulo"/>
          <p:cNvSpPr/>
          <p:nvPr/>
        </p:nvSpPr>
        <p:spPr>
          <a:xfrm>
            <a:off x="3214678" y="928670"/>
            <a:ext cx="2234138" cy="369332"/>
          </a:xfrm>
          <a:prstGeom prst="rect">
            <a:avLst/>
          </a:prstGeom>
        </p:spPr>
        <p:txBody>
          <a:bodyPr wrap="none">
            <a:spAutoFit/>
          </a:bodyPr>
          <a:lstStyle/>
          <a:p>
            <a:pPr lvl="0" fontAlgn="base">
              <a:spcBef>
                <a:spcPct val="0"/>
              </a:spcBef>
              <a:spcAft>
                <a:spcPct val="0"/>
              </a:spcAft>
              <a:tabLst>
                <a:tab pos="685800" algn="l"/>
              </a:tabLst>
            </a:pPr>
            <a:r>
              <a:rPr lang="es-MX" dirty="0" smtClean="0">
                <a:ea typeface="Calibri" pitchFamily="34" charset="0"/>
                <a:cs typeface="Arial" pitchFamily="34" charset="0"/>
              </a:rPr>
              <a:t>Desarrollo Sostenible</a:t>
            </a:r>
            <a:endParaRPr lang="es-PE" dirty="0" smtClean="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Forma libre"/>
          <p:cNvSpPr/>
          <p:nvPr/>
        </p:nvSpPr>
        <p:spPr>
          <a:xfrm>
            <a:off x="-38685" y="6176619"/>
            <a:ext cx="9217935" cy="705295"/>
          </a:xfrm>
          <a:custGeom>
            <a:avLst/>
            <a:gdLst>
              <a:gd name="connsiteX0" fmla="*/ 0 w 9225887"/>
              <a:gd name="connsiteY0" fmla="*/ 641445 h 682388"/>
              <a:gd name="connsiteX1" fmla="*/ 0 w 9225887"/>
              <a:gd name="connsiteY1" fmla="*/ 163773 h 682388"/>
              <a:gd name="connsiteX2" fmla="*/ 1924334 w 9225887"/>
              <a:gd name="connsiteY2" fmla="*/ 368490 h 682388"/>
              <a:gd name="connsiteX3" fmla="*/ 3725839 w 9225887"/>
              <a:gd name="connsiteY3" fmla="*/ 300251 h 682388"/>
              <a:gd name="connsiteX4" fmla="*/ 5145206 w 9225887"/>
              <a:gd name="connsiteY4" fmla="*/ 0 h 682388"/>
              <a:gd name="connsiteX5" fmla="*/ 6564573 w 9225887"/>
              <a:gd name="connsiteY5" fmla="*/ 27296 h 682388"/>
              <a:gd name="connsiteX6" fmla="*/ 9225887 w 9225887"/>
              <a:gd name="connsiteY6" fmla="*/ 395785 h 682388"/>
              <a:gd name="connsiteX7" fmla="*/ 9225887 w 9225887"/>
              <a:gd name="connsiteY7" fmla="*/ 641445 h 682388"/>
              <a:gd name="connsiteX8" fmla="*/ 7028597 w 9225887"/>
              <a:gd name="connsiteY8" fmla="*/ 641445 h 682388"/>
              <a:gd name="connsiteX9" fmla="*/ 5568287 w 9225887"/>
              <a:gd name="connsiteY9" fmla="*/ 259308 h 682388"/>
              <a:gd name="connsiteX10" fmla="*/ 4367284 w 9225887"/>
              <a:gd name="connsiteY10" fmla="*/ 327546 h 682388"/>
              <a:gd name="connsiteX11" fmla="*/ 2866030 w 9225887"/>
              <a:gd name="connsiteY11" fmla="*/ 682388 h 682388"/>
              <a:gd name="connsiteX12" fmla="*/ 0 w 9225887"/>
              <a:gd name="connsiteY12"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14149 h 655092"/>
              <a:gd name="connsiteX1" fmla="*/ 0 w 9225887"/>
              <a:gd name="connsiteY1" fmla="*/ 136477 h 655092"/>
              <a:gd name="connsiteX2" fmla="*/ 3725839 w 9225887"/>
              <a:gd name="connsiteY2" fmla="*/ 272955 h 655092"/>
              <a:gd name="connsiteX3" fmla="*/ 6564573 w 9225887"/>
              <a:gd name="connsiteY3" fmla="*/ 0 h 655092"/>
              <a:gd name="connsiteX4" fmla="*/ 9225887 w 9225887"/>
              <a:gd name="connsiteY4" fmla="*/ 368489 h 655092"/>
              <a:gd name="connsiteX5" fmla="*/ 9225887 w 9225887"/>
              <a:gd name="connsiteY5" fmla="*/ 614149 h 655092"/>
              <a:gd name="connsiteX6" fmla="*/ 7028597 w 9225887"/>
              <a:gd name="connsiteY6" fmla="*/ 614149 h 655092"/>
              <a:gd name="connsiteX7" fmla="*/ 5568287 w 9225887"/>
              <a:gd name="connsiteY7" fmla="*/ 232012 h 655092"/>
              <a:gd name="connsiteX8" fmla="*/ 4367284 w 9225887"/>
              <a:gd name="connsiteY8" fmla="*/ 300250 h 655092"/>
              <a:gd name="connsiteX9" fmla="*/ 2866030 w 9225887"/>
              <a:gd name="connsiteY9" fmla="*/ 655092 h 655092"/>
              <a:gd name="connsiteX10" fmla="*/ 0 w 9225887"/>
              <a:gd name="connsiteY10" fmla="*/ 614149 h 655092"/>
              <a:gd name="connsiteX0" fmla="*/ 0 w 9225887"/>
              <a:gd name="connsiteY0" fmla="*/ 688206 h 729149"/>
              <a:gd name="connsiteX1" fmla="*/ 0 w 9225887"/>
              <a:gd name="connsiteY1" fmla="*/ 210534 h 729149"/>
              <a:gd name="connsiteX2" fmla="*/ 3725839 w 9225887"/>
              <a:gd name="connsiteY2" fmla="*/ 347012 h 729149"/>
              <a:gd name="connsiteX3" fmla="*/ 6564573 w 9225887"/>
              <a:gd name="connsiteY3" fmla="*/ 74057 h 729149"/>
              <a:gd name="connsiteX4" fmla="*/ 9225887 w 9225887"/>
              <a:gd name="connsiteY4" fmla="*/ 442546 h 729149"/>
              <a:gd name="connsiteX5" fmla="*/ 9225887 w 9225887"/>
              <a:gd name="connsiteY5" fmla="*/ 688206 h 729149"/>
              <a:gd name="connsiteX6" fmla="*/ 7028597 w 9225887"/>
              <a:gd name="connsiteY6" fmla="*/ 688206 h 729149"/>
              <a:gd name="connsiteX7" fmla="*/ 5568287 w 9225887"/>
              <a:gd name="connsiteY7" fmla="*/ 306069 h 729149"/>
              <a:gd name="connsiteX8" fmla="*/ 4367284 w 9225887"/>
              <a:gd name="connsiteY8" fmla="*/ 374307 h 729149"/>
              <a:gd name="connsiteX9" fmla="*/ 2866030 w 9225887"/>
              <a:gd name="connsiteY9" fmla="*/ 729149 h 729149"/>
              <a:gd name="connsiteX10" fmla="*/ 0 w 9225887"/>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19576 w 9233838"/>
              <a:gd name="connsiteY7" fmla="*/ 342502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15903 w 9233838"/>
              <a:gd name="connsiteY0" fmla="*/ 680255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15903 w 9233838"/>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7935" h="705295">
                <a:moveTo>
                  <a:pt x="0" y="680255"/>
                </a:moveTo>
                <a:lnTo>
                  <a:pt x="7951" y="210534"/>
                </a:lnTo>
                <a:cubicBezTo>
                  <a:pt x="1321459" y="343491"/>
                  <a:pt x="1927301" y="532107"/>
                  <a:pt x="3709936" y="347012"/>
                </a:cubicBezTo>
                <a:cubicBezTo>
                  <a:pt x="4656181" y="256027"/>
                  <a:pt x="4974272" y="-168913"/>
                  <a:pt x="6548670" y="74057"/>
                </a:cubicBezTo>
                <a:cubicBezTo>
                  <a:pt x="6675099" y="82918"/>
                  <a:pt x="8375888" y="219000"/>
                  <a:pt x="9217935" y="506157"/>
                </a:cubicBezTo>
                <a:lnTo>
                  <a:pt x="9209984" y="688206"/>
                </a:lnTo>
                <a:lnTo>
                  <a:pt x="7012694" y="688206"/>
                </a:lnTo>
                <a:cubicBezTo>
                  <a:pt x="5935273" y="304289"/>
                  <a:pt x="5000975" y="23737"/>
                  <a:pt x="2969397" y="705295"/>
                </a:cubicBezTo>
                <a:lnTo>
                  <a:pt x="0" y="680255"/>
                </a:lnTo>
                <a:close/>
              </a:path>
            </a:pathLst>
          </a:custGeom>
          <a:solidFill>
            <a:srgbClr val="92D05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 name="Picture 2" descr="C:\Users\npisfil\AppData\Local\Microsoft\Windows\Temporary Internet Files\Content.Outlook\ZKFQYGOF\fondo33.jpg"/>
          <p:cNvPicPr>
            <a:picLocks noChangeAspect="1" noChangeArrowheads="1"/>
          </p:cNvPicPr>
          <p:nvPr/>
        </p:nvPicPr>
        <p:blipFill>
          <a:blip r:embed="rId2" cstate="print"/>
          <a:srcRect b="97252"/>
          <a:stretch>
            <a:fillRect/>
          </a:stretch>
        </p:blipFill>
        <p:spPr bwMode="auto">
          <a:xfrm>
            <a:off x="0" y="0"/>
            <a:ext cx="9144000" cy="178613"/>
          </a:xfrm>
          <a:prstGeom prst="rect">
            <a:avLst/>
          </a:prstGeom>
          <a:noFill/>
        </p:spPr>
      </p:pic>
      <p:pic>
        <p:nvPicPr>
          <p:cNvPr id="4" name="Picture 2" descr="http://www.brandsoftheworld.com/sites/default/files/styles/logo-thumbnail/public/082012/untitled-1_41.png"/>
          <p:cNvPicPr>
            <a:picLocks noChangeAspect="1" noChangeArrowheads="1"/>
          </p:cNvPicPr>
          <p:nvPr/>
        </p:nvPicPr>
        <p:blipFill>
          <a:blip r:embed="rId3"/>
          <a:srcRect t="10345"/>
          <a:stretch>
            <a:fillRect/>
          </a:stretch>
        </p:blipFill>
        <p:spPr bwMode="auto">
          <a:xfrm>
            <a:off x="0" y="214290"/>
            <a:ext cx="1500166" cy="1344977"/>
          </a:xfrm>
          <a:prstGeom prst="rect">
            <a:avLst/>
          </a:prstGeom>
          <a:noFill/>
        </p:spPr>
      </p:pic>
      <p:sp>
        <p:nvSpPr>
          <p:cNvPr id="5" name="4 Rectángulo redondeado"/>
          <p:cNvSpPr/>
          <p:nvPr/>
        </p:nvSpPr>
        <p:spPr>
          <a:xfrm>
            <a:off x="3143240" y="714356"/>
            <a:ext cx="2500330" cy="571504"/>
          </a:xfrm>
          <a:prstGeom prst="roundRect">
            <a:avLst/>
          </a:prstGeom>
          <a:solidFill>
            <a:srgbClr val="CCFF66"/>
          </a:solidFill>
          <a:ln>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3200" dirty="0" smtClean="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6" name="5 Rectángulo"/>
          <p:cNvSpPr/>
          <p:nvPr/>
        </p:nvSpPr>
        <p:spPr>
          <a:xfrm>
            <a:off x="3286116" y="785794"/>
            <a:ext cx="2064476" cy="369332"/>
          </a:xfrm>
          <a:prstGeom prst="rect">
            <a:avLst/>
          </a:prstGeom>
        </p:spPr>
        <p:txBody>
          <a:bodyPr wrap="none">
            <a:spAutoFit/>
          </a:bodyPr>
          <a:lstStyle/>
          <a:p>
            <a:pPr lvl="0" fontAlgn="base">
              <a:spcBef>
                <a:spcPct val="0"/>
              </a:spcBef>
              <a:spcAft>
                <a:spcPct val="0"/>
              </a:spcAft>
              <a:tabLst>
                <a:tab pos="685800" algn="l"/>
              </a:tabLst>
            </a:pPr>
            <a:r>
              <a:rPr lang="es-MX" dirty="0" smtClean="0">
                <a:ea typeface="Calibri" pitchFamily="34" charset="0"/>
                <a:cs typeface="Arial" pitchFamily="34" charset="0"/>
              </a:rPr>
              <a:t>   Desarrollo Urbano</a:t>
            </a:r>
            <a:endParaRPr lang="es-PE" dirty="0" smtClean="0">
              <a:cs typeface="Arial" pitchFamily="34" charset="0"/>
            </a:endParaRPr>
          </a:p>
        </p:txBody>
      </p:sp>
      <p:sp>
        <p:nvSpPr>
          <p:cNvPr id="36865" name="Rectangle 1"/>
          <p:cNvSpPr>
            <a:spLocks noChangeArrowheads="1"/>
          </p:cNvSpPr>
          <p:nvPr/>
        </p:nvSpPr>
        <p:spPr bwMode="auto">
          <a:xfrm>
            <a:off x="1143008" y="1428736"/>
            <a:ext cx="6715140"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MX"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Para Desarrollo Urbano se podrá analizar el crecimiento constructivo por sectores del distrito, la proyección de la demanda de servicios públicos y otros.</a:t>
            </a:r>
            <a:endParaRPr kumimoji="0" lang="es-PE"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866" name="Rectangle 2"/>
          <p:cNvSpPr>
            <a:spLocks noChangeArrowheads="1"/>
          </p:cNvSpPr>
          <p:nvPr/>
        </p:nvSpPr>
        <p:spPr bwMode="auto">
          <a:xfrm>
            <a:off x="1142976" y="2928934"/>
            <a:ext cx="6643734"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es-MX"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En el caso de Desarrollo Económico el análisis se dirige al crecimiento comercial por giros y ubicación geográfica, la supervisión y fiscalización, medición de áreas de influencia de estos comercios para prever impacto en la seguridad y tranquilidad de los ciudadanos de estas zonas y otros. </a:t>
            </a:r>
            <a:endParaRPr kumimoji="0" lang="es-PE"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9 Rectángulo redondeado"/>
          <p:cNvSpPr/>
          <p:nvPr/>
        </p:nvSpPr>
        <p:spPr>
          <a:xfrm>
            <a:off x="3143240" y="2214554"/>
            <a:ext cx="2500330" cy="571504"/>
          </a:xfrm>
          <a:prstGeom prst="roundRect">
            <a:avLst/>
          </a:prstGeom>
          <a:solidFill>
            <a:srgbClr val="CCFF66"/>
          </a:solidFill>
          <a:ln>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3200" dirty="0" smtClean="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11" name="10 Rectángulo"/>
          <p:cNvSpPr/>
          <p:nvPr/>
        </p:nvSpPr>
        <p:spPr>
          <a:xfrm>
            <a:off x="3273289" y="2285992"/>
            <a:ext cx="2227405" cy="369332"/>
          </a:xfrm>
          <a:prstGeom prst="rect">
            <a:avLst/>
          </a:prstGeom>
        </p:spPr>
        <p:txBody>
          <a:bodyPr wrap="none">
            <a:spAutoFit/>
          </a:bodyPr>
          <a:lstStyle/>
          <a:p>
            <a:pPr lvl="0" fontAlgn="base">
              <a:spcBef>
                <a:spcPct val="0"/>
              </a:spcBef>
              <a:spcAft>
                <a:spcPct val="0"/>
              </a:spcAft>
            </a:pPr>
            <a:r>
              <a:rPr lang="es-MX" dirty="0" smtClean="0">
                <a:latin typeface="Calibri" pitchFamily="34" charset="0"/>
                <a:ea typeface="Calibri" pitchFamily="34" charset="0"/>
                <a:cs typeface="Arial" pitchFamily="34" charset="0"/>
              </a:rPr>
              <a:t>Desarrollo Económico</a:t>
            </a:r>
            <a:endParaRPr lang="es-PE" sz="800" dirty="0" smtClean="0">
              <a:latin typeface="Arial" pitchFamily="34" charset="0"/>
              <a:cs typeface="Arial" pitchFamily="34" charset="0"/>
            </a:endParaRPr>
          </a:p>
        </p:txBody>
      </p:sp>
      <p:sp>
        <p:nvSpPr>
          <p:cNvPr id="12" name="11 Rectángulo redondeado"/>
          <p:cNvSpPr/>
          <p:nvPr/>
        </p:nvSpPr>
        <p:spPr>
          <a:xfrm>
            <a:off x="3143240" y="4143380"/>
            <a:ext cx="2500330" cy="571504"/>
          </a:xfrm>
          <a:prstGeom prst="roundRect">
            <a:avLst/>
          </a:prstGeom>
          <a:solidFill>
            <a:srgbClr val="CCFF66"/>
          </a:solidFill>
          <a:ln>
            <a:noFill/>
          </a:ln>
          <a:effectLst>
            <a:outerShdw blurRad="76200" dir="18900000" sy="23000" kx="-1200000" algn="bl" rotWithShape="0">
              <a:prstClr val="black">
                <a:alpha val="2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3200" dirty="0" smtClean="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13" name="12 Rectángulo"/>
          <p:cNvSpPr/>
          <p:nvPr/>
        </p:nvSpPr>
        <p:spPr>
          <a:xfrm>
            <a:off x="3214678" y="4214818"/>
            <a:ext cx="2120004" cy="369332"/>
          </a:xfrm>
          <a:prstGeom prst="rect">
            <a:avLst/>
          </a:prstGeom>
        </p:spPr>
        <p:txBody>
          <a:bodyPr wrap="none">
            <a:spAutoFit/>
          </a:bodyPr>
          <a:lstStyle/>
          <a:p>
            <a:pPr lvl="0" fontAlgn="base">
              <a:spcBef>
                <a:spcPct val="0"/>
              </a:spcBef>
              <a:spcAft>
                <a:spcPct val="0"/>
              </a:spcAft>
            </a:pPr>
            <a:r>
              <a:rPr lang="es-MX" dirty="0" smtClean="0">
                <a:latin typeface="Calibri" pitchFamily="34" charset="0"/>
                <a:ea typeface="Calibri" pitchFamily="34" charset="0"/>
                <a:cs typeface="Arial" pitchFamily="34" charset="0"/>
              </a:rPr>
              <a:t>     Análisis Tributario</a:t>
            </a:r>
            <a:endParaRPr lang="es-PE" sz="800" dirty="0" smtClean="0">
              <a:latin typeface="Arial" pitchFamily="34" charset="0"/>
              <a:cs typeface="Arial" pitchFamily="34" charset="0"/>
            </a:endParaRPr>
          </a:p>
        </p:txBody>
      </p:sp>
      <p:sp>
        <p:nvSpPr>
          <p:cNvPr id="36867" name="Rectangle 3"/>
          <p:cNvSpPr>
            <a:spLocks noChangeArrowheads="1"/>
          </p:cNvSpPr>
          <p:nvPr/>
        </p:nvSpPr>
        <p:spPr bwMode="auto">
          <a:xfrm>
            <a:off x="1214414" y="4857760"/>
            <a:ext cx="657229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MX"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En lo que respecta al Análisis Tributario, se generan cuadros de morosidad y cumplimiento por sectores y sub-sectores con la finalidad de dirigir los servicios y obras hacia aquellas zonas de mayor contribución, de esta forma también se puede medir el efecto de la prestación de mayores servicios en el incremento de la puntualidad de los ciudadanos beneficiados y otros análisis relacionados a esta información.</a:t>
            </a:r>
            <a:endParaRPr kumimoji="0" lang="es-MX"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pisfil\AppData\Local\Microsoft\Windows\Temporary Internet Files\Content.Outlook\ZKFQYGOF\fondo33.jpg"/>
          <p:cNvPicPr>
            <a:picLocks noChangeAspect="1" noChangeArrowheads="1"/>
          </p:cNvPicPr>
          <p:nvPr/>
        </p:nvPicPr>
        <p:blipFill>
          <a:blip r:embed="rId2" cstate="print"/>
          <a:srcRect b="97252"/>
          <a:stretch>
            <a:fillRect/>
          </a:stretch>
        </p:blipFill>
        <p:spPr bwMode="auto">
          <a:xfrm>
            <a:off x="0" y="0"/>
            <a:ext cx="9144000" cy="178613"/>
          </a:xfrm>
          <a:prstGeom prst="rect">
            <a:avLst/>
          </a:prstGeom>
          <a:noFill/>
        </p:spPr>
      </p:pic>
      <p:sp>
        <p:nvSpPr>
          <p:cNvPr id="5" name="4 Forma libre"/>
          <p:cNvSpPr/>
          <p:nvPr/>
        </p:nvSpPr>
        <p:spPr>
          <a:xfrm>
            <a:off x="-38685" y="6176619"/>
            <a:ext cx="9217935" cy="705295"/>
          </a:xfrm>
          <a:custGeom>
            <a:avLst/>
            <a:gdLst>
              <a:gd name="connsiteX0" fmla="*/ 0 w 9225887"/>
              <a:gd name="connsiteY0" fmla="*/ 641445 h 682388"/>
              <a:gd name="connsiteX1" fmla="*/ 0 w 9225887"/>
              <a:gd name="connsiteY1" fmla="*/ 163773 h 682388"/>
              <a:gd name="connsiteX2" fmla="*/ 1924334 w 9225887"/>
              <a:gd name="connsiteY2" fmla="*/ 368490 h 682388"/>
              <a:gd name="connsiteX3" fmla="*/ 3725839 w 9225887"/>
              <a:gd name="connsiteY3" fmla="*/ 300251 h 682388"/>
              <a:gd name="connsiteX4" fmla="*/ 5145206 w 9225887"/>
              <a:gd name="connsiteY4" fmla="*/ 0 h 682388"/>
              <a:gd name="connsiteX5" fmla="*/ 6564573 w 9225887"/>
              <a:gd name="connsiteY5" fmla="*/ 27296 h 682388"/>
              <a:gd name="connsiteX6" fmla="*/ 9225887 w 9225887"/>
              <a:gd name="connsiteY6" fmla="*/ 395785 h 682388"/>
              <a:gd name="connsiteX7" fmla="*/ 9225887 w 9225887"/>
              <a:gd name="connsiteY7" fmla="*/ 641445 h 682388"/>
              <a:gd name="connsiteX8" fmla="*/ 7028597 w 9225887"/>
              <a:gd name="connsiteY8" fmla="*/ 641445 h 682388"/>
              <a:gd name="connsiteX9" fmla="*/ 5568287 w 9225887"/>
              <a:gd name="connsiteY9" fmla="*/ 259308 h 682388"/>
              <a:gd name="connsiteX10" fmla="*/ 4367284 w 9225887"/>
              <a:gd name="connsiteY10" fmla="*/ 327546 h 682388"/>
              <a:gd name="connsiteX11" fmla="*/ 2866030 w 9225887"/>
              <a:gd name="connsiteY11" fmla="*/ 682388 h 682388"/>
              <a:gd name="connsiteX12" fmla="*/ 0 w 9225887"/>
              <a:gd name="connsiteY12"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41445 h 682388"/>
              <a:gd name="connsiteX1" fmla="*/ 0 w 9225887"/>
              <a:gd name="connsiteY1" fmla="*/ 163773 h 682388"/>
              <a:gd name="connsiteX2" fmla="*/ 3725839 w 9225887"/>
              <a:gd name="connsiteY2" fmla="*/ 300251 h 682388"/>
              <a:gd name="connsiteX3" fmla="*/ 5145206 w 9225887"/>
              <a:gd name="connsiteY3" fmla="*/ 0 h 682388"/>
              <a:gd name="connsiteX4" fmla="*/ 6564573 w 9225887"/>
              <a:gd name="connsiteY4" fmla="*/ 27296 h 682388"/>
              <a:gd name="connsiteX5" fmla="*/ 9225887 w 9225887"/>
              <a:gd name="connsiteY5" fmla="*/ 395785 h 682388"/>
              <a:gd name="connsiteX6" fmla="*/ 9225887 w 9225887"/>
              <a:gd name="connsiteY6" fmla="*/ 641445 h 682388"/>
              <a:gd name="connsiteX7" fmla="*/ 7028597 w 9225887"/>
              <a:gd name="connsiteY7" fmla="*/ 641445 h 682388"/>
              <a:gd name="connsiteX8" fmla="*/ 5568287 w 9225887"/>
              <a:gd name="connsiteY8" fmla="*/ 259308 h 682388"/>
              <a:gd name="connsiteX9" fmla="*/ 4367284 w 9225887"/>
              <a:gd name="connsiteY9" fmla="*/ 327546 h 682388"/>
              <a:gd name="connsiteX10" fmla="*/ 2866030 w 9225887"/>
              <a:gd name="connsiteY10" fmla="*/ 682388 h 682388"/>
              <a:gd name="connsiteX11" fmla="*/ 0 w 9225887"/>
              <a:gd name="connsiteY11" fmla="*/ 641445 h 682388"/>
              <a:gd name="connsiteX0" fmla="*/ 0 w 9225887"/>
              <a:gd name="connsiteY0" fmla="*/ 614149 h 655092"/>
              <a:gd name="connsiteX1" fmla="*/ 0 w 9225887"/>
              <a:gd name="connsiteY1" fmla="*/ 136477 h 655092"/>
              <a:gd name="connsiteX2" fmla="*/ 3725839 w 9225887"/>
              <a:gd name="connsiteY2" fmla="*/ 272955 h 655092"/>
              <a:gd name="connsiteX3" fmla="*/ 6564573 w 9225887"/>
              <a:gd name="connsiteY3" fmla="*/ 0 h 655092"/>
              <a:gd name="connsiteX4" fmla="*/ 9225887 w 9225887"/>
              <a:gd name="connsiteY4" fmla="*/ 368489 h 655092"/>
              <a:gd name="connsiteX5" fmla="*/ 9225887 w 9225887"/>
              <a:gd name="connsiteY5" fmla="*/ 614149 h 655092"/>
              <a:gd name="connsiteX6" fmla="*/ 7028597 w 9225887"/>
              <a:gd name="connsiteY6" fmla="*/ 614149 h 655092"/>
              <a:gd name="connsiteX7" fmla="*/ 5568287 w 9225887"/>
              <a:gd name="connsiteY7" fmla="*/ 232012 h 655092"/>
              <a:gd name="connsiteX8" fmla="*/ 4367284 w 9225887"/>
              <a:gd name="connsiteY8" fmla="*/ 300250 h 655092"/>
              <a:gd name="connsiteX9" fmla="*/ 2866030 w 9225887"/>
              <a:gd name="connsiteY9" fmla="*/ 655092 h 655092"/>
              <a:gd name="connsiteX10" fmla="*/ 0 w 9225887"/>
              <a:gd name="connsiteY10" fmla="*/ 614149 h 655092"/>
              <a:gd name="connsiteX0" fmla="*/ 0 w 9225887"/>
              <a:gd name="connsiteY0" fmla="*/ 688206 h 729149"/>
              <a:gd name="connsiteX1" fmla="*/ 0 w 9225887"/>
              <a:gd name="connsiteY1" fmla="*/ 210534 h 729149"/>
              <a:gd name="connsiteX2" fmla="*/ 3725839 w 9225887"/>
              <a:gd name="connsiteY2" fmla="*/ 347012 h 729149"/>
              <a:gd name="connsiteX3" fmla="*/ 6564573 w 9225887"/>
              <a:gd name="connsiteY3" fmla="*/ 74057 h 729149"/>
              <a:gd name="connsiteX4" fmla="*/ 9225887 w 9225887"/>
              <a:gd name="connsiteY4" fmla="*/ 442546 h 729149"/>
              <a:gd name="connsiteX5" fmla="*/ 9225887 w 9225887"/>
              <a:gd name="connsiteY5" fmla="*/ 688206 h 729149"/>
              <a:gd name="connsiteX6" fmla="*/ 7028597 w 9225887"/>
              <a:gd name="connsiteY6" fmla="*/ 688206 h 729149"/>
              <a:gd name="connsiteX7" fmla="*/ 5568287 w 9225887"/>
              <a:gd name="connsiteY7" fmla="*/ 306069 h 729149"/>
              <a:gd name="connsiteX8" fmla="*/ 4367284 w 9225887"/>
              <a:gd name="connsiteY8" fmla="*/ 374307 h 729149"/>
              <a:gd name="connsiteX9" fmla="*/ 2866030 w 9225887"/>
              <a:gd name="connsiteY9" fmla="*/ 729149 h 729149"/>
              <a:gd name="connsiteX10" fmla="*/ 0 w 9225887"/>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5568287 w 9233838"/>
              <a:gd name="connsiteY7" fmla="*/ 306069 h 729149"/>
              <a:gd name="connsiteX8" fmla="*/ 4367284 w 9233838"/>
              <a:gd name="connsiteY8" fmla="*/ 374307 h 729149"/>
              <a:gd name="connsiteX9" fmla="*/ 2866030 w 9233838"/>
              <a:gd name="connsiteY9" fmla="*/ 729149 h 729149"/>
              <a:gd name="connsiteX10" fmla="*/ 0 w 9233838"/>
              <a:gd name="connsiteY10"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67284 w 9233838"/>
              <a:gd name="connsiteY7" fmla="*/ 374307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4319576 w 9233838"/>
              <a:gd name="connsiteY7" fmla="*/ 342502 h 729149"/>
              <a:gd name="connsiteX8" fmla="*/ 2866030 w 9233838"/>
              <a:gd name="connsiteY8" fmla="*/ 729149 h 729149"/>
              <a:gd name="connsiteX9" fmla="*/ 0 w 9233838"/>
              <a:gd name="connsiteY9"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29149"/>
              <a:gd name="connsiteX1" fmla="*/ 0 w 9233838"/>
              <a:gd name="connsiteY1" fmla="*/ 210534 h 729149"/>
              <a:gd name="connsiteX2" fmla="*/ 3725839 w 9233838"/>
              <a:gd name="connsiteY2" fmla="*/ 347012 h 729149"/>
              <a:gd name="connsiteX3" fmla="*/ 6564573 w 9233838"/>
              <a:gd name="connsiteY3" fmla="*/ 74057 h 729149"/>
              <a:gd name="connsiteX4" fmla="*/ 9233838 w 9233838"/>
              <a:gd name="connsiteY4" fmla="*/ 506157 h 729149"/>
              <a:gd name="connsiteX5" fmla="*/ 9225887 w 9233838"/>
              <a:gd name="connsiteY5" fmla="*/ 688206 h 729149"/>
              <a:gd name="connsiteX6" fmla="*/ 7028597 w 9233838"/>
              <a:gd name="connsiteY6" fmla="*/ 688206 h 729149"/>
              <a:gd name="connsiteX7" fmla="*/ 2866030 w 9233838"/>
              <a:gd name="connsiteY7" fmla="*/ 729149 h 729149"/>
              <a:gd name="connsiteX8" fmla="*/ 0 w 9233838"/>
              <a:gd name="connsiteY8" fmla="*/ 688206 h 729149"/>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0 w 9233838"/>
              <a:gd name="connsiteY0" fmla="*/ 688206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0 w 9233838"/>
              <a:gd name="connsiteY8" fmla="*/ 688206 h 705295"/>
              <a:gd name="connsiteX0" fmla="*/ 15903 w 9233838"/>
              <a:gd name="connsiteY0" fmla="*/ 680255 h 705295"/>
              <a:gd name="connsiteX1" fmla="*/ 0 w 9233838"/>
              <a:gd name="connsiteY1" fmla="*/ 210534 h 705295"/>
              <a:gd name="connsiteX2" fmla="*/ 3725839 w 9233838"/>
              <a:gd name="connsiteY2" fmla="*/ 347012 h 705295"/>
              <a:gd name="connsiteX3" fmla="*/ 6564573 w 9233838"/>
              <a:gd name="connsiteY3" fmla="*/ 74057 h 705295"/>
              <a:gd name="connsiteX4" fmla="*/ 9233838 w 9233838"/>
              <a:gd name="connsiteY4" fmla="*/ 506157 h 705295"/>
              <a:gd name="connsiteX5" fmla="*/ 9225887 w 9233838"/>
              <a:gd name="connsiteY5" fmla="*/ 688206 h 705295"/>
              <a:gd name="connsiteX6" fmla="*/ 7028597 w 9233838"/>
              <a:gd name="connsiteY6" fmla="*/ 688206 h 705295"/>
              <a:gd name="connsiteX7" fmla="*/ 2985300 w 9233838"/>
              <a:gd name="connsiteY7" fmla="*/ 705295 h 705295"/>
              <a:gd name="connsiteX8" fmla="*/ 15903 w 9233838"/>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 name="connsiteX0" fmla="*/ 0 w 9217935"/>
              <a:gd name="connsiteY0" fmla="*/ 680255 h 705295"/>
              <a:gd name="connsiteX1" fmla="*/ 7951 w 9217935"/>
              <a:gd name="connsiteY1" fmla="*/ 210534 h 705295"/>
              <a:gd name="connsiteX2" fmla="*/ 3709936 w 9217935"/>
              <a:gd name="connsiteY2" fmla="*/ 347012 h 705295"/>
              <a:gd name="connsiteX3" fmla="*/ 6548670 w 9217935"/>
              <a:gd name="connsiteY3" fmla="*/ 74057 h 705295"/>
              <a:gd name="connsiteX4" fmla="*/ 9217935 w 9217935"/>
              <a:gd name="connsiteY4" fmla="*/ 506157 h 705295"/>
              <a:gd name="connsiteX5" fmla="*/ 9209984 w 9217935"/>
              <a:gd name="connsiteY5" fmla="*/ 688206 h 705295"/>
              <a:gd name="connsiteX6" fmla="*/ 7012694 w 9217935"/>
              <a:gd name="connsiteY6" fmla="*/ 688206 h 705295"/>
              <a:gd name="connsiteX7" fmla="*/ 2969397 w 9217935"/>
              <a:gd name="connsiteY7" fmla="*/ 705295 h 705295"/>
              <a:gd name="connsiteX8" fmla="*/ 0 w 9217935"/>
              <a:gd name="connsiteY8" fmla="*/ 680255 h 70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7935" h="705295">
                <a:moveTo>
                  <a:pt x="0" y="680255"/>
                </a:moveTo>
                <a:lnTo>
                  <a:pt x="7951" y="210534"/>
                </a:lnTo>
                <a:cubicBezTo>
                  <a:pt x="1321459" y="343491"/>
                  <a:pt x="1927301" y="532107"/>
                  <a:pt x="3709936" y="347012"/>
                </a:cubicBezTo>
                <a:cubicBezTo>
                  <a:pt x="4656181" y="256027"/>
                  <a:pt x="4974272" y="-168913"/>
                  <a:pt x="6548670" y="74057"/>
                </a:cubicBezTo>
                <a:cubicBezTo>
                  <a:pt x="6675099" y="82918"/>
                  <a:pt x="8375888" y="219000"/>
                  <a:pt x="9217935" y="506157"/>
                </a:cubicBezTo>
                <a:lnTo>
                  <a:pt x="9209984" y="688206"/>
                </a:lnTo>
                <a:lnTo>
                  <a:pt x="7012694" y="688206"/>
                </a:lnTo>
                <a:cubicBezTo>
                  <a:pt x="5935273" y="304289"/>
                  <a:pt x="5000975" y="23737"/>
                  <a:pt x="2969397" y="705295"/>
                </a:cubicBezTo>
                <a:lnTo>
                  <a:pt x="0" y="680255"/>
                </a:lnTo>
                <a:close/>
              </a:path>
            </a:pathLst>
          </a:custGeom>
          <a:solidFill>
            <a:srgbClr val="92D05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5 Rectángulo redondeado"/>
          <p:cNvSpPr/>
          <p:nvPr/>
        </p:nvSpPr>
        <p:spPr>
          <a:xfrm>
            <a:off x="1857356" y="428605"/>
            <a:ext cx="7143800" cy="1214446"/>
          </a:xfrm>
          <a:prstGeom prst="roundRect">
            <a:avLst/>
          </a:prstGeom>
          <a:solidFill>
            <a:srgbClr val="FFCC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just"/>
            <a:r>
              <a:rPr lang="es-MX" sz="1600" b="1" dirty="0" smtClean="0">
                <a:solidFill>
                  <a:schemeClr val="tx1">
                    <a:lumMod val="65000"/>
                    <a:lumOff val="35000"/>
                  </a:schemeClr>
                </a:solidFill>
              </a:rPr>
              <a:t>EL OBSERVATORIO MUNICIPAL TEMÁTICO</a:t>
            </a:r>
            <a:r>
              <a:rPr lang="es-MX" sz="1600" dirty="0" smtClean="0">
                <a:solidFill>
                  <a:schemeClr val="tx1">
                    <a:lumMod val="65000"/>
                    <a:lumOff val="35000"/>
                  </a:schemeClr>
                </a:solidFill>
              </a:rPr>
              <a:t>, </a:t>
            </a:r>
            <a:r>
              <a:rPr lang="es-ES" sz="1600" dirty="0" smtClean="0">
                <a:latin typeface="+mj-lt"/>
              </a:rPr>
              <a:t>es la plataforma web integradora de los sistemas informáticos que tienen los programas y áreas de la Municipalidad de San Borja para registrar sus acciones y servicios a la comunidad. </a:t>
            </a:r>
            <a:endParaRPr lang="es-MX" sz="1600" dirty="0">
              <a:solidFill>
                <a:schemeClr val="tx1">
                  <a:lumMod val="65000"/>
                  <a:lumOff val="35000"/>
                </a:schemeClr>
              </a:solidFill>
              <a:latin typeface="+mj-lt"/>
            </a:endParaRPr>
          </a:p>
        </p:txBody>
      </p:sp>
      <p:pic>
        <p:nvPicPr>
          <p:cNvPr id="12" name="Picture 2" descr="http://www.brandsoftheworld.com/sites/default/files/styles/logo-thumbnail/public/082012/untitled-1_41.png"/>
          <p:cNvPicPr>
            <a:picLocks noChangeAspect="1" noChangeArrowheads="1"/>
          </p:cNvPicPr>
          <p:nvPr/>
        </p:nvPicPr>
        <p:blipFill>
          <a:blip r:embed="rId3"/>
          <a:srcRect t="10345"/>
          <a:stretch>
            <a:fillRect/>
          </a:stretch>
        </p:blipFill>
        <p:spPr bwMode="auto">
          <a:xfrm>
            <a:off x="0" y="214290"/>
            <a:ext cx="1500166" cy="1344977"/>
          </a:xfrm>
          <a:prstGeom prst="rect">
            <a:avLst/>
          </a:prstGeom>
          <a:noFill/>
        </p:spPr>
      </p:pic>
      <p:sp>
        <p:nvSpPr>
          <p:cNvPr id="14" name="13 Rectángulo redondeado"/>
          <p:cNvSpPr/>
          <p:nvPr/>
        </p:nvSpPr>
        <p:spPr>
          <a:xfrm>
            <a:off x="500034" y="1857365"/>
            <a:ext cx="8501122" cy="928694"/>
          </a:xfrm>
          <a:prstGeom prst="round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MX" sz="2000" dirty="0" smtClean="0">
              <a:solidFill>
                <a:srgbClr val="0070C0"/>
              </a:solidFill>
              <a:latin typeface="Arial Unicode MS" pitchFamily="34" charset="-128"/>
              <a:ea typeface="Arial Unicode MS" pitchFamily="34" charset="-128"/>
              <a:cs typeface="Arial Unicode MS" pitchFamily="34" charset="-128"/>
            </a:endParaRPr>
          </a:p>
          <a:p>
            <a:pPr algn="just"/>
            <a:r>
              <a:rPr lang="es-MX" sz="1600" b="1" dirty="0" smtClean="0">
                <a:solidFill>
                  <a:schemeClr val="tx1">
                    <a:lumMod val="65000"/>
                    <a:lumOff val="35000"/>
                  </a:schemeClr>
                </a:solidFill>
                <a:latin typeface="+mj-lt"/>
                <a:ea typeface="Arial Unicode MS" pitchFamily="34" charset="-128"/>
                <a:cs typeface="Arial Unicode MS" pitchFamily="34" charset="-128"/>
              </a:rPr>
              <a:t>FUNCIÓN PRINCIPAL </a:t>
            </a:r>
            <a:r>
              <a:rPr lang="es-MX" sz="1600" dirty="0" smtClean="0">
                <a:solidFill>
                  <a:schemeClr val="tx1"/>
                </a:solidFill>
                <a:latin typeface="+mj-lt"/>
                <a:ea typeface="Arial Unicode MS" pitchFamily="34" charset="-128"/>
                <a:cs typeface="Arial Unicode MS" pitchFamily="34" charset="-128"/>
              </a:rPr>
              <a:t>documentar, sistematizar y analizar las intervenciones públicas que promuevan el desarrollo de la Comunidad de San Borja</a:t>
            </a:r>
            <a:r>
              <a:rPr lang="es-MX" sz="1600" dirty="0" smtClean="0">
                <a:solidFill>
                  <a:schemeClr val="tx1"/>
                </a:solidFill>
                <a:latin typeface="+mj-lt"/>
              </a:rPr>
              <a:t> para mejorar la cobertura y medir su impacto.</a:t>
            </a:r>
            <a:endParaRPr lang="es-MX" sz="1600" dirty="0" smtClean="0">
              <a:solidFill>
                <a:schemeClr val="tx1"/>
              </a:solidFill>
              <a:latin typeface="+mj-lt"/>
              <a:ea typeface="Arial Unicode MS" pitchFamily="34" charset="-128"/>
              <a:cs typeface="Arial Unicode MS" pitchFamily="34" charset="-128"/>
            </a:endParaRPr>
          </a:p>
          <a:p>
            <a:pPr algn="just"/>
            <a:r>
              <a:rPr lang="es-MX" sz="2000" dirty="0" smtClean="0">
                <a:solidFill>
                  <a:srgbClr val="0070C0"/>
                </a:solidFill>
                <a:latin typeface="+mj-lt"/>
              </a:rPr>
              <a:t>.</a:t>
            </a:r>
            <a:endParaRPr lang="es-MX" sz="2000" dirty="0">
              <a:solidFill>
                <a:srgbClr val="0070C0"/>
              </a:solidFill>
              <a:latin typeface="+mj-lt"/>
            </a:endParaRPr>
          </a:p>
        </p:txBody>
      </p:sp>
      <p:pic>
        <p:nvPicPr>
          <p:cNvPr id="4099" name="Picture 3" descr="C:\Users\npisfil\Desktop\MEMORIA 30 AÑOS  Y FOTOS\18.Observatorio Municipal Temático\jpg\_MG_5196.jpg"/>
          <p:cNvPicPr>
            <a:picLocks noChangeAspect="1" noChangeArrowheads="1"/>
          </p:cNvPicPr>
          <p:nvPr/>
        </p:nvPicPr>
        <p:blipFill>
          <a:blip r:embed="rId4" cstate="print"/>
          <a:srcRect l="27932" t="45396" r="32292" b="2278"/>
          <a:stretch>
            <a:fillRect/>
          </a:stretch>
        </p:blipFill>
        <p:spPr bwMode="auto">
          <a:xfrm>
            <a:off x="428596" y="3071810"/>
            <a:ext cx="3465646" cy="3041102"/>
          </a:xfrm>
          <a:prstGeom prst="rect">
            <a:avLst/>
          </a:prstGeom>
          <a:noFill/>
        </p:spPr>
      </p:pic>
      <p:sp>
        <p:nvSpPr>
          <p:cNvPr id="16" name="15 Rectángulo redondeado"/>
          <p:cNvSpPr/>
          <p:nvPr/>
        </p:nvSpPr>
        <p:spPr>
          <a:xfrm>
            <a:off x="4214810" y="3000372"/>
            <a:ext cx="4786346" cy="314327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Rectangle 1"/>
          <p:cNvSpPr>
            <a:spLocks noChangeArrowheads="1"/>
          </p:cNvSpPr>
          <p:nvPr/>
        </p:nvSpPr>
        <p:spPr bwMode="auto">
          <a:xfrm>
            <a:off x="4357686" y="3143248"/>
            <a:ext cx="4500594" cy="28315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tx1">
                    <a:lumMod val="65000"/>
                    <a:lumOff val="35000"/>
                  </a:schemeClr>
                </a:solidFill>
                <a:effectLst/>
                <a:latin typeface="+mj-lt"/>
                <a:ea typeface="Calibri" pitchFamily="34" charset="0"/>
                <a:cs typeface="Times New Roman" pitchFamily="18" charset="0"/>
              </a:rPr>
              <a:t>ESPECIFICACIONES TÉCNICAS DEL SISTEMA,</a:t>
            </a:r>
            <a:endParaRPr kumimoji="0" lang="es-PE" b="0" i="0" u="none" strike="noStrike" cap="none" normalizeH="0" baseline="0" dirty="0" smtClean="0">
              <a:ln>
                <a:noFill/>
              </a:ln>
              <a:solidFill>
                <a:schemeClr val="tx1">
                  <a:lumMod val="65000"/>
                  <a:lumOff val="35000"/>
                </a:schemeClr>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effectLst/>
                <a:latin typeface="+mj-lt"/>
                <a:ea typeface="Calibri" pitchFamily="34" charset="0"/>
                <a:cs typeface="Times New Roman" pitchFamily="18" charset="0"/>
              </a:rPr>
              <a:t>todo el desarrollo de los sistemas son  totalmente en </a:t>
            </a:r>
            <a:r>
              <a:rPr kumimoji="0" lang="es-ES" sz="1600" b="1" i="0" u="none" strike="noStrike" cap="none" normalizeH="0" baseline="0" dirty="0" smtClean="0">
                <a:ln>
                  <a:noFill/>
                </a:ln>
                <a:effectLst/>
                <a:latin typeface="+mj-lt"/>
                <a:ea typeface="Calibri" pitchFamily="34" charset="0"/>
                <a:cs typeface="Times New Roman" pitchFamily="18" charset="0"/>
              </a:rPr>
              <a:t>software libre</a:t>
            </a:r>
            <a:r>
              <a:rPr kumimoji="0" lang="es-ES" sz="1600" b="0" i="0" u="none" strike="noStrike" cap="none" normalizeH="0" baseline="0" dirty="0" smtClean="0">
                <a:ln>
                  <a:noFill/>
                </a:ln>
                <a:effectLst/>
                <a:latin typeface="+mj-lt"/>
                <a:ea typeface="Calibri" pitchFamily="34" charset="0"/>
                <a:cs typeface="Times New Roman" pitchFamily="18" charset="0"/>
              </a:rPr>
              <a:t>, utilizando como sistema operativo Linux, map server como herramienta de sistemas para georeferencia y PHP como desarrollador de aplicaciones, lo que genera una </a:t>
            </a:r>
            <a:r>
              <a:rPr kumimoji="0" lang="es-ES" sz="1600" b="1" i="0" u="none" strike="noStrike" cap="none" normalizeH="0" baseline="0" dirty="0" smtClean="0">
                <a:ln>
                  <a:noFill/>
                </a:ln>
                <a:effectLst/>
                <a:latin typeface="+mj-lt"/>
                <a:ea typeface="Calibri" pitchFamily="34" charset="0"/>
                <a:cs typeface="Times New Roman" pitchFamily="18" charset="0"/>
              </a:rPr>
              <a:t>experiencia única y de baja inversión para las municipalidades que podrá ser replicable.</a:t>
            </a:r>
            <a:r>
              <a:rPr kumimoji="0" lang="es-ES" sz="1600" b="0" i="0" u="none" strike="noStrike" cap="none" normalizeH="0" baseline="0" dirty="0" smtClean="0">
                <a:ln>
                  <a:noFill/>
                </a:ln>
                <a:effectLst/>
                <a:latin typeface="+mj-lt"/>
                <a:ea typeface="Calibri" pitchFamily="34" charset="0"/>
                <a:cs typeface="Times New Roman" pitchFamily="18" charset="0"/>
              </a:rPr>
              <a:t> El uso de una plataforma web permite que pueda ser vista desde cualquier lugar del mundo a través de cualquier navegador de internet. </a:t>
            </a:r>
            <a:endParaRPr kumimoji="0" lang="es-ES" sz="1600" b="0" i="0" u="none" strike="noStrike" cap="none" normalizeH="0" baseline="0" dirty="0" smtClean="0">
              <a:ln>
                <a:noFill/>
              </a:ln>
              <a:effectLst/>
              <a:latin typeface="+mj-lt"/>
              <a:cs typeface="Arial" pitchFamily="34" charset="0"/>
            </a:endParaRPr>
          </a:p>
        </p:txBody>
      </p:sp>
      <p:sp>
        <p:nvSpPr>
          <p:cNvPr id="18" name="17 CuadroTexto"/>
          <p:cNvSpPr txBox="1"/>
          <p:nvPr/>
        </p:nvSpPr>
        <p:spPr>
          <a:xfrm>
            <a:off x="785786" y="6215082"/>
            <a:ext cx="2643206" cy="369332"/>
          </a:xfrm>
          <a:prstGeom prst="rect">
            <a:avLst/>
          </a:prstGeom>
          <a:noFill/>
        </p:spPr>
        <p:txBody>
          <a:bodyPr wrap="square" rtlCol="0">
            <a:spAutoFit/>
          </a:bodyPr>
          <a:lstStyle/>
          <a:p>
            <a:r>
              <a:rPr lang="es-PE" dirty="0" smtClean="0"/>
              <a:t>Registro de datos en línea</a:t>
            </a:r>
            <a:endParaRPr lang="es-PE" dirty="0"/>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Tema de Office">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656</TotalTime>
  <Words>1416</Words>
  <Application>Microsoft Office PowerPoint</Application>
  <PresentationFormat>Presentación en pantalla (4:3)</PresentationFormat>
  <Paragraphs>131</Paragraphs>
  <Slides>18</Slides>
  <Notes>4</Notes>
  <HiddenSlides>0</HiddenSlides>
  <MMClips>1</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Alexis</dc:creator>
  <cp:lastModifiedBy>npisfil</cp:lastModifiedBy>
  <cp:revision>84</cp:revision>
  <dcterms:created xsi:type="dcterms:W3CDTF">2014-06-04T22:13:49Z</dcterms:created>
  <dcterms:modified xsi:type="dcterms:W3CDTF">2014-06-06T16:49:51Z</dcterms:modified>
</cp:coreProperties>
</file>