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9" r:id="rId2"/>
    <p:sldId id="265" r:id="rId3"/>
    <p:sldId id="258" r:id="rId4"/>
    <p:sldId id="259" r:id="rId5"/>
    <p:sldId id="260" r:id="rId6"/>
    <p:sldId id="262" r:id="rId7"/>
    <p:sldId id="266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0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87886" autoAdjust="0"/>
  </p:normalViewPr>
  <p:slideViewPr>
    <p:cSldViewPr>
      <p:cViewPr varScale="1">
        <p:scale>
          <a:sx n="70" d="100"/>
          <a:sy n="70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smtClean="0"/>
              <a:t>M</a:t>
            </a:r>
            <a:r>
              <a:rPr lang="es-MX" sz="1600" dirty="0" err="1" smtClean="0"/>
              <a:t>éxico</a:t>
            </a:r>
            <a:r>
              <a:rPr lang="es-MX" sz="1600" baseline="0" dirty="0" smtClean="0"/>
              <a:t>: </a:t>
            </a:r>
            <a:r>
              <a:rPr lang="en-US" sz="1600" dirty="0" err="1" smtClean="0"/>
              <a:t>Hogares</a:t>
            </a:r>
            <a:r>
              <a:rPr lang="en-US" sz="1600" dirty="0" smtClean="0"/>
              <a:t> </a:t>
            </a:r>
            <a:r>
              <a:rPr lang="en-US" sz="1600" dirty="0"/>
              <a:t>con </a:t>
            </a:r>
            <a:r>
              <a:rPr lang="en-US" sz="1600" dirty="0" err="1"/>
              <a:t>telefonía</a:t>
            </a:r>
            <a:r>
              <a:rPr lang="en-US" sz="1600" dirty="0"/>
              <a:t> </a:t>
            </a:r>
            <a:r>
              <a:rPr lang="en-US" sz="1600" dirty="0" err="1"/>
              <a:t>celular</a:t>
            </a:r>
            <a:endParaRPr lang="en-US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0946631671041139E-2"/>
          <c:y val="0.16294079048942411"/>
          <c:w val="0.87849781277340344"/>
          <c:h val="0.55686371005094948"/>
        </c:manualLayout>
      </c:layout>
      <c:lineChart>
        <c:grouping val="standard"/>
        <c:varyColors val="0"/>
        <c:ser>
          <c:idx val="0"/>
          <c:order val="0"/>
          <c:tx>
            <c:strRef>
              <c:f>'[mexico data.xlsx]Sheet1'!$H$25</c:f>
              <c:strCache>
                <c:ptCount val="1"/>
                <c:pt idx="0">
                  <c:v>Hogares con telefonía mobil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pPr>
              <a:solidFill>
                <a:schemeClr val="tx2"/>
              </a:solidFill>
            </c:spPr>
          </c:marker>
          <c:cat>
            <c:numRef>
              <c:f>'[mexico data.xlsx]Sheet1'!$G$26:$G$35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'[mexico data.xlsx]Sheet1'!$H$26:$H$35</c:f>
              <c:numCache>
                <c:formatCode>General</c:formatCode>
                <c:ptCount val="10"/>
                <c:pt idx="0">
                  <c:v>35.299999999999997</c:v>
                </c:pt>
                <c:pt idx="1">
                  <c:v>42</c:v>
                </c:pt>
                <c:pt idx="2">
                  <c:v>47.2</c:v>
                </c:pt>
                <c:pt idx="3">
                  <c:v>55.099999999999994</c:v>
                </c:pt>
                <c:pt idx="4">
                  <c:v>61</c:v>
                </c:pt>
                <c:pt idx="5">
                  <c:v>69.300000000000011</c:v>
                </c:pt>
                <c:pt idx="6">
                  <c:v>71.3</c:v>
                </c:pt>
                <c:pt idx="7">
                  <c:v>74.099999999999994</c:v>
                </c:pt>
                <c:pt idx="8">
                  <c:v>76.400000000000006</c:v>
                </c:pt>
                <c:pt idx="9">
                  <c:v>79.099999999999994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987840"/>
        <c:axId val="40039552"/>
      </c:lineChart>
      <c:catAx>
        <c:axId val="39987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40039552"/>
        <c:crosses val="autoZero"/>
        <c:auto val="1"/>
        <c:lblAlgn val="ctr"/>
        <c:lblOffset val="100"/>
        <c:noMultiLvlLbl val="0"/>
      </c:catAx>
      <c:valAx>
        <c:axId val="4003955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dash"/>
            </a:ln>
          </c:spPr>
        </c:majorGridlines>
        <c:title>
          <c:tx>
            <c:rich>
              <a:bodyPr rot="0" vert="horz"/>
              <a:lstStyle/>
              <a:p>
                <a:pPr>
                  <a:defRPr sz="1800"/>
                </a:pPr>
                <a:r>
                  <a:rPr lang="en-US" sz="1200" dirty="0" err="1"/>
                  <a:t>Porcentaje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7.9360534478644718E-4"/>
              <c:y val="0.100702099737532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9987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err="1" smtClean="0"/>
              <a:t>Perú</a:t>
            </a:r>
            <a:r>
              <a:rPr lang="en-US" sz="1600" dirty="0" smtClean="0"/>
              <a:t>: </a:t>
            </a:r>
            <a:r>
              <a:rPr lang="en-US" sz="1600" dirty="0" err="1"/>
              <a:t>Hogares</a:t>
            </a:r>
            <a:r>
              <a:rPr lang="en-US" sz="1600" dirty="0"/>
              <a:t> con</a:t>
            </a:r>
            <a:r>
              <a:rPr lang="en-US" sz="1600" baseline="0" dirty="0"/>
              <a:t> al </a:t>
            </a:r>
            <a:r>
              <a:rPr lang="en-US" sz="1600" baseline="0" dirty="0" err="1"/>
              <a:t>menos</a:t>
            </a:r>
            <a:r>
              <a:rPr lang="en-US" sz="1600" baseline="0" dirty="0"/>
              <a:t> un </a:t>
            </a:r>
            <a:r>
              <a:rPr lang="en-US" sz="1600" baseline="0" dirty="0" err="1"/>
              <a:t>miembro</a:t>
            </a:r>
            <a:r>
              <a:rPr lang="en-US" sz="1600" baseline="0" dirty="0"/>
              <a:t> </a:t>
            </a:r>
            <a:r>
              <a:rPr lang="en-US" sz="1600" baseline="0" dirty="0" err="1"/>
              <a:t>que</a:t>
            </a:r>
            <a:r>
              <a:rPr lang="en-US" sz="1600" baseline="0" dirty="0"/>
              <a:t> </a:t>
            </a:r>
            <a:r>
              <a:rPr lang="en-US" sz="1600" baseline="0" dirty="0" smtClean="0"/>
              <a:t>con </a:t>
            </a:r>
            <a:r>
              <a:rPr lang="en-US" sz="1600" baseline="0" dirty="0" err="1" smtClean="0"/>
              <a:t>teléfono</a:t>
            </a:r>
            <a:r>
              <a:rPr lang="en-US" sz="1600" baseline="0" dirty="0" smtClean="0"/>
              <a:t> </a:t>
            </a:r>
            <a:r>
              <a:rPr lang="en-US" sz="1600" baseline="0" dirty="0" err="1"/>
              <a:t>celular</a:t>
            </a:r>
            <a:endParaRPr lang="en-US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250267327695149"/>
          <c:y val="0.1827036109122723"/>
          <c:w val="0.88955293088363951"/>
          <c:h val="0.57401276544977331"/>
        </c:manualLayout>
      </c:layout>
      <c:lineChart>
        <c:grouping val="standard"/>
        <c:varyColors val="0"/>
        <c:ser>
          <c:idx val="0"/>
          <c:order val="0"/>
          <c:tx>
            <c:strRef>
              <c:f>[Cap11004.xls]Hoja1!$R$4</c:f>
              <c:strCache>
                <c:ptCount val="1"/>
                <c:pt idx="0">
                  <c:v>Total 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</c:spPr>
          </c:marker>
          <c:cat>
            <c:strRef>
              <c:f>[Cap11004.xls]Hoja1!$O$5:$Q$16</c:f>
              <c:strCach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strCache>
            </c:strRef>
          </c:cat>
          <c:val>
            <c:numRef>
              <c:f>[Cap11004.xls]Hoja1!$R$5:$R$16</c:f>
              <c:numCache>
                <c:formatCode>0.0</c:formatCode>
                <c:ptCount val="12"/>
                <c:pt idx="0">
                  <c:v>7.8603437793516875</c:v>
                </c:pt>
                <c:pt idx="1">
                  <c:v>8.9465483823747665</c:v>
                </c:pt>
                <c:pt idx="2">
                  <c:v>12.088262172268557</c:v>
                </c:pt>
                <c:pt idx="3">
                  <c:v>16.448324542330386</c:v>
                </c:pt>
                <c:pt idx="4">
                  <c:v>20.67672533978666</c:v>
                </c:pt>
                <c:pt idx="5">
                  <c:v>29.763769019276012</c:v>
                </c:pt>
                <c:pt idx="6">
                  <c:v>45.036502214773826</c:v>
                </c:pt>
                <c:pt idx="7">
                  <c:v>59.728342939794601</c:v>
                </c:pt>
                <c:pt idx="8">
                  <c:v>67.010419915819497</c:v>
                </c:pt>
                <c:pt idx="9">
                  <c:v>73.054567762874626</c:v>
                </c:pt>
                <c:pt idx="10">
                  <c:v>75.248016965454553</c:v>
                </c:pt>
                <c:pt idx="11">
                  <c:v>79.7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420480"/>
        <c:axId val="40422400"/>
      </c:lineChart>
      <c:catAx>
        <c:axId val="404204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/>
            </a:pPr>
            <a:endParaRPr lang="en-US"/>
          </a:p>
        </c:txPr>
        <c:crossAx val="40422400"/>
        <c:crosses val="autoZero"/>
        <c:auto val="1"/>
        <c:lblAlgn val="ctr"/>
        <c:lblOffset val="100"/>
        <c:noMultiLvlLbl val="0"/>
      </c:catAx>
      <c:valAx>
        <c:axId val="4042240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dash"/>
            </a:ln>
          </c:spPr>
        </c:majorGridlines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0420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0.05714</cdr:x>
      <cdr:y>0.80882</cdr:y>
    </cdr:from>
    <cdr:to>
      <cdr:x>0.98571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4800" y="4191000"/>
          <a:ext cx="4953000" cy="990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 err="1"/>
            <a:t>Fuente</a:t>
          </a:r>
          <a:r>
            <a:rPr lang="en-US" sz="1000" dirty="0"/>
            <a:t>:</a:t>
          </a:r>
          <a:r>
            <a:rPr lang="en-US" sz="1000" baseline="0" dirty="0"/>
            <a:t> </a:t>
          </a:r>
          <a:r>
            <a:rPr lang="en-US" sz="1000" baseline="0" dirty="0" smtClean="0"/>
            <a:t>INEGI, </a:t>
          </a:r>
          <a:r>
            <a:rPr lang="es-ES" sz="1000" dirty="0" smtClean="0"/>
            <a:t>Módulo sobre Disponibilidad y Uso de Tecnologías de la Información en los Hogares.</a:t>
          </a:r>
          <a:endParaRPr lang="en-US" sz="1000" baseline="0" dirty="0"/>
        </a:p>
        <a:p xmlns:a="http://schemas.openxmlformats.org/drawingml/2006/main">
          <a:endParaRPr lang="en-US" sz="1000" baseline="0" dirty="0"/>
        </a:p>
        <a:p xmlns:a="http://schemas.openxmlformats.org/drawingml/2006/main">
          <a:r>
            <a:rPr lang="en-US" sz="1000" baseline="0" dirty="0"/>
            <a:t>Nota:  </a:t>
          </a:r>
          <a:r>
            <a:rPr lang="en-US" sz="1000" baseline="0" dirty="0" err="1"/>
            <a:t>Representa</a:t>
          </a:r>
          <a:r>
            <a:rPr lang="en-US" sz="1000" baseline="0" dirty="0"/>
            <a:t>  la </a:t>
          </a:r>
          <a:r>
            <a:rPr lang="en-US" sz="1000" baseline="0" dirty="0" err="1"/>
            <a:t>suma</a:t>
          </a:r>
          <a:r>
            <a:rPr lang="en-US" sz="1000" baseline="0" dirty="0"/>
            <a:t> de </a:t>
          </a:r>
          <a:r>
            <a:rPr lang="en-US" sz="1000" baseline="0" dirty="0" err="1"/>
            <a:t>hogares</a:t>
          </a:r>
          <a:r>
            <a:rPr lang="en-US" sz="1000" baseline="0" dirty="0"/>
            <a:t> con </a:t>
          </a:r>
          <a:r>
            <a:rPr lang="en-US" sz="1000" baseline="0" dirty="0" err="1"/>
            <a:t>solamente</a:t>
          </a:r>
          <a:r>
            <a:rPr lang="en-US" sz="1000" baseline="0" dirty="0"/>
            <a:t> </a:t>
          </a:r>
          <a:r>
            <a:rPr lang="en-US" sz="1000" baseline="0" dirty="0" err="1" smtClean="0"/>
            <a:t>telefonía</a:t>
          </a:r>
          <a:r>
            <a:rPr lang="en-US" sz="1000" baseline="0" dirty="0" smtClean="0"/>
            <a:t> </a:t>
          </a:r>
          <a:r>
            <a:rPr lang="en-US" sz="1000" baseline="0" dirty="0" err="1"/>
            <a:t>celular</a:t>
          </a:r>
          <a:r>
            <a:rPr lang="en-US" sz="1000" baseline="0" dirty="0"/>
            <a:t> </a:t>
          </a:r>
          <a:r>
            <a:rPr lang="en-US" sz="1000" baseline="0" dirty="0" err="1"/>
            <a:t>más</a:t>
          </a:r>
          <a:r>
            <a:rPr lang="en-US" sz="1000" baseline="0" dirty="0"/>
            <a:t> los con  </a:t>
          </a:r>
          <a:r>
            <a:rPr lang="en-US" sz="1000" baseline="0" dirty="0" err="1"/>
            <a:t>telefonía</a:t>
          </a:r>
          <a:r>
            <a:rPr lang="en-US" sz="1000" baseline="0" dirty="0"/>
            <a:t> </a:t>
          </a:r>
          <a:r>
            <a:rPr lang="en-US" sz="1000" baseline="0" dirty="0" err="1"/>
            <a:t>celular</a:t>
          </a:r>
          <a:r>
            <a:rPr lang="en-US" sz="1000" baseline="0" dirty="0"/>
            <a:t> y </a:t>
          </a:r>
          <a:r>
            <a:rPr lang="en-US" sz="1000" baseline="0" dirty="0" err="1"/>
            <a:t>fija</a:t>
          </a:r>
          <a:r>
            <a:rPr lang="en-US" sz="1000" baseline="0" dirty="0"/>
            <a:t>.   </a:t>
          </a:r>
          <a:r>
            <a:rPr lang="en-US" sz="1000" baseline="0" dirty="0" err="1"/>
            <a:t>Datos</a:t>
          </a:r>
          <a:r>
            <a:rPr lang="en-US" sz="1000" baseline="0" dirty="0"/>
            <a:t> para 2013 son </a:t>
          </a:r>
          <a:r>
            <a:rPr lang="en-US" sz="1000" baseline="0" dirty="0" err="1"/>
            <a:t>preliminares</a:t>
          </a:r>
          <a:r>
            <a:rPr lang="en-US" sz="1000" baseline="0" dirty="0"/>
            <a:t> </a:t>
          </a:r>
          <a:r>
            <a:rPr lang="en-US" sz="1000" baseline="0" dirty="0" smtClean="0"/>
            <a:t>al</a:t>
          </a:r>
          <a:r>
            <a:rPr lang="en-US" sz="1000" dirty="0" smtClean="0"/>
            <a:t> </a:t>
          </a:r>
          <a:r>
            <a:rPr lang="en-US" sz="1000" baseline="0" dirty="0" err="1" smtClean="0"/>
            <a:t>abril</a:t>
          </a:r>
          <a:r>
            <a:rPr lang="en-US" sz="1000" baseline="0" dirty="0" smtClean="0"/>
            <a:t> </a:t>
          </a:r>
          <a:r>
            <a:rPr lang="en-US" sz="1000" baseline="0" dirty="0"/>
            <a:t>2013.  </a:t>
          </a:r>
          <a:endParaRPr lang="en-US" sz="1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0.05556</cdr:x>
      <cdr:y>0.86364</cdr:y>
    </cdr:from>
    <cdr:to>
      <cdr:x>0.91498</cdr:x>
      <cdr:y>0.9361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0" y="4343400"/>
          <a:ext cx="3536341" cy="3644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 err="1"/>
            <a:t>Fuente</a:t>
          </a:r>
          <a:r>
            <a:rPr lang="en-US" sz="1000" dirty="0"/>
            <a:t>: INEI,</a:t>
          </a:r>
          <a:r>
            <a:rPr lang="en-US" sz="1000" baseline="0" dirty="0"/>
            <a:t> </a:t>
          </a:r>
          <a:r>
            <a:rPr lang="en-US" sz="1000" baseline="0" dirty="0" err="1"/>
            <a:t>Encuesta</a:t>
          </a:r>
          <a:r>
            <a:rPr lang="en-US" sz="1000" baseline="0" dirty="0"/>
            <a:t> </a:t>
          </a:r>
          <a:r>
            <a:rPr lang="en-US" sz="1000" baseline="0" dirty="0" err="1"/>
            <a:t>Nacional</a:t>
          </a:r>
          <a:r>
            <a:rPr lang="en-US" sz="1000" baseline="0" dirty="0"/>
            <a:t> de </a:t>
          </a:r>
          <a:r>
            <a:rPr lang="en-US" sz="1000" baseline="0" dirty="0" err="1"/>
            <a:t>Hogares</a:t>
          </a:r>
          <a:endParaRPr lang="en-US" sz="1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B036A-9376-4DBC-B604-9274C6F0E10B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3AAE0-4778-49F6-9F63-23AF5B863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53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742-E3E9-4B85-AE06-7247C60C4756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2463-E20D-4A55-A22C-2DFC7DEE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03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742-E3E9-4B85-AE06-7247C60C4756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2463-E20D-4A55-A22C-2DFC7DEE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8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742-E3E9-4B85-AE06-7247C60C4756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2463-E20D-4A55-A22C-2DFC7DEE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15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742-E3E9-4B85-AE06-7247C60C4756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2463-E20D-4A55-A22C-2DFC7DEE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2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742-E3E9-4B85-AE06-7247C60C4756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2463-E20D-4A55-A22C-2DFC7DEE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5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742-E3E9-4B85-AE06-7247C60C4756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2463-E20D-4A55-A22C-2DFC7DEE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7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742-E3E9-4B85-AE06-7247C60C4756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2463-E20D-4A55-A22C-2DFC7DEE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1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742-E3E9-4B85-AE06-7247C60C4756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2463-E20D-4A55-A22C-2DFC7DEE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9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742-E3E9-4B85-AE06-7247C60C4756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2463-E20D-4A55-A22C-2DFC7DEE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5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742-E3E9-4B85-AE06-7247C60C4756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2463-E20D-4A55-A22C-2DFC7DEE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81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742-E3E9-4B85-AE06-7247C60C4756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2463-E20D-4A55-A22C-2DFC7DEE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7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44742-E3E9-4B85-AE06-7247C60C4756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32463-E20D-4A55-A22C-2DFC7DEE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6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209800"/>
            <a:ext cx="6400800" cy="1752600"/>
          </a:xfrm>
        </p:spPr>
        <p:txBody>
          <a:bodyPr/>
          <a:lstStyle/>
          <a:p>
            <a:r>
              <a:rPr lang="es-MX" dirty="0" smtClean="0">
                <a:solidFill>
                  <a:schemeClr val="tx1"/>
                </a:solidFill>
              </a:rPr>
              <a:t>Arturo Herrera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7680"/>
            <a:ext cx="7809661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31520" y="4724400"/>
            <a:ext cx="7772400" cy="1470025"/>
          </a:xfrm>
        </p:spPr>
        <p:txBody>
          <a:bodyPr/>
          <a:lstStyle/>
          <a:p>
            <a:r>
              <a:rPr lang="es-MX" i="1" dirty="0" smtClean="0"/>
              <a:t>Arturo Herrera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6312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489701"/>
              </p:ext>
            </p:extLst>
          </p:nvPr>
        </p:nvGraphicFramePr>
        <p:xfrm>
          <a:off x="990600" y="1371600"/>
          <a:ext cx="6705600" cy="3428998"/>
        </p:xfrm>
        <a:graphic>
          <a:graphicData uri="http://schemas.openxmlformats.org/drawingml/2006/table">
            <a:tbl>
              <a:tblPr/>
              <a:tblGrid>
                <a:gridCol w="2428275"/>
                <a:gridCol w="1425775"/>
                <a:gridCol w="1425775"/>
                <a:gridCol w="1425775"/>
              </a:tblGrid>
              <a:tr h="48432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Inflación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3694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8432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Brasil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231.7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Argentina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606.7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625.8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166.3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Guatemala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18.8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69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México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59.1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10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 smtClean="0">
                <a:solidFill>
                  <a:srgbClr val="1308A8"/>
                </a:solidFill>
              </a:rPr>
              <a:t>Macroeconomía</a:t>
            </a:r>
            <a:endParaRPr lang="en-US" sz="3600" dirty="0">
              <a:solidFill>
                <a:srgbClr val="1308A8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60198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 err="1"/>
              <a:t>Fuente</a:t>
            </a:r>
            <a:r>
              <a:rPr lang="en-US" sz="1100" dirty="0"/>
              <a:t>: </a:t>
            </a:r>
            <a:r>
              <a:rPr lang="en-US" sz="1100" dirty="0" err="1"/>
              <a:t>Banco</a:t>
            </a:r>
            <a:r>
              <a:rPr lang="en-US" sz="1100" dirty="0"/>
              <a:t> Mundial</a:t>
            </a:r>
          </a:p>
        </p:txBody>
      </p:sp>
    </p:spTree>
    <p:extLst>
      <p:ext uri="{BB962C8B-B14F-4D97-AF65-F5344CB8AC3E}">
        <p14:creationId xmlns:p14="http://schemas.microsoft.com/office/powerpoint/2010/main" val="131961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143000"/>
          </a:xfrm>
        </p:spPr>
        <p:txBody>
          <a:bodyPr>
            <a:noAutofit/>
          </a:bodyPr>
          <a:lstStyle/>
          <a:p>
            <a:r>
              <a:rPr lang="es-MX" sz="3600" dirty="0" smtClean="0">
                <a:solidFill>
                  <a:srgbClr val="1308A8"/>
                </a:solidFill>
              </a:rPr>
              <a:t>¿Cuáles son los servicios que están más cerca de los ciudadanos?</a:t>
            </a:r>
            <a:endParaRPr lang="en-US" sz="3600" dirty="0">
              <a:solidFill>
                <a:srgbClr val="1308A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752600"/>
            <a:ext cx="7010400" cy="4373563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Recolección de basuras</a:t>
            </a:r>
          </a:p>
          <a:p>
            <a:endParaRPr lang="es-MX" sz="1100" dirty="0" smtClean="0"/>
          </a:p>
          <a:p>
            <a:r>
              <a:rPr lang="es-MX" dirty="0" smtClean="0"/>
              <a:t>Alumbrado público</a:t>
            </a:r>
          </a:p>
          <a:p>
            <a:endParaRPr lang="es-MX" sz="1200" dirty="0" smtClean="0"/>
          </a:p>
          <a:p>
            <a:r>
              <a:rPr lang="es-MX" dirty="0" smtClean="0"/>
              <a:t>Consumo de agua</a:t>
            </a:r>
          </a:p>
          <a:p>
            <a:endParaRPr lang="es-MX" sz="1100" dirty="0" smtClean="0"/>
          </a:p>
          <a:p>
            <a:r>
              <a:rPr lang="es-MX" dirty="0" smtClean="0"/>
              <a:t>Salud</a:t>
            </a:r>
          </a:p>
          <a:p>
            <a:endParaRPr lang="en-US" sz="1200" dirty="0" smtClean="0"/>
          </a:p>
          <a:p>
            <a:r>
              <a:rPr lang="es-MX" dirty="0" smtClean="0"/>
              <a:t>Seguridad ciudadana</a:t>
            </a:r>
          </a:p>
          <a:p>
            <a:endParaRPr lang="es-MX" sz="1200" dirty="0" smtClean="0"/>
          </a:p>
          <a:p>
            <a:r>
              <a:rPr lang="es-MX" dirty="0" smtClean="0"/>
              <a:t>Educación</a:t>
            </a:r>
          </a:p>
        </p:txBody>
      </p:sp>
    </p:spTree>
    <p:extLst>
      <p:ext uri="{BB962C8B-B14F-4D97-AF65-F5344CB8AC3E}">
        <p14:creationId xmlns:p14="http://schemas.microsoft.com/office/powerpoint/2010/main" val="340173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143000"/>
          </a:xfrm>
        </p:spPr>
        <p:txBody>
          <a:bodyPr>
            <a:noAutofit/>
          </a:bodyPr>
          <a:lstStyle/>
          <a:p>
            <a:r>
              <a:rPr lang="es-MX" sz="3600" dirty="0" smtClean="0">
                <a:solidFill>
                  <a:srgbClr val="1308A8"/>
                </a:solidFill>
              </a:rPr>
              <a:t>Hubo un giro hacia los gobiernos municipales y una apuesta por el e-gobierno </a:t>
            </a:r>
            <a:endParaRPr lang="en-US" sz="3600" dirty="0">
              <a:solidFill>
                <a:srgbClr val="1308A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8001000" cy="4525963"/>
          </a:xfrm>
        </p:spPr>
        <p:txBody>
          <a:bodyPr/>
          <a:lstStyle/>
          <a:p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/>
              <a:t>¿</a:t>
            </a:r>
            <a:r>
              <a:rPr lang="es-MX" dirty="0" smtClean="0"/>
              <a:t>Qué se esperaba para el año 2000?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MX" dirty="0"/>
              <a:t>I</a:t>
            </a:r>
            <a:r>
              <a:rPr lang="es-MX" dirty="0" smtClean="0"/>
              <a:t>nteracción con los ciudadanos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MX" dirty="0" smtClean="0"/>
              <a:t>Reducción de filas en los trámites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MX" dirty="0" smtClean="0"/>
              <a:t>Una nueva era en la transparencia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648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 smtClean="0">
                <a:solidFill>
                  <a:srgbClr val="1308A8"/>
                </a:solidFill>
              </a:rPr>
              <a:t>… Y, sin embargo, no funcionó…</a:t>
            </a:r>
            <a:endParaRPr lang="en-US" sz="3600" dirty="0">
              <a:solidFill>
                <a:srgbClr val="1308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32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>
            <a:noAutofit/>
          </a:bodyPr>
          <a:lstStyle/>
          <a:p>
            <a:r>
              <a:rPr lang="es-MX" sz="3200" dirty="0" smtClean="0">
                <a:solidFill>
                  <a:srgbClr val="1308A8"/>
                </a:solidFill>
              </a:rPr>
              <a:t>La tecnología existía, pero faltaban el acceso masivo y una cultura de participación electrónica</a:t>
            </a:r>
            <a:endParaRPr lang="en-US" sz="3200" dirty="0">
              <a:solidFill>
                <a:srgbClr val="1308A8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6419571"/>
              </p:ext>
            </p:extLst>
          </p:nvPr>
        </p:nvGraphicFramePr>
        <p:xfrm>
          <a:off x="228600" y="1524000"/>
          <a:ext cx="4191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616291"/>
              </p:ext>
            </p:extLst>
          </p:nvPr>
        </p:nvGraphicFramePr>
        <p:xfrm>
          <a:off x="4800600" y="1447800"/>
          <a:ext cx="4114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876800" y="2057399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Porcentaje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74299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534400" cy="1143000"/>
          </a:xfrm>
        </p:spPr>
        <p:txBody>
          <a:bodyPr>
            <a:noAutofit/>
          </a:bodyPr>
          <a:lstStyle/>
          <a:p>
            <a:r>
              <a:rPr lang="es-MX" sz="3600" dirty="0" smtClean="0">
                <a:solidFill>
                  <a:srgbClr val="1308A8"/>
                </a:solidFill>
              </a:rPr>
              <a:t>Aunque la región va en esta dirección, todavía está lejos</a:t>
            </a:r>
            <a:endParaRPr lang="en-US" sz="3600" dirty="0">
              <a:solidFill>
                <a:srgbClr val="1308A8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5203825" cy="538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204913"/>
            <a:ext cx="3398837" cy="538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V="1">
            <a:off x="5562600" y="1204913"/>
            <a:ext cx="0" cy="5380037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638800" y="4191000"/>
            <a:ext cx="3398837" cy="228600"/>
          </a:xfrm>
          <a:prstGeom prst="rect">
            <a:avLst/>
          </a:prstGeom>
          <a:noFill/>
          <a:ln>
            <a:solidFill>
              <a:srgbClr val="1308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638800" y="4953000"/>
            <a:ext cx="3398837" cy="228600"/>
          </a:xfrm>
          <a:prstGeom prst="rect">
            <a:avLst/>
          </a:prstGeom>
          <a:noFill/>
          <a:ln>
            <a:solidFill>
              <a:srgbClr val="1308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200" y="6599237"/>
            <a:ext cx="792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Fuente: </a:t>
            </a:r>
            <a:r>
              <a:rPr lang="en-US" sz="1000" dirty="0"/>
              <a:t>United Nations E-Government Development Database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51500" y="6356350"/>
            <a:ext cx="3398837" cy="228600"/>
          </a:xfrm>
          <a:prstGeom prst="rect">
            <a:avLst/>
          </a:prstGeom>
          <a:noFill/>
          <a:ln>
            <a:solidFill>
              <a:srgbClr val="1308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2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dirty="0" smtClean="0">
                <a:solidFill>
                  <a:srgbClr val="1308A8"/>
                </a:solidFill>
              </a:rPr>
              <a:t>Pero la participación electrónica va en aumento</a:t>
            </a:r>
            <a:endParaRPr lang="en-US" sz="3600" dirty="0">
              <a:solidFill>
                <a:srgbClr val="1308A8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217916"/>
              </p:ext>
            </p:extLst>
          </p:nvPr>
        </p:nvGraphicFramePr>
        <p:xfrm>
          <a:off x="838200" y="2438400"/>
          <a:ext cx="7311952" cy="2634414"/>
        </p:xfrm>
        <a:graphic>
          <a:graphicData uri="http://schemas.openxmlformats.org/drawingml/2006/table">
            <a:tbl>
              <a:tblPr/>
              <a:tblGrid>
                <a:gridCol w="1827988"/>
                <a:gridCol w="1827988"/>
                <a:gridCol w="1827988"/>
                <a:gridCol w="1827988"/>
              </a:tblGrid>
              <a:tr h="324976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b="1" dirty="0" smtClean="0">
                          <a:solidFill>
                            <a:schemeClr val="tx1"/>
                          </a:solidFill>
                        </a:rPr>
                        <a:t>Promedio 2012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81244" marR="81244" marT="40622" marB="406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b="1" dirty="0" smtClean="0">
                          <a:solidFill>
                            <a:schemeClr val="tx1"/>
                          </a:solidFill>
                        </a:rPr>
                        <a:t>Promedio</a:t>
                      </a:r>
                      <a:r>
                        <a:rPr lang="es-MX" sz="1600" b="1" baseline="0" dirty="0" smtClean="0">
                          <a:solidFill>
                            <a:schemeClr val="tx1"/>
                          </a:solidFill>
                        </a:rPr>
                        <a:t> 2010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81244" marR="81244" marT="40622" marB="406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b="1" dirty="0" smtClean="0">
                          <a:solidFill>
                            <a:schemeClr val="tx1"/>
                          </a:solidFill>
                        </a:rPr>
                        <a:t>% Cambio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81244" marR="81244" marT="40622" marB="406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99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Américas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4629" marR="84629" marT="84629" marB="84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0.2912</a:t>
                      </a:r>
                    </a:p>
                  </a:txBody>
                  <a:tcPr marL="84629" marR="84629" marT="84629" marB="84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0.1812</a:t>
                      </a:r>
                    </a:p>
                  </a:txBody>
                  <a:tcPr marL="84629" marR="84629" marT="84629" marB="84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37.76% </a:t>
                      </a:r>
                    </a:p>
                  </a:txBody>
                  <a:tcPr marL="84629" marR="84629" marT="84629" marB="84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1299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Caribe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4629" marR="84629" marT="84629" marB="84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0.1220</a:t>
                      </a:r>
                    </a:p>
                  </a:txBody>
                  <a:tcPr marL="84629" marR="84629" marT="84629" marB="84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0.0824</a:t>
                      </a:r>
                    </a:p>
                  </a:txBody>
                  <a:tcPr marL="84629" marR="84629" marT="84629" marB="84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32.44% </a:t>
                      </a:r>
                    </a:p>
                  </a:txBody>
                  <a:tcPr marL="84629" marR="84629" marT="84629" marB="84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1299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América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Central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4629" marR="84629" marT="84629" marB="84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0.3059</a:t>
                      </a:r>
                    </a:p>
                  </a:txBody>
                  <a:tcPr marL="84629" marR="84629" marT="84629" marB="84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0.1857</a:t>
                      </a:r>
                    </a:p>
                  </a:txBody>
                  <a:tcPr marL="84629" marR="84629" marT="84629" marB="84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39.29% </a:t>
                      </a:r>
                    </a:p>
                  </a:txBody>
                  <a:tcPr marL="84629" marR="84629" marT="84629" marB="84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1299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América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del Norte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4629" marR="84629" marT="84629" marB="84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0.8027</a:t>
                      </a:r>
                    </a:p>
                  </a:txBody>
                  <a:tcPr marL="84629" marR="84629" marT="84629" marB="84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0.7429</a:t>
                      </a:r>
                    </a:p>
                  </a:txBody>
                  <a:tcPr marL="84629" marR="84629" marT="84629" marB="84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7.45% </a:t>
                      </a:r>
                    </a:p>
                  </a:txBody>
                  <a:tcPr marL="84629" marR="84629" marT="84629" marB="84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1299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América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del Sur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4629" marR="84629" marT="84629" marB="84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0.3632</a:t>
                      </a:r>
                    </a:p>
                  </a:txBody>
                  <a:tcPr marL="84629" marR="84629" marT="84629" marB="84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0.1917</a:t>
                      </a:r>
                    </a:p>
                  </a:txBody>
                  <a:tcPr marL="84629" marR="84629" marT="84629" marB="84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47.22%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84629" marR="84629" marT="84629" marB="84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16002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/>
              <a:t>Participación Electrónica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181600"/>
            <a:ext cx="792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Fuente: </a:t>
            </a:r>
            <a:r>
              <a:rPr lang="en-US" sz="1000" dirty="0"/>
              <a:t>United Nations E-Government Development Database </a:t>
            </a:r>
          </a:p>
        </p:txBody>
      </p:sp>
    </p:spTree>
    <p:extLst>
      <p:ext uri="{BB962C8B-B14F-4D97-AF65-F5344CB8AC3E}">
        <p14:creationId xmlns:p14="http://schemas.microsoft.com/office/powerpoint/2010/main" val="129699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rgbClr val="1308A8"/>
                </a:solidFill>
              </a:rPr>
              <a:t>¿Cómo se está moviendo la agenda?</a:t>
            </a:r>
            <a:endParaRPr lang="en-US" dirty="0">
              <a:solidFill>
                <a:srgbClr val="1308A8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057400"/>
            <a:ext cx="723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i="1" dirty="0" smtClean="0"/>
              <a:t>Transparencia</a:t>
            </a:r>
            <a:r>
              <a:rPr lang="es-MX" sz="2800" dirty="0"/>
              <a:t> </a:t>
            </a:r>
            <a:r>
              <a:rPr lang="es-MX" sz="2800" dirty="0" smtClean="0"/>
              <a:t>(Acceso a la información)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i="1" dirty="0" smtClean="0"/>
              <a:t>Datos abiertos </a:t>
            </a:r>
            <a:r>
              <a:rPr lang="es-MX" sz="2800" dirty="0" smtClean="0"/>
              <a:t>(Información manejable)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i="1" dirty="0" smtClean="0"/>
              <a:t>Gobiernos abiertos </a:t>
            </a:r>
            <a:r>
              <a:rPr lang="es-MX" sz="2800" dirty="0" smtClean="0"/>
              <a:t>(Información de doble canal)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629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294</Words>
  <Application>Microsoft Office PowerPoint</Application>
  <PresentationFormat>On-screen Show 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Arturo Herrera</vt:lpstr>
      <vt:lpstr>PowerPoint Presentation</vt:lpstr>
      <vt:lpstr>¿Cuáles son los servicios que están más cerca de los ciudadanos?</vt:lpstr>
      <vt:lpstr>Hubo un giro hacia los gobiernos municipales y una apuesta por el e-gobierno </vt:lpstr>
      <vt:lpstr>La tecnología existía, pero faltaban el acceso masivo y una cultura de participación electrónica</vt:lpstr>
      <vt:lpstr>Aunque la región va en esta dirección, todavía está lejos</vt:lpstr>
      <vt:lpstr>Pero la participación electrónica va en aumento</vt:lpstr>
      <vt:lpstr>¿Cómo se está moviendo la agenda?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Adrienne Elizabeth Hathaway</dc:creator>
  <cp:lastModifiedBy>Yesica Gabriela Morales Zazueta  </cp:lastModifiedBy>
  <cp:revision>22</cp:revision>
  <dcterms:created xsi:type="dcterms:W3CDTF">2014-06-10T12:52:22Z</dcterms:created>
  <dcterms:modified xsi:type="dcterms:W3CDTF">2014-06-19T14:40:01Z</dcterms:modified>
</cp:coreProperties>
</file>