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3"/>
  </p:notesMasterIdLst>
  <p:handoutMasterIdLst>
    <p:handoutMasterId r:id="rId34"/>
  </p:handoutMasterIdLst>
  <p:sldIdLst>
    <p:sldId id="413" r:id="rId3"/>
    <p:sldId id="258" r:id="rId4"/>
    <p:sldId id="257" r:id="rId5"/>
    <p:sldId id="427" r:id="rId6"/>
    <p:sldId id="428" r:id="rId7"/>
    <p:sldId id="284" r:id="rId8"/>
    <p:sldId id="392" r:id="rId9"/>
    <p:sldId id="391" r:id="rId10"/>
    <p:sldId id="393" r:id="rId11"/>
    <p:sldId id="423" r:id="rId12"/>
    <p:sldId id="410" r:id="rId13"/>
    <p:sldId id="411" r:id="rId14"/>
    <p:sldId id="412" r:id="rId15"/>
    <p:sldId id="434" r:id="rId16"/>
    <p:sldId id="417" r:id="rId17"/>
    <p:sldId id="429" r:id="rId18"/>
    <p:sldId id="414" r:id="rId19"/>
    <p:sldId id="415" r:id="rId20"/>
    <p:sldId id="430" r:id="rId21"/>
    <p:sldId id="431" r:id="rId22"/>
    <p:sldId id="433" r:id="rId23"/>
    <p:sldId id="432" r:id="rId24"/>
    <p:sldId id="420" r:id="rId25"/>
    <p:sldId id="353" r:id="rId26"/>
    <p:sldId id="354" r:id="rId27"/>
    <p:sldId id="355" r:id="rId28"/>
    <p:sldId id="356" r:id="rId29"/>
    <p:sldId id="426" r:id="rId30"/>
    <p:sldId id="419" r:id="rId31"/>
    <p:sldId id="435" r:id="rId32"/>
  </p:sldIdLst>
  <p:sldSz cx="9144000" cy="6858000" type="screen4x3"/>
  <p:notesSz cx="7010400" cy="92964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24265" autoAdjust="0"/>
    <p:restoredTop sz="94660"/>
  </p:normalViewPr>
  <p:slideViewPr>
    <p:cSldViewPr snapToGrid="0">
      <p:cViewPr>
        <p:scale>
          <a:sx n="70" d="100"/>
          <a:sy n="70" d="100"/>
        </p:scale>
        <p:origin x="-1056" y="-84"/>
      </p:cViewPr>
      <p:guideLst>
        <p:guide orient="horz" pos="2160"/>
        <p:guide pos="2880"/>
      </p:guideLst>
    </p:cSldViewPr>
  </p:slideViewPr>
  <p:notesTextViewPr>
    <p:cViewPr>
      <p:scale>
        <a:sx n="1" d="1"/>
        <a:sy n="1" d="1"/>
      </p:scale>
      <p:origin x="0" y="0"/>
    </p:cViewPr>
  </p:notesTextViewPr>
  <p:sorterViewPr>
    <p:cViewPr>
      <p:scale>
        <a:sx n="70" d="100"/>
        <a:sy n="7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767A2068-D8B3-4AE4-846F-702213A00F2D}" type="datetimeFigureOut">
              <a:rPr lang="es-ES" smtClean="0"/>
              <a:pPr/>
              <a:t>06/06/2014</a:t>
            </a:fld>
            <a:endParaRPr lang="es-ES"/>
          </a:p>
        </p:txBody>
      </p:sp>
      <p:sp>
        <p:nvSpPr>
          <p:cNvPr id="4" name="Marcador de pie de página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051F35AB-010E-428A-811A-E480CA787611}" type="slidenum">
              <a:rPr lang="es-ES" smtClean="0"/>
              <a:pPr/>
              <a:t>‹Nº›</a:t>
            </a:fld>
            <a:endParaRPr lang="es-ES"/>
          </a:p>
        </p:txBody>
      </p:sp>
    </p:spTree>
    <p:extLst>
      <p:ext uri="{BB962C8B-B14F-4D97-AF65-F5344CB8AC3E}">
        <p14:creationId xmlns:p14="http://schemas.microsoft.com/office/powerpoint/2010/main" xmlns="" val="27941873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ES"/>
          </a:p>
        </p:txBody>
      </p:sp>
      <p:sp>
        <p:nvSpPr>
          <p:cNvPr id="3" name="Marcador de fecha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C21CF64-5587-4098-8E83-D9B3B26F1672}" type="datetimeFigureOut">
              <a:rPr lang="es-ES" smtClean="0"/>
              <a:pPr/>
              <a:t>06/06/2014</a:t>
            </a:fld>
            <a:endParaRPr lang="es-ES"/>
          </a:p>
        </p:txBody>
      </p:sp>
      <p:sp>
        <p:nvSpPr>
          <p:cNvPr id="4" name="Marcador de imagen de diapositiva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s-ES"/>
          </a:p>
        </p:txBody>
      </p:sp>
      <p:sp>
        <p:nvSpPr>
          <p:cNvPr id="5" name="Marcador de nota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FE8AB38-F437-4EE9-A14A-8ED4A087F29A}" type="slidenum">
              <a:rPr lang="es-ES" smtClean="0"/>
              <a:pPr/>
              <a:t>‹Nº›</a:t>
            </a:fld>
            <a:endParaRPr lang="es-ES"/>
          </a:p>
        </p:txBody>
      </p:sp>
    </p:spTree>
    <p:extLst>
      <p:ext uri="{BB962C8B-B14F-4D97-AF65-F5344CB8AC3E}">
        <p14:creationId xmlns:p14="http://schemas.microsoft.com/office/powerpoint/2010/main" xmlns="" val="2257274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94EAAACC-C5A6-4AE3-87AB-7FE8F28DC492}" type="slidenum">
              <a:rPr lang="es-CO">
                <a:solidFill>
                  <a:prstClr val="black"/>
                </a:solidFill>
              </a:rPr>
              <a:pPr/>
              <a:t>26</a:t>
            </a:fld>
            <a:endParaRPr lang="es-CO">
              <a:solidFill>
                <a:prstClr val="black"/>
              </a:solidFill>
            </a:endParaRPr>
          </a:p>
        </p:txBody>
      </p:sp>
    </p:spTree>
    <p:extLst>
      <p:ext uri="{BB962C8B-B14F-4D97-AF65-F5344CB8AC3E}">
        <p14:creationId xmlns:p14="http://schemas.microsoft.com/office/powerpoint/2010/main" xmlns="" val="2751259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758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CO" smtClean="0"/>
          </a:p>
        </p:txBody>
      </p:sp>
      <p:sp>
        <p:nvSpPr>
          <p:cNvPr id="12292"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BEB950-CCF1-455E-9E92-D5CDE7402E07}" type="slidenum">
              <a:rPr lang="es-CO" smtClean="0"/>
              <a:pPr fontAlgn="base">
                <a:spcBef>
                  <a:spcPct val="0"/>
                </a:spcBef>
                <a:spcAft>
                  <a:spcPct val="0"/>
                </a:spcAft>
                <a:defRPr/>
              </a:pPr>
              <a:t>29</a:t>
            </a:fld>
            <a:endParaRPr lang="es-CO"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758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CO" smtClean="0"/>
          </a:p>
        </p:txBody>
      </p:sp>
      <p:sp>
        <p:nvSpPr>
          <p:cNvPr id="12292"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BEB950-CCF1-455E-9E92-D5CDE7402E07}" type="slidenum">
              <a:rPr lang="es-CO" smtClean="0"/>
              <a:pPr fontAlgn="base">
                <a:spcBef>
                  <a:spcPct val="0"/>
                </a:spcBef>
                <a:spcAft>
                  <a:spcPct val="0"/>
                </a:spcAft>
                <a:defRPr/>
              </a:pPr>
              <a:t>30</a:t>
            </a:fld>
            <a:endParaRPr lang="es-CO" dirty="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6D35C289-2573-43E2-B329-5AF2D7B08A86}" type="datetimeFigureOut">
              <a:rPr lang="es-ES" smtClean="0"/>
              <a:pPr/>
              <a:t>06/06/2014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3EC5D43-E27F-410A-8C8F-41727962C243}" type="slidenum">
              <a:rPr lang="es-ES" smtClean="0"/>
              <a:pPr/>
              <a:t>‹Nº›</a:t>
            </a:fld>
            <a:endParaRPr lang="es-ES"/>
          </a:p>
        </p:txBody>
      </p:sp>
      <p:pic>
        <p:nvPicPr>
          <p:cNvPr id="7" name="Picture 2"/>
          <p:cNvPicPr>
            <a:picLocks noChangeAspect="1" noChangeArrowheads="1"/>
          </p:cNvPicPr>
          <p:nvPr userDrawn="1"/>
        </p:nvPicPr>
        <p:blipFill>
          <a:blip r:embed="rId2" cstate="print"/>
          <a:srcRect/>
          <a:stretch>
            <a:fillRect/>
          </a:stretch>
        </p:blipFill>
        <p:spPr bwMode="auto">
          <a:xfrm>
            <a:off x="0" y="0"/>
            <a:ext cx="9444251" cy="7173139"/>
          </a:xfrm>
          <a:prstGeom prst="rect">
            <a:avLst/>
          </a:prstGeom>
          <a:noFill/>
          <a:ln w="9525">
            <a:noFill/>
            <a:miter lim="800000"/>
            <a:headEnd/>
            <a:tailEnd/>
          </a:ln>
          <a:effectLst/>
        </p:spPr>
      </p:pic>
    </p:spTree>
    <p:extLst>
      <p:ext uri="{BB962C8B-B14F-4D97-AF65-F5344CB8AC3E}">
        <p14:creationId xmlns:p14="http://schemas.microsoft.com/office/powerpoint/2010/main" xmlns="" val="395889831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D35C289-2573-43E2-B329-5AF2D7B08A86}" type="datetimeFigureOut">
              <a:rPr lang="es-ES" smtClean="0"/>
              <a:pPr/>
              <a:t>06/06/2014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3EC5D43-E27F-410A-8C8F-41727962C243}" type="slidenum">
              <a:rPr lang="es-ES" smtClean="0"/>
              <a:pPr/>
              <a:t>‹Nº›</a:t>
            </a:fld>
            <a:endParaRPr lang="es-ES"/>
          </a:p>
        </p:txBody>
      </p:sp>
    </p:spTree>
    <p:extLst>
      <p:ext uri="{BB962C8B-B14F-4D97-AF65-F5344CB8AC3E}">
        <p14:creationId xmlns:p14="http://schemas.microsoft.com/office/powerpoint/2010/main" xmlns="" val="73796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D35C289-2573-43E2-B329-5AF2D7B08A86}" type="datetimeFigureOut">
              <a:rPr lang="es-ES" smtClean="0"/>
              <a:pPr/>
              <a:t>06/06/2014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3EC5D43-E27F-410A-8C8F-41727962C243}" type="slidenum">
              <a:rPr lang="es-ES" smtClean="0"/>
              <a:pPr/>
              <a:t>‹Nº›</a:t>
            </a:fld>
            <a:endParaRPr lang="es-ES"/>
          </a:p>
        </p:txBody>
      </p:sp>
    </p:spTree>
    <p:extLst>
      <p:ext uri="{BB962C8B-B14F-4D97-AF65-F5344CB8AC3E}">
        <p14:creationId xmlns:p14="http://schemas.microsoft.com/office/powerpoint/2010/main" xmlns="" val="40216501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O"/>
          </a:p>
        </p:txBody>
      </p:sp>
      <p:sp>
        <p:nvSpPr>
          <p:cNvPr id="4" name="3 Marcador de fecha"/>
          <p:cNvSpPr>
            <a:spLocks noGrp="1"/>
          </p:cNvSpPr>
          <p:nvPr>
            <p:ph type="dt" sz="half" idx="10"/>
          </p:nvPr>
        </p:nvSpPr>
        <p:spPr/>
        <p:txBody>
          <a:bodyPr/>
          <a:lstStyle/>
          <a:p>
            <a:fld id="{6A2F0437-98CE-4153-B509-0DBC673F376B}" type="datetimeFigureOut">
              <a:rPr lang="es-CO" smtClean="0">
                <a:solidFill>
                  <a:prstClr val="black">
                    <a:tint val="75000"/>
                  </a:prstClr>
                </a:solidFill>
              </a:rPr>
              <a:pPr/>
              <a:t>2014-06-06</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278977D-D77A-4AE1-A453-3CD906CD6633}"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xmlns="" val="151134197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6A2F0437-98CE-4153-B509-0DBC673F376B}" type="datetimeFigureOut">
              <a:rPr lang="es-CO" smtClean="0">
                <a:solidFill>
                  <a:prstClr val="black">
                    <a:tint val="75000"/>
                  </a:prstClr>
                </a:solidFill>
              </a:rPr>
              <a:pPr/>
              <a:t>2014-06-06</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278977D-D77A-4AE1-A453-3CD906CD6633}"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xmlns="" val="262505484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6A2F0437-98CE-4153-B509-0DBC673F376B}" type="datetimeFigureOut">
              <a:rPr lang="es-CO" smtClean="0">
                <a:solidFill>
                  <a:prstClr val="black">
                    <a:tint val="75000"/>
                  </a:prstClr>
                </a:solidFill>
              </a:rPr>
              <a:pPr/>
              <a:t>2014-06-06</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278977D-D77A-4AE1-A453-3CD906CD6633}"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xmlns="" val="332619797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fecha"/>
          <p:cNvSpPr>
            <a:spLocks noGrp="1"/>
          </p:cNvSpPr>
          <p:nvPr>
            <p:ph type="dt" sz="half" idx="10"/>
          </p:nvPr>
        </p:nvSpPr>
        <p:spPr/>
        <p:txBody>
          <a:bodyPr/>
          <a:lstStyle/>
          <a:p>
            <a:fld id="{6A2F0437-98CE-4153-B509-0DBC673F376B}" type="datetimeFigureOut">
              <a:rPr lang="es-CO" smtClean="0">
                <a:solidFill>
                  <a:prstClr val="black">
                    <a:tint val="75000"/>
                  </a:prstClr>
                </a:solidFill>
              </a:rPr>
              <a:pPr/>
              <a:t>2014-06-06</a:t>
            </a:fld>
            <a:endParaRPr lang="es-CO">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CO">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D278977D-D77A-4AE1-A453-3CD906CD6633}"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xmlns="" val="29798359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6 Marcador de fecha"/>
          <p:cNvSpPr>
            <a:spLocks noGrp="1"/>
          </p:cNvSpPr>
          <p:nvPr>
            <p:ph type="dt" sz="half" idx="10"/>
          </p:nvPr>
        </p:nvSpPr>
        <p:spPr/>
        <p:txBody>
          <a:bodyPr/>
          <a:lstStyle/>
          <a:p>
            <a:fld id="{6A2F0437-98CE-4153-B509-0DBC673F376B}" type="datetimeFigureOut">
              <a:rPr lang="es-CO" smtClean="0">
                <a:solidFill>
                  <a:prstClr val="black">
                    <a:tint val="75000"/>
                  </a:prstClr>
                </a:solidFill>
              </a:rPr>
              <a:pPr/>
              <a:t>2014-06-06</a:t>
            </a:fld>
            <a:endParaRPr lang="es-CO">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CO">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D278977D-D77A-4AE1-A453-3CD906CD6633}"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xmlns="" val="266050339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fecha"/>
          <p:cNvSpPr>
            <a:spLocks noGrp="1"/>
          </p:cNvSpPr>
          <p:nvPr>
            <p:ph type="dt" sz="half" idx="10"/>
          </p:nvPr>
        </p:nvSpPr>
        <p:spPr/>
        <p:txBody>
          <a:bodyPr/>
          <a:lstStyle/>
          <a:p>
            <a:fld id="{6A2F0437-98CE-4153-B509-0DBC673F376B}" type="datetimeFigureOut">
              <a:rPr lang="es-CO" smtClean="0">
                <a:solidFill>
                  <a:prstClr val="black">
                    <a:tint val="75000"/>
                  </a:prstClr>
                </a:solidFill>
              </a:rPr>
              <a:pPr/>
              <a:t>2014-06-06</a:t>
            </a:fld>
            <a:endParaRPr lang="es-CO">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CO">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D278977D-D77A-4AE1-A453-3CD906CD6633}"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xmlns="" val="27789015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6A2F0437-98CE-4153-B509-0DBC673F376B}" type="datetimeFigureOut">
              <a:rPr lang="es-CO" smtClean="0">
                <a:solidFill>
                  <a:prstClr val="black">
                    <a:tint val="75000"/>
                  </a:prstClr>
                </a:solidFill>
              </a:rPr>
              <a:pPr/>
              <a:t>2014-06-06</a:t>
            </a:fld>
            <a:endParaRPr lang="es-CO">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CO">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D278977D-D77A-4AE1-A453-3CD906CD6633}"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xmlns="" val="389524457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6A2F0437-98CE-4153-B509-0DBC673F376B}" type="datetimeFigureOut">
              <a:rPr lang="es-CO" smtClean="0">
                <a:solidFill>
                  <a:prstClr val="black">
                    <a:tint val="75000"/>
                  </a:prstClr>
                </a:solidFill>
              </a:rPr>
              <a:pPr/>
              <a:t>2014-06-06</a:t>
            </a:fld>
            <a:endParaRPr lang="es-CO">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CO">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D278977D-D77A-4AE1-A453-3CD906CD6633}"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xmlns="" val="158960052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D35C289-2573-43E2-B329-5AF2D7B08A86}" type="datetimeFigureOut">
              <a:rPr lang="es-ES" smtClean="0"/>
              <a:pPr/>
              <a:t>06/06/2014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3EC5D43-E27F-410A-8C8F-41727962C243}" type="slidenum">
              <a:rPr lang="es-ES" smtClean="0"/>
              <a:pPr/>
              <a:t>‹Nº›</a:t>
            </a:fld>
            <a:endParaRPr lang="es-ES"/>
          </a:p>
        </p:txBody>
      </p:sp>
    </p:spTree>
    <p:extLst>
      <p:ext uri="{BB962C8B-B14F-4D97-AF65-F5344CB8AC3E}">
        <p14:creationId xmlns:p14="http://schemas.microsoft.com/office/powerpoint/2010/main" xmlns="" val="231217313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6A2F0437-98CE-4153-B509-0DBC673F376B}" type="datetimeFigureOut">
              <a:rPr lang="es-CO" smtClean="0">
                <a:solidFill>
                  <a:prstClr val="black">
                    <a:tint val="75000"/>
                  </a:prstClr>
                </a:solidFill>
              </a:rPr>
              <a:pPr/>
              <a:t>2014-06-06</a:t>
            </a:fld>
            <a:endParaRPr lang="es-CO">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CO">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D278977D-D77A-4AE1-A453-3CD906CD6633}"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xmlns="" val="278760262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6A2F0437-98CE-4153-B509-0DBC673F376B}" type="datetimeFigureOut">
              <a:rPr lang="es-CO" smtClean="0">
                <a:solidFill>
                  <a:prstClr val="black">
                    <a:tint val="75000"/>
                  </a:prstClr>
                </a:solidFill>
              </a:rPr>
              <a:pPr/>
              <a:t>2014-06-06</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278977D-D77A-4AE1-A453-3CD906CD6633}"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xmlns="" val="53534207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6A2F0437-98CE-4153-B509-0DBC673F376B}" type="datetimeFigureOut">
              <a:rPr lang="es-CO" smtClean="0">
                <a:solidFill>
                  <a:prstClr val="black">
                    <a:tint val="75000"/>
                  </a:prstClr>
                </a:solidFill>
              </a:rPr>
              <a:pPr/>
              <a:t>2014-06-06</a:t>
            </a:fld>
            <a:endParaRPr lang="es-CO">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CO">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D278977D-D77A-4AE1-A453-3CD906CD6633}"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xmlns="" val="11470696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6D35C289-2573-43E2-B329-5AF2D7B08A86}" type="datetimeFigureOut">
              <a:rPr lang="es-ES" smtClean="0"/>
              <a:pPr/>
              <a:t>06/06/2014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3EC5D43-E27F-410A-8C8F-41727962C243}" type="slidenum">
              <a:rPr lang="es-ES" smtClean="0"/>
              <a:pPr/>
              <a:t>‹Nº›</a:t>
            </a:fld>
            <a:endParaRPr lang="es-ES"/>
          </a:p>
        </p:txBody>
      </p:sp>
    </p:spTree>
    <p:extLst>
      <p:ext uri="{BB962C8B-B14F-4D97-AF65-F5344CB8AC3E}">
        <p14:creationId xmlns:p14="http://schemas.microsoft.com/office/powerpoint/2010/main" xmlns="" val="274775526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6D35C289-2573-43E2-B329-5AF2D7B08A86}" type="datetimeFigureOut">
              <a:rPr lang="es-ES" smtClean="0"/>
              <a:pPr/>
              <a:t>06/06/2014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3EC5D43-E27F-410A-8C8F-41727962C243}" type="slidenum">
              <a:rPr lang="es-ES" smtClean="0"/>
              <a:pPr/>
              <a:t>‹Nº›</a:t>
            </a:fld>
            <a:endParaRPr lang="es-ES"/>
          </a:p>
        </p:txBody>
      </p:sp>
    </p:spTree>
    <p:extLst>
      <p:ext uri="{BB962C8B-B14F-4D97-AF65-F5344CB8AC3E}">
        <p14:creationId xmlns:p14="http://schemas.microsoft.com/office/powerpoint/2010/main" xmlns="" val="360266146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6D35C289-2573-43E2-B329-5AF2D7B08A86}" type="datetimeFigureOut">
              <a:rPr lang="es-ES" smtClean="0"/>
              <a:pPr/>
              <a:t>06/06/2014</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73EC5D43-E27F-410A-8C8F-41727962C243}" type="slidenum">
              <a:rPr lang="es-ES" smtClean="0"/>
              <a:pPr/>
              <a:t>‹Nº›</a:t>
            </a:fld>
            <a:endParaRPr lang="es-ES"/>
          </a:p>
        </p:txBody>
      </p:sp>
    </p:spTree>
    <p:extLst>
      <p:ext uri="{BB962C8B-B14F-4D97-AF65-F5344CB8AC3E}">
        <p14:creationId xmlns:p14="http://schemas.microsoft.com/office/powerpoint/2010/main" xmlns="" val="29209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6D35C289-2573-43E2-B329-5AF2D7B08A86}" type="datetimeFigureOut">
              <a:rPr lang="es-ES" smtClean="0"/>
              <a:pPr/>
              <a:t>06/06/2014</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73EC5D43-E27F-410A-8C8F-41727962C243}" type="slidenum">
              <a:rPr lang="es-ES" smtClean="0"/>
              <a:pPr/>
              <a:t>‹Nº›</a:t>
            </a:fld>
            <a:endParaRPr lang="es-ES"/>
          </a:p>
        </p:txBody>
      </p:sp>
    </p:spTree>
    <p:extLst>
      <p:ext uri="{BB962C8B-B14F-4D97-AF65-F5344CB8AC3E}">
        <p14:creationId xmlns:p14="http://schemas.microsoft.com/office/powerpoint/2010/main" xmlns="" val="31354396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35C289-2573-43E2-B329-5AF2D7B08A86}" type="datetimeFigureOut">
              <a:rPr lang="es-ES" smtClean="0"/>
              <a:pPr/>
              <a:t>06/06/2014</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73EC5D43-E27F-410A-8C8F-41727962C243}" type="slidenum">
              <a:rPr lang="es-ES" smtClean="0"/>
              <a:pPr/>
              <a:t>‹Nº›</a:t>
            </a:fld>
            <a:endParaRPr lang="es-ES"/>
          </a:p>
        </p:txBody>
      </p:sp>
    </p:spTree>
    <p:extLst>
      <p:ext uri="{BB962C8B-B14F-4D97-AF65-F5344CB8AC3E}">
        <p14:creationId xmlns:p14="http://schemas.microsoft.com/office/powerpoint/2010/main" xmlns="" val="95754391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D35C289-2573-43E2-B329-5AF2D7B08A86}" type="datetimeFigureOut">
              <a:rPr lang="es-ES" smtClean="0"/>
              <a:pPr/>
              <a:t>06/06/2014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3EC5D43-E27F-410A-8C8F-41727962C243}" type="slidenum">
              <a:rPr lang="es-ES" smtClean="0"/>
              <a:pPr/>
              <a:t>‹Nº›</a:t>
            </a:fld>
            <a:endParaRPr lang="es-ES"/>
          </a:p>
        </p:txBody>
      </p:sp>
    </p:spTree>
    <p:extLst>
      <p:ext uri="{BB962C8B-B14F-4D97-AF65-F5344CB8AC3E}">
        <p14:creationId xmlns:p14="http://schemas.microsoft.com/office/powerpoint/2010/main" xmlns="" val="235305795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D35C289-2573-43E2-B329-5AF2D7B08A86}" type="datetimeFigureOut">
              <a:rPr lang="es-ES" smtClean="0"/>
              <a:pPr/>
              <a:t>06/06/2014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3EC5D43-E27F-410A-8C8F-41727962C243}" type="slidenum">
              <a:rPr lang="es-ES" smtClean="0"/>
              <a:pPr/>
              <a:t>‹Nº›</a:t>
            </a:fld>
            <a:endParaRPr lang="es-ES"/>
          </a:p>
        </p:txBody>
      </p:sp>
    </p:spTree>
    <p:extLst>
      <p:ext uri="{BB962C8B-B14F-4D97-AF65-F5344CB8AC3E}">
        <p14:creationId xmlns:p14="http://schemas.microsoft.com/office/powerpoint/2010/main" xmlns="" val="270552701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35C289-2573-43E2-B329-5AF2D7B08A86}" type="datetimeFigureOut">
              <a:rPr lang="es-ES" smtClean="0"/>
              <a:pPr/>
              <a:t>06/06/2014</a:t>
            </a:fld>
            <a:endParaRPr lang="es-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EC5D43-E27F-410A-8C8F-41727962C243}" type="slidenum">
              <a:rPr lang="es-ES" smtClean="0"/>
              <a:pPr/>
              <a:t>‹Nº›</a:t>
            </a:fld>
            <a:endParaRPr lang="es-ES"/>
          </a:p>
        </p:txBody>
      </p:sp>
      <p:pic>
        <p:nvPicPr>
          <p:cNvPr id="7" name="Picture 2"/>
          <p:cNvPicPr>
            <a:picLocks noChangeAspect="1" noChangeArrowheads="1"/>
          </p:cNvPicPr>
          <p:nvPr userDrawn="1"/>
        </p:nvPicPr>
        <p:blipFill>
          <a:blip r:embed="rId13" cstate="print"/>
          <a:srcRect/>
          <a:stretch>
            <a:fillRect/>
          </a:stretch>
        </p:blipFill>
        <p:spPr bwMode="auto">
          <a:xfrm>
            <a:off x="0" y="0"/>
            <a:ext cx="9444251" cy="7173139"/>
          </a:xfrm>
          <a:prstGeom prst="rect">
            <a:avLst/>
          </a:prstGeom>
          <a:noFill/>
          <a:ln w="9525">
            <a:noFill/>
            <a:miter lim="800000"/>
            <a:headEnd/>
            <a:tailEnd/>
          </a:ln>
          <a:effectLst/>
        </p:spPr>
      </p:pic>
    </p:spTree>
    <p:extLst>
      <p:ext uri="{BB962C8B-B14F-4D97-AF65-F5344CB8AC3E}">
        <p14:creationId xmlns:p14="http://schemas.microsoft.com/office/powerpoint/2010/main" xmlns="" val="42667556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2F0437-98CE-4153-B509-0DBC673F376B}" type="datetimeFigureOut">
              <a:rPr lang="es-CO" smtClean="0">
                <a:solidFill>
                  <a:prstClr val="black">
                    <a:tint val="75000"/>
                  </a:prstClr>
                </a:solidFill>
              </a:rPr>
              <a:pPr/>
              <a:t>2014-06-06</a:t>
            </a:fld>
            <a:endParaRPr lang="es-CO">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8977D-D77A-4AE1-A453-3CD906CD6633}" type="slidenum">
              <a:rPr lang="es-CO" smtClean="0">
                <a:solidFill>
                  <a:prstClr val="black">
                    <a:tint val="75000"/>
                  </a:prstClr>
                </a:solidFill>
              </a:rPr>
              <a:pPr/>
              <a:t>‹Nº›</a:t>
            </a:fld>
            <a:endParaRPr lang="es-CO">
              <a:solidFill>
                <a:prstClr val="black">
                  <a:tint val="75000"/>
                </a:prstClr>
              </a:solidFill>
            </a:endParaRPr>
          </a:p>
        </p:txBody>
      </p:sp>
      <p:pic>
        <p:nvPicPr>
          <p:cNvPr id="7" name="Picture 2"/>
          <p:cNvPicPr>
            <a:picLocks noChangeAspect="1" noChangeArrowheads="1"/>
          </p:cNvPicPr>
          <p:nvPr userDrawn="1"/>
        </p:nvPicPr>
        <p:blipFill>
          <a:blip r:embed="rId14" cstate="print"/>
          <a:srcRect/>
          <a:stretch>
            <a:fillRect/>
          </a:stretch>
        </p:blipFill>
        <p:spPr bwMode="auto">
          <a:xfrm>
            <a:off x="0" y="0"/>
            <a:ext cx="9444251" cy="7173139"/>
          </a:xfrm>
          <a:prstGeom prst="rect">
            <a:avLst/>
          </a:prstGeom>
          <a:noFill/>
          <a:ln w="9525">
            <a:noFill/>
            <a:miter lim="800000"/>
            <a:headEnd/>
            <a:tailEnd/>
          </a:ln>
          <a:effectLst/>
        </p:spPr>
      </p:pic>
    </p:spTree>
    <p:extLst>
      <p:ext uri="{BB962C8B-B14F-4D97-AF65-F5344CB8AC3E}">
        <p14:creationId xmlns:p14="http://schemas.microsoft.com/office/powerpoint/2010/main" xmlns="" val="21595714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www.cga.gov.co/"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hyperlink" Target="mailto:juntosporlatransparenciadelopublico@cga.gov.co"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822077" y="1340069"/>
            <a:ext cx="6645963" cy="4774126"/>
          </a:xfrm>
          <a:prstGeom prst="rect">
            <a:avLst/>
          </a:prstGeom>
        </p:spPr>
      </p:pic>
    </p:spTree>
    <p:extLst>
      <p:ext uri="{BB962C8B-B14F-4D97-AF65-F5344CB8AC3E}">
        <p14:creationId xmlns:p14="http://schemas.microsoft.com/office/powerpoint/2010/main" xmlns="" val="793164979"/>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292727"/>
            <a:ext cx="6936828" cy="877689"/>
          </a:xfrm>
          <a:prstGeom prst="rect">
            <a:avLst/>
          </a:prstGeom>
          <a:solidFill>
            <a:srgbClr val="00B050"/>
          </a:solidFill>
          <a:ln>
            <a:solidFill>
              <a:srgbClr val="00B050"/>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defPPr>
              <a:defRPr lang="es-ES"/>
            </a:defPPr>
            <a:lvl1pPr marL="342900" indent="-342900" algn="ctr">
              <a:lnSpc>
                <a:spcPct val="110000"/>
              </a:lnSpc>
              <a:spcBef>
                <a:spcPct val="0"/>
              </a:spcBef>
              <a:defRPr sz="3000" b="1">
                <a:solidFill>
                  <a:schemeClr val="bg1"/>
                </a:solidFill>
                <a:effectLst>
                  <a:outerShdw blurRad="38100" dist="38100" dir="2700000" algn="tl">
                    <a:srgbClr val="000000">
                      <a:alpha val="43137"/>
                    </a:srgbClr>
                  </a:outerShdw>
                </a:effectLs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dirty="0" smtClean="0"/>
              <a:t>PROYECTOS </a:t>
            </a:r>
            <a:endParaRPr lang="es-ES" dirty="0"/>
          </a:p>
        </p:txBody>
      </p:sp>
      <p:sp>
        <p:nvSpPr>
          <p:cNvPr id="10" name="9 CuadroTexto"/>
          <p:cNvSpPr txBox="1"/>
          <p:nvPr/>
        </p:nvSpPr>
        <p:spPr>
          <a:xfrm>
            <a:off x="436729" y="5633409"/>
            <a:ext cx="2550698" cy="400110"/>
          </a:xfrm>
          <a:prstGeom prst="rect">
            <a:avLst/>
          </a:prstGeom>
          <a:noFill/>
        </p:spPr>
        <p:txBody>
          <a:bodyPr wrap="none" rtlCol="0">
            <a:spAutoFit/>
          </a:bodyPr>
          <a:lstStyle/>
          <a:p>
            <a:pPr marL="342900" indent="-342900"/>
            <a:r>
              <a:rPr lang="es-CO" sz="2000" dirty="0" smtClean="0"/>
              <a:t>                                        </a:t>
            </a:r>
            <a:endParaRPr lang="es-CO" sz="2000" dirty="0"/>
          </a:p>
        </p:txBody>
      </p:sp>
      <p:sp>
        <p:nvSpPr>
          <p:cNvPr id="11" name="CuadroTexto 2"/>
          <p:cNvSpPr txBox="1"/>
          <p:nvPr/>
        </p:nvSpPr>
        <p:spPr>
          <a:xfrm>
            <a:off x="634210" y="1594832"/>
            <a:ext cx="4347224" cy="411391"/>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defPPr>
              <a:defRPr lang="es-ES"/>
            </a:defPPr>
            <a:lvl1pPr marL="342900" indent="-342900" algn="ctr">
              <a:lnSpc>
                <a:spcPct val="110000"/>
              </a:lnSpc>
              <a:spcBef>
                <a:spcPct val="0"/>
              </a:spcBef>
              <a:defRPr sz="3000" b="1">
                <a:solidFill>
                  <a:schemeClr val="bg1"/>
                </a:solidFill>
                <a:effectLst>
                  <a:outerShdw blurRad="38100" dist="38100" dir="2700000" algn="tl">
                    <a:srgbClr val="000000">
                      <a:alpha val="43137"/>
                    </a:srgbClr>
                  </a:outerShdw>
                </a:effectLs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buClr>
                <a:schemeClr val="accent6">
                  <a:lumMod val="75000"/>
                </a:schemeClr>
              </a:buClr>
              <a:buSzPct val="80000"/>
              <a:buFont typeface="Wingdings" pitchFamily="2" charset="2"/>
              <a:buChar char="ü"/>
            </a:pPr>
            <a:r>
              <a:rPr lang="es-ES" sz="2800" b="0" dirty="0" smtClean="0">
                <a:solidFill>
                  <a:schemeClr val="tx1"/>
                </a:solidFill>
                <a:effectLst/>
              </a:rPr>
              <a:t>Contralores Estudiantiles </a:t>
            </a:r>
            <a:endParaRPr lang="es-ES" sz="2800" b="0" dirty="0">
              <a:solidFill>
                <a:schemeClr val="tx1"/>
              </a:solidFill>
              <a:effectLst/>
            </a:endParaRPr>
          </a:p>
        </p:txBody>
      </p:sp>
      <p:sp>
        <p:nvSpPr>
          <p:cNvPr id="12" name="CuadroTexto 2"/>
          <p:cNvSpPr txBox="1"/>
          <p:nvPr/>
        </p:nvSpPr>
        <p:spPr>
          <a:xfrm>
            <a:off x="636496" y="2197614"/>
            <a:ext cx="3184888" cy="411391"/>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defPPr>
              <a:defRPr lang="es-ES"/>
            </a:defPPr>
            <a:lvl1pPr marL="342900" indent="-342900" algn="ctr">
              <a:lnSpc>
                <a:spcPct val="110000"/>
              </a:lnSpc>
              <a:spcBef>
                <a:spcPct val="0"/>
              </a:spcBef>
              <a:defRPr sz="3000" b="1">
                <a:solidFill>
                  <a:schemeClr val="bg1"/>
                </a:solidFill>
                <a:effectLst>
                  <a:outerShdw blurRad="38100" dist="38100" dir="2700000" algn="tl">
                    <a:srgbClr val="000000">
                      <a:alpha val="43137"/>
                    </a:srgbClr>
                  </a:outerShdw>
                </a:effectLs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buClr>
                <a:schemeClr val="accent6">
                  <a:lumMod val="75000"/>
                </a:schemeClr>
              </a:buClr>
              <a:buSzPct val="80000"/>
              <a:buFont typeface="Wingdings" pitchFamily="2" charset="2"/>
              <a:buChar char="ü"/>
            </a:pPr>
            <a:r>
              <a:rPr lang="es-ES" sz="2800" b="0" dirty="0" smtClean="0">
                <a:solidFill>
                  <a:schemeClr val="tx1"/>
                </a:solidFill>
                <a:effectLst/>
              </a:rPr>
              <a:t>Escuela de Líderes </a:t>
            </a:r>
            <a:endParaRPr lang="es-ES" sz="2800" b="0" dirty="0">
              <a:solidFill>
                <a:schemeClr val="tx1"/>
              </a:solidFill>
              <a:effectLst/>
            </a:endParaRPr>
          </a:p>
        </p:txBody>
      </p:sp>
      <p:sp>
        <p:nvSpPr>
          <p:cNvPr id="13" name="CuadroTexto 2"/>
          <p:cNvSpPr txBox="1"/>
          <p:nvPr/>
        </p:nvSpPr>
        <p:spPr>
          <a:xfrm>
            <a:off x="652407" y="2745804"/>
            <a:ext cx="4083365" cy="411391"/>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defPPr>
              <a:defRPr lang="es-ES"/>
            </a:defPPr>
            <a:lvl1pPr marL="342900" indent="-342900" algn="ctr">
              <a:lnSpc>
                <a:spcPct val="110000"/>
              </a:lnSpc>
              <a:spcBef>
                <a:spcPct val="0"/>
              </a:spcBef>
              <a:defRPr sz="3000" b="1">
                <a:solidFill>
                  <a:schemeClr val="bg1"/>
                </a:solidFill>
                <a:effectLst>
                  <a:outerShdw blurRad="38100" dist="38100" dir="2700000" algn="tl">
                    <a:srgbClr val="000000">
                      <a:alpha val="43137"/>
                    </a:srgbClr>
                  </a:outerShdw>
                </a:effectLs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buClr>
                <a:schemeClr val="accent6">
                  <a:lumMod val="75000"/>
                </a:schemeClr>
              </a:buClr>
              <a:buSzPct val="80000"/>
              <a:buFont typeface="Wingdings" pitchFamily="2" charset="2"/>
              <a:buChar char="ü"/>
            </a:pPr>
            <a:r>
              <a:rPr lang="es-ES" sz="2800" b="0" dirty="0" smtClean="0">
                <a:solidFill>
                  <a:schemeClr val="tx1"/>
                </a:solidFill>
                <a:effectLst/>
              </a:rPr>
              <a:t>Auditores Universitarios </a:t>
            </a:r>
            <a:endParaRPr lang="es-ES" sz="2800" b="0" dirty="0">
              <a:solidFill>
                <a:schemeClr val="tx1"/>
              </a:solidFill>
              <a:effectLst/>
            </a:endParaRPr>
          </a:p>
        </p:txBody>
      </p:sp>
      <p:sp>
        <p:nvSpPr>
          <p:cNvPr id="14" name="CuadroTexto 2"/>
          <p:cNvSpPr txBox="1"/>
          <p:nvPr/>
        </p:nvSpPr>
        <p:spPr>
          <a:xfrm>
            <a:off x="4940497" y="3330053"/>
            <a:ext cx="3875963" cy="2456596"/>
          </a:xfrm>
          <a:prstGeom prst="rect">
            <a:avLst/>
          </a:prstGeom>
          <a:noFill/>
          <a:ln>
            <a:solidFill>
              <a:srgbClr val="00B050"/>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defPPr>
              <a:defRPr lang="es-ES"/>
            </a:defPPr>
            <a:lvl1pPr marL="342900" indent="-342900" algn="ctr">
              <a:lnSpc>
                <a:spcPct val="110000"/>
              </a:lnSpc>
              <a:spcBef>
                <a:spcPct val="0"/>
              </a:spcBef>
              <a:defRPr sz="3000" b="1">
                <a:solidFill>
                  <a:schemeClr val="bg1"/>
                </a:solidFill>
                <a:effectLst>
                  <a:outerShdw blurRad="38100" dist="38100" dir="2700000" algn="tl">
                    <a:srgbClr val="000000">
                      <a:alpha val="43137"/>
                    </a:srgbClr>
                  </a:outerShdw>
                </a:effectLs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r>
              <a:rPr lang="es-ES" sz="2000" b="0" dirty="0" smtClean="0">
                <a:solidFill>
                  <a:schemeClr val="tx1"/>
                </a:solidFill>
                <a:effectLst/>
              </a:rPr>
              <a:t>Audiencias Públicas</a:t>
            </a:r>
          </a:p>
          <a:p>
            <a:pPr algn="l"/>
            <a:r>
              <a:rPr lang="es-ES" sz="2000" b="0" dirty="0" smtClean="0">
                <a:solidFill>
                  <a:schemeClr val="tx1"/>
                </a:solidFill>
                <a:effectLst/>
              </a:rPr>
              <a:t>Foros por la Transparencia</a:t>
            </a:r>
          </a:p>
          <a:p>
            <a:pPr algn="l"/>
            <a:r>
              <a:rPr lang="es-ES" sz="2000" b="0" dirty="0" smtClean="0">
                <a:solidFill>
                  <a:schemeClr val="tx1"/>
                </a:solidFill>
                <a:effectLst/>
              </a:rPr>
              <a:t>Capacitación</a:t>
            </a:r>
          </a:p>
          <a:p>
            <a:pPr algn="l"/>
            <a:r>
              <a:rPr lang="es-ES" sz="2000" b="0" dirty="0" smtClean="0">
                <a:solidFill>
                  <a:schemeClr val="tx1"/>
                </a:solidFill>
                <a:effectLst/>
              </a:rPr>
              <a:t>Jornadas de Descentralización</a:t>
            </a:r>
          </a:p>
          <a:p>
            <a:pPr algn="l"/>
            <a:r>
              <a:rPr lang="es-ES" sz="2000" b="0" dirty="0" smtClean="0">
                <a:solidFill>
                  <a:schemeClr val="tx1"/>
                </a:solidFill>
                <a:effectLst/>
              </a:rPr>
              <a:t>Rendición de Cuentas Públicas</a:t>
            </a:r>
          </a:p>
          <a:p>
            <a:pPr algn="l"/>
            <a:r>
              <a:rPr lang="es-ES" sz="2000" b="0" dirty="0" smtClean="0">
                <a:solidFill>
                  <a:schemeClr val="tx1"/>
                </a:solidFill>
                <a:effectLst/>
              </a:rPr>
              <a:t>Oficina de Atención al  ciudadano</a:t>
            </a:r>
            <a:r>
              <a:rPr lang="es-ES" sz="2000" b="0" dirty="0" smtClean="0">
                <a:solidFill>
                  <a:schemeClr val="tx1"/>
                </a:solidFill>
                <a:effectLst/>
              </a:rPr>
              <a:t>             </a:t>
            </a:r>
            <a:endParaRPr lang="es-ES" sz="2000" b="0" dirty="0">
              <a:solidFill>
                <a:schemeClr val="tx1"/>
              </a:solidFill>
              <a:effectLst/>
            </a:endParaRPr>
          </a:p>
        </p:txBody>
      </p:sp>
      <p:sp>
        <p:nvSpPr>
          <p:cNvPr id="16" name="15 Rectángulo"/>
          <p:cNvSpPr/>
          <p:nvPr/>
        </p:nvSpPr>
        <p:spPr>
          <a:xfrm>
            <a:off x="643156" y="4308888"/>
            <a:ext cx="3211648" cy="523220"/>
          </a:xfrm>
          <a:prstGeom prst="rect">
            <a:avLst/>
          </a:prstGeom>
        </p:spPr>
        <p:txBody>
          <a:bodyPr wrap="none">
            <a:spAutoFit/>
          </a:bodyPr>
          <a:lstStyle/>
          <a:p>
            <a:pPr>
              <a:buClr>
                <a:schemeClr val="accent6">
                  <a:lumMod val="75000"/>
                </a:schemeClr>
              </a:buClr>
              <a:buSzPct val="80000"/>
              <a:buFont typeface="Wingdings" pitchFamily="2" charset="2"/>
              <a:buChar char="ü"/>
            </a:pPr>
            <a:r>
              <a:rPr lang="es-ES" sz="2800" dirty="0" smtClean="0"/>
              <a:t> Contraloría Visible </a:t>
            </a:r>
            <a:endParaRPr lang="es-CO" sz="2800" dirty="0"/>
          </a:p>
        </p:txBody>
      </p:sp>
      <p:sp>
        <p:nvSpPr>
          <p:cNvPr id="17" name="16 Flecha a la derecha con bandas"/>
          <p:cNvSpPr/>
          <p:nvPr/>
        </p:nvSpPr>
        <p:spPr>
          <a:xfrm>
            <a:off x="3753134" y="4312693"/>
            <a:ext cx="996287" cy="518615"/>
          </a:xfrm>
          <a:prstGeom prst="stripedRightArrow">
            <a:avLst>
              <a:gd name="adj1" fmla="val 50000"/>
              <a:gd name="adj2" fmla="val 50000"/>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xmlns="" val="159007809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3 CuadroTexto"/>
          <p:cNvSpPr txBox="1"/>
          <p:nvPr/>
        </p:nvSpPr>
        <p:spPr>
          <a:xfrm>
            <a:off x="818869" y="1665025"/>
            <a:ext cx="7710985" cy="3712196"/>
          </a:xfrm>
          <a:prstGeom prst="rect">
            <a:avLst/>
          </a:prstGeom>
          <a:solidFill>
            <a:srgbClr val="00B050"/>
          </a:solidFill>
          <a:ln>
            <a:solidFill>
              <a:srgbClr val="00B050"/>
            </a:solidFill>
          </a:ln>
        </p:spPr>
        <p:style>
          <a:lnRef idx="1">
            <a:schemeClr val="accent3"/>
          </a:lnRef>
          <a:fillRef idx="2">
            <a:schemeClr val="accent3"/>
          </a:fillRef>
          <a:effectRef idx="1">
            <a:schemeClr val="accent3"/>
          </a:effectRef>
          <a:fontRef idx="minor">
            <a:schemeClr val="dk1"/>
          </a:fontRef>
        </p:style>
        <p:txBody>
          <a:bodyPr anchor="ctr"/>
          <a:lstStyle/>
          <a:p>
            <a:pPr marL="1588" indent="12700" algn="just" fontAlgn="auto">
              <a:lnSpc>
                <a:spcPct val="110000"/>
              </a:lnSpc>
              <a:spcAft>
                <a:spcPts val="0"/>
              </a:spcAft>
              <a:defRPr/>
            </a:pPr>
            <a:r>
              <a:rPr lang="es-CO" sz="3600" b="1" dirty="0" smtClean="0">
                <a:solidFill>
                  <a:schemeClr val="bg1"/>
                </a:solidFill>
                <a:effectLst>
                  <a:outerShdw blurRad="38100" dist="38100" dir="2700000" algn="tl">
                    <a:srgbClr val="000000">
                      <a:alpha val="43137"/>
                    </a:srgbClr>
                  </a:outerShdw>
                </a:effectLst>
              </a:rPr>
              <a:t>La Contraloría General de </a:t>
            </a:r>
            <a:r>
              <a:rPr lang="es-CO" sz="3600" b="1" dirty="0" smtClean="0">
                <a:solidFill>
                  <a:schemeClr val="bg1"/>
                </a:solidFill>
                <a:effectLst>
                  <a:outerShdw blurRad="38100" dist="38100" dir="2700000" algn="tl">
                    <a:srgbClr val="000000">
                      <a:alpha val="43137"/>
                    </a:srgbClr>
                  </a:outerShdw>
                </a:effectLst>
              </a:rPr>
              <a:t>A</a:t>
            </a:r>
            <a:r>
              <a:rPr lang="es-CO" sz="3600" b="1" dirty="0" smtClean="0">
                <a:solidFill>
                  <a:schemeClr val="bg1"/>
                </a:solidFill>
                <a:effectLst>
                  <a:outerShdw blurRad="38100" dist="38100" dir="2700000" algn="tl">
                    <a:srgbClr val="000000">
                      <a:alpha val="43137"/>
                    </a:srgbClr>
                  </a:outerShdw>
                </a:effectLst>
              </a:rPr>
              <a:t>ntioquia como el órgano de control con más desarrollo tecnológico, tiene a disposición de la comunidad dos herramientas para  ejercer el control.</a:t>
            </a:r>
            <a:endParaRPr lang="es-CO" sz="3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6909555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0" y="334652"/>
            <a:ext cx="6842234" cy="615553"/>
          </a:xfrm>
          <a:prstGeom prst="rect">
            <a:avLst/>
          </a:prstGeom>
          <a:solidFill>
            <a:srgbClr val="00B050"/>
          </a:solidFill>
          <a:ln>
            <a:solidFill>
              <a:srgbClr val="00B050"/>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defPPr>
              <a:defRPr lang="es-CO"/>
            </a:defPPr>
            <a:lvl1pPr marL="342900" indent="-342900" algn="ctr">
              <a:lnSpc>
                <a:spcPct val="110000"/>
              </a:lnSpc>
              <a:spcBef>
                <a:spcPct val="0"/>
              </a:spcBef>
              <a:defRPr sz="2400" b="1">
                <a:solidFill>
                  <a:schemeClr val="bg1"/>
                </a:solidFill>
                <a:effectLst>
                  <a:outerShdw blurRad="38100" dist="38100" dir="2700000" algn="tl">
                    <a:srgbClr val="000000">
                      <a:alpha val="43137"/>
                    </a:srgbClr>
                  </a:outerShdw>
                </a:effectLst>
              </a:defRPr>
            </a:lvl1pPr>
          </a:lstStyle>
          <a:p>
            <a:r>
              <a:rPr lang="es-CO" sz="3200" dirty="0" smtClean="0">
                <a:solidFill>
                  <a:prstClr val="white"/>
                </a:solidFill>
              </a:rPr>
              <a:t>SOFTWARE  </a:t>
            </a:r>
            <a:r>
              <a:rPr lang="es-ES" sz="3200" dirty="0">
                <a:solidFill>
                  <a:prstClr val="white"/>
                </a:solidFill>
              </a:rPr>
              <a:t>ALPHASIG</a:t>
            </a:r>
            <a:r>
              <a:rPr lang="es-CO" sz="3200" dirty="0">
                <a:solidFill>
                  <a:prstClr val="white"/>
                </a:solidFill>
              </a:rPr>
              <a:t>  </a:t>
            </a:r>
          </a:p>
        </p:txBody>
      </p:sp>
      <p:sp>
        <p:nvSpPr>
          <p:cNvPr id="10" name="9 Rectángulo"/>
          <p:cNvSpPr/>
          <p:nvPr/>
        </p:nvSpPr>
        <p:spPr>
          <a:xfrm>
            <a:off x="630096" y="2238177"/>
            <a:ext cx="5177259" cy="2554545"/>
          </a:xfrm>
          <a:prstGeom prst="rect">
            <a:avLst/>
          </a:prstGeom>
        </p:spPr>
        <p:txBody>
          <a:bodyPr wrap="square">
            <a:spAutoFit/>
          </a:bodyPr>
          <a:lstStyle/>
          <a:p>
            <a:pPr algn="just"/>
            <a:r>
              <a:rPr lang="es-CO" sz="3200" dirty="0" smtClean="0"/>
              <a:t>Permite </a:t>
            </a:r>
            <a:r>
              <a:rPr lang="es-CO" sz="3200" dirty="0" smtClean="0"/>
              <a:t>realizar seguimiento a los </a:t>
            </a:r>
            <a:r>
              <a:rPr lang="es-CO" sz="3200" b="1" dirty="0" smtClean="0"/>
              <a:t>planes de desarrollo y planes de acción  </a:t>
            </a:r>
            <a:r>
              <a:rPr lang="es-CO" sz="3200" dirty="0" smtClean="0"/>
              <a:t>en todas  las Entidades Territoriales sujetos de control.</a:t>
            </a:r>
            <a:endParaRPr lang="es-CO" sz="3200" dirty="0"/>
          </a:p>
        </p:txBody>
      </p:sp>
      <p:pic>
        <p:nvPicPr>
          <p:cNvPr id="12" name="Picture 2" descr="http://alphasig.cga.gov.co/alphasig/images/logo_colores.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286450" y="1984937"/>
            <a:ext cx="2218377" cy="287084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909555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05001" y="3805606"/>
            <a:ext cx="7200800" cy="2308324"/>
          </a:xfrm>
          <a:prstGeom prst="rect">
            <a:avLst/>
          </a:prstGeom>
        </p:spPr>
        <p:txBody>
          <a:bodyPr wrap="square">
            <a:spAutoFit/>
          </a:bodyPr>
          <a:lstStyle/>
          <a:p>
            <a:pPr algn="just"/>
            <a:r>
              <a:rPr lang="es-CO" sz="2400" dirty="0" smtClean="0">
                <a:solidFill>
                  <a:srgbClr val="000000"/>
                </a:solidFill>
              </a:rPr>
              <a:t>Permite a la Contraloría </a:t>
            </a:r>
            <a:r>
              <a:rPr lang="es-CO" sz="2400" dirty="0" smtClean="0">
                <a:solidFill>
                  <a:srgbClr val="000000"/>
                </a:solidFill>
              </a:rPr>
              <a:t>acceder </a:t>
            </a:r>
            <a:r>
              <a:rPr lang="es-CO" sz="2400" dirty="0">
                <a:solidFill>
                  <a:srgbClr val="000000"/>
                </a:solidFill>
              </a:rPr>
              <a:t>en tiempo real a la información </a:t>
            </a:r>
            <a:r>
              <a:rPr lang="es-CO" sz="2400" dirty="0" smtClean="0">
                <a:solidFill>
                  <a:srgbClr val="000000"/>
                </a:solidFill>
              </a:rPr>
              <a:t>reportada por los </a:t>
            </a:r>
            <a:r>
              <a:rPr lang="es-CO" sz="2400" dirty="0" smtClean="0">
                <a:solidFill>
                  <a:srgbClr val="000000"/>
                </a:solidFill>
              </a:rPr>
              <a:t>sujetos de </a:t>
            </a:r>
            <a:r>
              <a:rPr lang="es-CO" sz="2400" dirty="0" smtClean="0">
                <a:solidFill>
                  <a:srgbClr val="000000"/>
                </a:solidFill>
              </a:rPr>
              <a:t>control sobre la contratación y ejecución del presupuesto, </a:t>
            </a:r>
            <a:r>
              <a:rPr lang="es-CO" sz="2400" dirty="0" smtClean="0">
                <a:solidFill>
                  <a:srgbClr val="000000"/>
                </a:solidFill>
              </a:rPr>
              <a:t>y </a:t>
            </a:r>
            <a:r>
              <a:rPr lang="es-CO" sz="2400" dirty="0">
                <a:solidFill>
                  <a:srgbClr val="000000"/>
                </a:solidFill>
              </a:rPr>
              <a:t>desarrollar sus procesos misionales de </a:t>
            </a:r>
            <a:r>
              <a:rPr lang="es-CO" sz="2400" dirty="0" smtClean="0">
                <a:solidFill>
                  <a:srgbClr val="000000"/>
                </a:solidFill>
              </a:rPr>
              <a:t>auditoría</a:t>
            </a:r>
            <a:r>
              <a:rPr lang="es-CO" sz="2400" dirty="0" smtClean="0">
                <a:solidFill>
                  <a:srgbClr val="000000"/>
                </a:solidFill>
              </a:rPr>
              <a:t>, </a:t>
            </a:r>
            <a:r>
              <a:rPr lang="es-CO" sz="2400" dirty="0">
                <a:solidFill>
                  <a:srgbClr val="000000"/>
                </a:solidFill>
              </a:rPr>
              <a:t>responsabilidad fiscal, jurisdicción coactiva, etc.</a:t>
            </a:r>
          </a:p>
        </p:txBody>
      </p:sp>
      <p:sp>
        <p:nvSpPr>
          <p:cNvPr id="6" name="5 CuadroTexto"/>
          <p:cNvSpPr txBox="1"/>
          <p:nvPr/>
        </p:nvSpPr>
        <p:spPr>
          <a:xfrm>
            <a:off x="0" y="388431"/>
            <a:ext cx="6921062" cy="615553"/>
          </a:xfrm>
          <a:prstGeom prst="rect">
            <a:avLst/>
          </a:prstGeom>
          <a:solidFill>
            <a:srgbClr val="00B050"/>
          </a:solidFill>
          <a:ln>
            <a:solidFill>
              <a:srgbClr val="00B050"/>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defPPr>
              <a:defRPr lang="es-CO"/>
            </a:defPPr>
            <a:lvl1pPr marL="342900" indent="-342900" algn="ctr">
              <a:lnSpc>
                <a:spcPct val="110000"/>
              </a:lnSpc>
              <a:spcBef>
                <a:spcPct val="0"/>
              </a:spcBef>
              <a:defRPr sz="2400" b="1">
                <a:solidFill>
                  <a:schemeClr val="bg1"/>
                </a:solidFill>
                <a:effectLst>
                  <a:outerShdw blurRad="38100" dist="38100" dir="2700000" algn="tl">
                    <a:srgbClr val="000000">
                      <a:alpha val="43137"/>
                    </a:srgbClr>
                  </a:outerShdw>
                </a:effectLst>
              </a:defRPr>
            </a:lvl1pPr>
          </a:lstStyle>
          <a:p>
            <a:r>
              <a:rPr lang="es-CO" dirty="0" smtClean="0">
                <a:solidFill>
                  <a:prstClr val="white"/>
                </a:solidFill>
              </a:rPr>
              <a:t>GESTIÓN </a:t>
            </a:r>
            <a:r>
              <a:rPr lang="es-CO" dirty="0">
                <a:solidFill>
                  <a:prstClr val="white"/>
                </a:solidFill>
              </a:rPr>
              <a:t>TRANSPARENTE</a:t>
            </a:r>
          </a:p>
        </p:txBody>
      </p:sp>
      <p:pic>
        <p:nvPicPr>
          <p:cNvPr id="4" name="3 Imagen"/>
          <p:cNvPicPr/>
          <p:nvPr/>
        </p:nvPicPr>
        <p:blipFill>
          <a:blip r:embed="rId2"/>
          <a:srcRect l="13834" t="13780" r="14941" b="57579"/>
          <a:stretch>
            <a:fillRect/>
          </a:stretch>
        </p:blipFill>
        <p:spPr bwMode="auto">
          <a:xfrm>
            <a:off x="892276" y="1546340"/>
            <a:ext cx="7037780" cy="2051027"/>
          </a:xfrm>
          <a:prstGeom prst="rect">
            <a:avLst/>
          </a:prstGeom>
          <a:noFill/>
          <a:ln w="9525">
            <a:noFill/>
            <a:miter lim="800000"/>
            <a:headEnd/>
            <a:tailEnd/>
          </a:ln>
        </p:spPr>
      </p:pic>
    </p:spTree>
    <p:extLst>
      <p:ext uri="{BB962C8B-B14F-4D97-AF65-F5344CB8AC3E}">
        <p14:creationId xmlns:p14="http://schemas.microsoft.com/office/powerpoint/2010/main" xmlns="" val="220178704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173715" y="2279174"/>
            <a:ext cx="6936828" cy="2292824"/>
          </a:xfrm>
          <a:prstGeom prst="rect">
            <a:avLst/>
          </a:prstGeom>
          <a:solidFill>
            <a:srgbClr val="00B050"/>
          </a:solidFill>
          <a:ln>
            <a:solidFill>
              <a:srgbClr val="00B050"/>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defPPr>
              <a:defRPr lang="es-CO"/>
            </a:defPPr>
            <a:lvl1pPr marL="342900" indent="-342900" algn="ctr">
              <a:lnSpc>
                <a:spcPct val="110000"/>
              </a:lnSpc>
              <a:spcBef>
                <a:spcPct val="0"/>
              </a:spcBef>
              <a:defRPr sz="2400" b="1">
                <a:solidFill>
                  <a:schemeClr val="bg1"/>
                </a:solidFill>
                <a:effectLst>
                  <a:outerShdw blurRad="38100" dist="38100" dir="2700000" algn="tl">
                    <a:srgbClr val="000000">
                      <a:alpha val="43137"/>
                    </a:srgbClr>
                  </a:outerShdw>
                </a:effectLst>
              </a:defRPr>
            </a:lvl1pPr>
          </a:lstStyle>
          <a:p>
            <a:r>
              <a:rPr lang="es-CO" sz="3600" dirty="0" smtClean="0"/>
              <a:t>LA INFORMACIÓN Y RESULTADOS DE LA CONTRALORÍA A UN CLICK DE LA COMUNIDAD</a:t>
            </a:r>
            <a:endParaRPr lang="es-CO" sz="3600" dirty="0"/>
          </a:p>
        </p:txBody>
      </p:sp>
    </p:spTree>
    <p:extLst>
      <p:ext uri="{BB962C8B-B14F-4D97-AF65-F5344CB8AC3E}">
        <p14:creationId xmlns:p14="http://schemas.microsoft.com/office/powerpoint/2010/main" xmlns="" val="24264240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1246099" y="1691639"/>
            <a:ext cx="6724187" cy="4081363"/>
          </a:xfrm>
        </p:spPr>
        <p:txBody>
          <a:bodyPr>
            <a:noAutofit/>
          </a:bodyPr>
          <a:lstStyle/>
          <a:p>
            <a:endParaRPr lang="es-CO" sz="2400" dirty="0" smtClean="0">
              <a:solidFill>
                <a:schemeClr val="tx1"/>
              </a:solidFill>
            </a:endParaRPr>
          </a:p>
          <a:p>
            <a:endParaRPr lang="es-CO" sz="2400" dirty="0" smtClean="0">
              <a:solidFill>
                <a:schemeClr val="tx1"/>
              </a:solidFill>
            </a:endParaRPr>
          </a:p>
          <a:p>
            <a:endParaRPr lang="es-CO" sz="2400" dirty="0" smtClean="0">
              <a:solidFill>
                <a:schemeClr val="tx1"/>
              </a:solidFill>
            </a:endParaRPr>
          </a:p>
          <a:p>
            <a:endParaRPr lang="es-CO" sz="2400" dirty="0" smtClean="0">
              <a:solidFill>
                <a:schemeClr val="tx1"/>
              </a:solidFill>
            </a:endParaRPr>
          </a:p>
          <a:p>
            <a:endParaRPr lang="es-CO" sz="2400" dirty="0" smtClean="0">
              <a:solidFill>
                <a:schemeClr val="tx1"/>
              </a:solidFill>
            </a:endParaRPr>
          </a:p>
          <a:p>
            <a:endParaRPr lang="es-CO" sz="2400" dirty="0" smtClean="0">
              <a:solidFill>
                <a:schemeClr val="tx1"/>
              </a:solidFill>
            </a:endParaRPr>
          </a:p>
          <a:p>
            <a:endParaRPr lang="es-CO" sz="2400" dirty="0" smtClean="0">
              <a:solidFill>
                <a:schemeClr val="tx1"/>
              </a:solidFill>
            </a:endParaRPr>
          </a:p>
          <a:p>
            <a:r>
              <a:rPr lang="es-CO" sz="2400" dirty="0" smtClean="0">
                <a:solidFill>
                  <a:schemeClr val="tx1"/>
                </a:solidFill>
              </a:rPr>
              <a:t>Permanente información y difusión de la gestión de la Contraloría y retroalimentación de la comunidad.</a:t>
            </a:r>
            <a:endParaRPr lang="es-CO" sz="2400" dirty="0">
              <a:solidFill>
                <a:schemeClr val="tx1"/>
              </a:solidFill>
            </a:endParaRPr>
          </a:p>
        </p:txBody>
      </p:sp>
      <p:sp>
        <p:nvSpPr>
          <p:cNvPr id="5" name="4 CuadroTexto"/>
          <p:cNvSpPr txBox="1"/>
          <p:nvPr/>
        </p:nvSpPr>
        <p:spPr>
          <a:xfrm>
            <a:off x="1" y="291901"/>
            <a:ext cx="6936828" cy="795631"/>
          </a:xfrm>
          <a:prstGeom prst="rect">
            <a:avLst/>
          </a:prstGeom>
          <a:solidFill>
            <a:srgbClr val="00B050"/>
          </a:solidFill>
          <a:ln>
            <a:solidFill>
              <a:srgbClr val="00B050"/>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defPPr>
              <a:defRPr lang="es-CO"/>
            </a:defPPr>
            <a:lvl1pPr marL="342900" indent="-342900" algn="ctr">
              <a:lnSpc>
                <a:spcPct val="110000"/>
              </a:lnSpc>
              <a:spcBef>
                <a:spcPct val="0"/>
              </a:spcBef>
              <a:defRPr sz="2400" b="1">
                <a:solidFill>
                  <a:schemeClr val="bg1"/>
                </a:solidFill>
                <a:effectLst>
                  <a:outerShdw blurRad="38100" dist="38100" dir="2700000" algn="tl">
                    <a:srgbClr val="000000">
                      <a:alpha val="43137"/>
                    </a:srgbClr>
                  </a:outerShdw>
                </a:effectLst>
              </a:defRPr>
            </a:lvl1pPr>
          </a:lstStyle>
          <a:p>
            <a:r>
              <a:rPr lang="es-CO" sz="2800" dirty="0" smtClean="0"/>
              <a:t>REDES  SOCIALES</a:t>
            </a:r>
            <a:endParaRPr lang="es-CO" sz="2800" dirty="0"/>
          </a:p>
        </p:txBody>
      </p:sp>
      <p:grpSp>
        <p:nvGrpSpPr>
          <p:cNvPr id="16" name="15 Grupo"/>
          <p:cNvGrpSpPr/>
          <p:nvPr/>
        </p:nvGrpSpPr>
        <p:grpSpPr>
          <a:xfrm>
            <a:off x="1640857" y="1813896"/>
            <a:ext cx="5606122" cy="2485151"/>
            <a:chOff x="2024081" y="1622825"/>
            <a:chExt cx="5152684" cy="2036628"/>
          </a:xfrm>
        </p:grpSpPr>
        <p:sp>
          <p:nvSpPr>
            <p:cNvPr id="6" name="5 Rectángulo redondeado"/>
            <p:cNvSpPr/>
            <p:nvPr/>
          </p:nvSpPr>
          <p:spPr>
            <a:xfrm>
              <a:off x="2024081" y="1622835"/>
              <a:ext cx="1704110" cy="2036618"/>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6 Rectángulo redondeado"/>
            <p:cNvSpPr/>
            <p:nvPr/>
          </p:nvSpPr>
          <p:spPr>
            <a:xfrm>
              <a:off x="3754640" y="1622830"/>
              <a:ext cx="1704110" cy="2036618"/>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7 Rectángulo redondeado"/>
            <p:cNvSpPr/>
            <p:nvPr/>
          </p:nvSpPr>
          <p:spPr>
            <a:xfrm>
              <a:off x="5472655" y="1622825"/>
              <a:ext cx="1704110" cy="2036618"/>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8 Elipse"/>
            <p:cNvSpPr/>
            <p:nvPr/>
          </p:nvSpPr>
          <p:spPr>
            <a:xfrm>
              <a:off x="2621684" y="1986262"/>
              <a:ext cx="574100" cy="574100"/>
            </a:xfrm>
            <a:prstGeom prst="ellipse">
              <a:avLst/>
            </a:prstGeom>
            <a:blipFill rotWithShape="0">
              <a:blip r:embed="rId2" cstate="print"/>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3">
                <a:tint val="50000"/>
                <a:hueOff val="0"/>
                <a:satOff val="0"/>
                <a:lumOff val="0"/>
                <a:alphaOff val="0"/>
              </a:schemeClr>
            </a:effectRef>
            <a:fontRef idx="minor">
              <a:schemeClr val="lt1">
                <a:hueOff val="0"/>
                <a:satOff val="0"/>
                <a:lumOff val="0"/>
                <a:alphaOff val="0"/>
              </a:schemeClr>
            </a:fontRef>
          </p:style>
        </p:sp>
        <p:sp>
          <p:nvSpPr>
            <p:cNvPr id="10" name="9 Elipse"/>
            <p:cNvSpPr/>
            <p:nvPr/>
          </p:nvSpPr>
          <p:spPr>
            <a:xfrm>
              <a:off x="4369621" y="1986262"/>
              <a:ext cx="574100" cy="574100"/>
            </a:xfrm>
            <a:prstGeom prst="ellipse">
              <a:avLst/>
            </a:prstGeom>
            <a:blipFill rotWithShape="0">
              <a:blip r:embed="rId3" cstate="print"/>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3">
                <a:tint val="50000"/>
                <a:hueOff val="0"/>
                <a:satOff val="0"/>
                <a:lumOff val="0"/>
                <a:alphaOff val="0"/>
              </a:schemeClr>
            </a:effectRef>
            <a:fontRef idx="minor">
              <a:schemeClr val="lt1">
                <a:hueOff val="0"/>
                <a:satOff val="0"/>
                <a:lumOff val="0"/>
                <a:alphaOff val="0"/>
              </a:schemeClr>
            </a:fontRef>
          </p:style>
        </p:sp>
        <p:sp>
          <p:nvSpPr>
            <p:cNvPr id="11" name="10 Elipse"/>
            <p:cNvSpPr/>
            <p:nvPr/>
          </p:nvSpPr>
          <p:spPr>
            <a:xfrm>
              <a:off x="6045197" y="1889602"/>
              <a:ext cx="574100" cy="574100"/>
            </a:xfrm>
            <a:prstGeom prst="ellipse">
              <a:avLst/>
            </a:prstGeom>
            <a:blipFill rotWithShape="0">
              <a:blip r:embed="rId4" cstate="print"/>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3">
                <a:tint val="50000"/>
                <a:hueOff val="0"/>
                <a:satOff val="0"/>
                <a:lumOff val="0"/>
                <a:alphaOff val="0"/>
              </a:schemeClr>
            </a:effectRef>
            <a:fontRef idx="minor">
              <a:schemeClr val="lt1">
                <a:hueOff val="0"/>
                <a:satOff val="0"/>
                <a:lumOff val="0"/>
                <a:alphaOff val="0"/>
              </a:schemeClr>
            </a:fontRef>
          </p:style>
        </p:sp>
        <p:sp>
          <p:nvSpPr>
            <p:cNvPr id="12" name="11 Flecha izquierda y derecha"/>
            <p:cNvSpPr/>
            <p:nvPr/>
          </p:nvSpPr>
          <p:spPr>
            <a:xfrm>
              <a:off x="2672560" y="3249240"/>
              <a:ext cx="3882009" cy="258603"/>
            </a:xfrm>
            <a:prstGeom prst="leftRightArrow">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dk1">
                <a:hueOff val="0"/>
                <a:satOff val="0"/>
                <a:lumOff val="0"/>
                <a:alphaOff val="0"/>
              </a:schemeClr>
            </a:fontRef>
          </p:style>
        </p:sp>
        <p:sp>
          <p:nvSpPr>
            <p:cNvPr id="13" name="12 CuadroTexto"/>
            <p:cNvSpPr txBox="1"/>
            <p:nvPr/>
          </p:nvSpPr>
          <p:spPr>
            <a:xfrm>
              <a:off x="2341415" y="2755224"/>
              <a:ext cx="1090491" cy="369332"/>
            </a:xfrm>
            <a:prstGeom prst="rect">
              <a:avLst/>
            </a:prstGeom>
            <a:noFill/>
          </p:spPr>
          <p:txBody>
            <a:bodyPr wrap="none" rtlCol="0">
              <a:spAutoFit/>
            </a:bodyPr>
            <a:lstStyle/>
            <a:p>
              <a:r>
                <a:rPr lang="es-CO" b="1" dirty="0" smtClean="0">
                  <a:solidFill>
                    <a:srgbClr val="00B050"/>
                  </a:solidFill>
                </a:rPr>
                <a:t>Facebook</a:t>
              </a:r>
              <a:endParaRPr lang="es-CO" b="1" dirty="0">
                <a:solidFill>
                  <a:srgbClr val="00B050"/>
                </a:solidFill>
              </a:endParaRPr>
            </a:p>
          </p:txBody>
        </p:sp>
        <p:sp>
          <p:nvSpPr>
            <p:cNvPr id="14" name="13 CuadroTexto"/>
            <p:cNvSpPr txBox="1"/>
            <p:nvPr/>
          </p:nvSpPr>
          <p:spPr>
            <a:xfrm>
              <a:off x="5910504" y="2646244"/>
              <a:ext cx="975588" cy="369332"/>
            </a:xfrm>
            <a:prstGeom prst="rect">
              <a:avLst/>
            </a:prstGeom>
            <a:noFill/>
          </p:spPr>
          <p:txBody>
            <a:bodyPr wrap="none" rtlCol="0">
              <a:spAutoFit/>
            </a:bodyPr>
            <a:lstStyle/>
            <a:p>
              <a:r>
                <a:rPr lang="es-CO" b="1" dirty="0" smtClean="0">
                  <a:solidFill>
                    <a:srgbClr val="00B050"/>
                  </a:solidFill>
                </a:rPr>
                <a:t>Youtube</a:t>
              </a:r>
              <a:endParaRPr lang="es-CO" b="1" dirty="0">
                <a:solidFill>
                  <a:srgbClr val="00B050"/>
                </a:solidFill>
              </a:endParaRPr>
            </a:p>
          </p:txBody>
        </p:sp>
        <p:sp>
          <p:nvSpPr>
            <p:cNvPr id="15" name="14 CuadroTexto"/>
            <p:cNvSpPr txBox="1"/>
            <p:nvPr/>
          </p:nvSpPr>
          <p:spPr>
            <a:xfrm>
              <a:off x="4259665" y="2632394"/>
              <a:ext cx="871329" cy="369332"/>
            </a:xfrm>
            <a:prstGeom prst="rect">
              <a:avLst/>
            </a:prstGeom>
            <a:noFill/>
          </p:spPr>
          <p:txBody>
            <a:bodyPr wrap="none" rtlCol="0">
              <a:spAutoFit/>
            </a:bodyPr>
            <a:lstStyle/>
            <a:p>
              <a:r>
                <a:rPr lang="es-CO" b="1" dirty="0" smtClean="0">
                  <a:solidFill>
                    <a:srgbClr val="00B050"/>
                  </a:solidFill>
                </a:rPr>
                <a:t>Twitter</a:t>
              </a:r>
              <a:endParaRPr lang="es-CO" b="1" dirty="0">
                <a:solidFill>
                  <a:srgbClr val="00B050"/>
                </a:solidFill>
              </a:endParaRPr>
            </a:p>
          </p:txBody>
        </p:sp>
      </p:grpSp>
    </p:spTree>
    <p:extLst>
      <p:ext uri="{BB962C8B-B14F-4D97-AF65-F5344CB8AC3E}">
        <p14:creationId xmlns:p14="http://schemas.microsoft.com/office/powerpoint/2010/main" xmlns="" val="24264240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3 CuadroTexto"/>
          <p:cNvSpPr txBox="1"/>
          <p:nvPr/>
        </p:nvSpPr>
        <p:spPr>
          <a:xfrm>
            <a:off x="930644" y="1797268"/>
            <a:ext cx="7093528" cy="3269195"/>
          </a:xfrm>
          <a:prstGeom prst="rect">
            <a:avLst/>
          </a:prstGeom>
          <a:solidFill>
            <a:srgbClr val="00B050"/>
          </a:solidFill>
          <a:ln>
            <a:solidFill>
              <a:srgbClr val="00B050"/>
            </a:solidFill>
          </a:ln>
        </p:spPr>
        <p:style>
          <a:lnRef idx="1">
            <a:schemeClr val="accent3"/>
          </a:lnRef>
          <a:fillRef idx="2">
            <a:schemeClr val="accent3"/>
          </a:fillRef>
          <a:effectRef idx="1">
            <a:schemeClr val="accent3"/>
          </a:effectRef>
          <a:fontRef idx="minor">
            <a:schemeClr val="dk1"/>
          </a:fontRef>
        </p:style>
        <p:txBody>
          <a:bodyPr anchor="ctr"/>
          <a:lstStyle/>
          <a:p>
            <a:pPr marL="342900" indent="-342900" algn="ctr" fontAlgn="auto">
              <a:lnSpc>
                <a:spcPct val="110000"/>
              </a:lnSpc>
              <a:spcAft>
                <a:spcPts val="0"/>
              </a:spcAft>
              <a:defRPr/>
            </a:pPr>
            <a:r>
              <a:rPr lang="es-CO" sz="3600" b="1" dirty="0" smtClean="0">
                <a:solidFill>
                  <a:schemeClr val="bg1"/>
                </a:solidFill>
                <a:effectLst>
                  <a:outerShdw blurRad="38100" dist="38100" dir="2700000" algn="tl">
                    <a:srgbClr val="000000">
                      <a:alpha val="43137"/>
                    </a:srgbClr>
                  </a:outerShdw>
                </a:effectLst>
              </a:rPr>
              <a:t>DOS PROYECTOS QUE ESTÁN MARCANDO LA HISTORIA DEL CONTROL SOCIAL</a:t>
            </a:r>
            <a:endParaRPr lang="es-CO" sz="3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6909555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C:\polano\respaldo\2013\mexico\FOTOS MEXICO\DSC_0272.JPG"/>
          <p:cNvPicPr>
            <a:picLocks noChangeAspect="1" noChangeArrowheads="1"/>
          </p:cNvPicPr>
          <p:nvPr/>
        </p:nvPicPr>
        <p:blipFill>
          <a:blip r:embed="rId2" cstate="print"/>
          <a:srcRect/>
          <a:stretch>
            <a:fillRect/>
          </a:stretch>
        </p:blipFill>
        <p:spPr bwMode="auto">
          <a:xfrm>
            <a:off x="786545" y="1448551"/>
            <a:ext cx="6891261" cy="4582688"/>
          </a:xfrm>
          <a:prstGeom prst="rect">
            <a:avLst/>
          </a:prstGeom>
          <a:noFill/>
        </p:spPr>
      </p:pic>
      <p:sp>
        <p:nvSpPr>
          <p:cNvPr id="4" name="1 Título"/>
          <p:cNvSpPr txBox="1">
            <a:spLocks/>
          </p:cNvSpPr>
          <p:nvPr/>
        </p:nvSpPr>
        <p:spPr>
          <a:xfrm>
            <a:off x="0" y="285357"/>
            <a:ext cx="6826469" cy="792832"/>
          </a:xfrm>
          <a:prstGeom prst="rect">
            <a:avLst/>
          </a:prstGeom>
          <a:solidFill>
            <a:srgbClr val="00B050"/>
          </a:solidFill>
          <a:ln>
            <a:solidFill>
              <a:srgbClr val="00B050"/>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defPPr>
              <a:defRPr lang="es-CO"/>
            </a:defPPr>
            <a:lvl1pPr marL="342900" indent="-342900" algn="ctr">
              <a:lnSpc>
                <a:spcPct val="110000"/>
              </a:lnSpc>
              <a:spcBef>
                <a:spcPct val="0"/>
              </a:spcBef>
              <a:defRPr sz="2400" b="1">
                <a:solidFill>
                  <a:schemeClr val="bg1"/>
                </a:solidFill>
                <a:effectLst>
                  <a:outerShdw blurRad="38100" dist="38100" dir="2700000" algn="tl">
                    <a:srgbClr val="000000">
                      <a:alpha val="43137"/>
                    </a:srgbClr>
                  </a:outerShdw>
                </a:effectLst>
              </a:defRPr>
            </a:lvl1pPr>
          </a:lstStyle>
          <a:p>
            <a:r>
              <a:rPr lang="es-ES" sz="3200" dirty="0" smtClean="0">
                <a:solidFill>
                  <a:prstClr val="white"/>
                </a:solidFill>
              </a:rPr>
              <a:t>1. CONTRALOR </a:t>
            </a:r>
            <a:r>
              <a:rPr lang="es-ES" sz="3200" dirty="0">
                <a:solidFill>
                  <a:prstClr val="white"/>
                </a:solidFill>
              </a:rPr>
              <a:t>ESTUDIANTIL</a:t>
            </a:r>
          </a:p>
        </p:txBody>
      </p:sp>
    </p:spTree>
    <p:extLst>
      <p:ext uri="{BB962C8B-B14F-4D97-AF65-F5344CB8AC3E}">
        <p14:creationId xmlns:p14="http://schemas.microsoft.com/office/powerpoint/2010/main" xmlns="" val="119131747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respaldo\2010\CCONTRALOR ESTUDIANTIL\Fotos Contralor estudiantil\P1250186.JPG"/>
          <p:cNvPicPr>
            <a:picLocks noChangeAspect="1" noChangeArrowheads="1"/>
          </p:cNvPicPr>
          <p:nvPr/>
        </p:nvPicPr>
        <p:blipFill>
          <a:blip r:embed="rId2" cstate="print"/>
          <a:srcRect/>
          <a:stretch>
            <a:fillRect/>
          </a:stretch>
        </p:blipFill>
        <p:spPr bwMode="auto">
          <a:xfrm>
            <a:off x="990712" y="1497719"/>
            <a:ext cx="7104364" cy="4256689"/>
          </a:xfrm>
          <a:prstGeom prst="rect">
            <a:avLst/>
          </a:prstGeom>
          <a:noFill/>
          <a:ln w="9525">
            <a:noFill/>
            <a:miter lim="800000"/>
            <a:headEnd/>
            <a:tailEnd/>
          </a:ln>
        </p:spPr>
      </p:pic>
      <p:sp>
        <p:nvSpPr>
          <p:cNvPr id="7" name="5 CuadroTexto"/>
          <p:cNvSpPr txBox="1"/>
          <p:nvPr/>
        </p:nvSpPr>
        <p:spPr>
          <a:xfrm>
            <a:off x="0" y="236490"/>
            <a:ext cx="6936828" cy="615553"/>
          </a:xfrm>
          <a:prstGeom prst="rect">
            <a:avLst/>
          </a:prstGeom>
          <a:solidFill>
            <a:srgbClr val="00B050"/>
          </a:solidFill>
          <a:ln>
            <a:solidFill>
              <a:srgbClr val="00B050"/>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defPPr>
              <a:defRPr lang="es-CO"/>
            </a:defPPr>
            <a:lvl1pPr marL="342900" indent="-342900" algn="ctr">
              <a:lnSpc>
                <a:spcPct val="110000"/>
              </a:lnSpc>
              <a:spcBef>
                <a:spcPct val="0"/>
              </a:spcBef>
              <a:defRPr sz="2400" b="1">
                <a:solidFill>
                  <a:schemeClr val="bg1"/>
                </a:solidFill>
                <a:effectLst>
                  <a:outerShdw blurRad="38100" dist="38100" dir="2700000" algn="tl">
                    <a:srgbClr val="000000">
                      <a:alpha val="43137"/>
                    </a:srgbClr>
                  </a:outerShdw>
                </a:effectLst>
              </a:defRPr>
            </a:lvl1pPr>
          </a:lstStyle>
          <a:p>
            <a:r>
              <a:rPr lang="es-CO" dirty="0" smtClean="0">
                <a:solidFill>
                  <a:prstClr val="white"/>
                </a:solidFill>
              </a:rPr>
              <a:t>CONTRALORES ESTUDIANTILES</a:t>
            </a:r>
            <a:endParaRPr lang="es-CO" dirty="0">
              <a:solidFill>
                <a:prstClr val="white"/>
              </a:solidFill>
            </a:endParaRPr>
          </a:p>
        </p:txBody>
      </p:sp>
      <p:sp>
        <p:nvSpPr>
          <p:cNvPr id="8" name="5 CuadroTexto"/>
          <p:cNvSpPr txBox="1"/>
          <p:nvPr/>
        </p:nvSpPr>
        <p:spPr>
          <a:xfrm>
            <a:off x="220718" y="1052618"/>
            <a:ext cx="1970691" cy="615553"/>
          </a:xfrm>
          <a:prstGeom prst="rect">
            <a:avLst/>
          </a:prstGeom>
          <a:solidFill>
            <a:srgbClr val="00B050"/>
          </a:solidFill>
          <a:ln>
            <a:solidFill>
              <a:srgbClr val="00B050"/>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defPPr>
              <a:defRPr lang="es-CO"/>
            </a:defPPr>
            <a:lvl1pPr marL="342900" indent="-342900" algn="ctr">
              <a:lnSpc>
                <a:spcPct val="110000"/>
              </a:lnSpc>
              <a:spcBef>
                <a:spcPct val="0"/>
              </a:spcBef>
              <a:defRPr sz="2400" b="1">
                <a:solidFill>
                  <a:schemeClr val="bg1"/>
                </a:solidFill>
                <a:effectLst>
                  <a:outerShdw blurRad="38100" dist="38100" dir="2700000" algn="tl">
                    <a:srgbClr val="000000">
                      <a:alpha val="43137"/>
                    </a:srgbClr>
                  </a:outerShdw>
                </a:effectLst>
              </a:defRPr>
            </a:lvl1pPr>
          </a:lstStyle>
          <a:p>
            <a:r>
              <a:rPr lang="es-CO" dirty="0" smtClean="0">
                <a:solidFill>
                  <a:prstClr val="white"/>
                </a:solidFill>
              </a:rPr>
              <a:t>ELECCIÓN</a:t>
            </a:r>
            <a:endParaRPr lang="es-CO" dirty="0">
              <a:solidFill>
                <a:prstClr val="white"/>
              </a:solidFill>
            </a:endParaRPr>
          </a:p>
        </p:txBody>
      </p:sp>
    </p:spTree>
    <p:extLst>
      <p:ext uri="{BB962C8B-B14F-4D97-AF65-F5344CB8AC3E}">
        <p14:creationId xmlns:p14="http://schemas.microsoft.com/office/powerpoint/2010/main" xmlns="" val="91520440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posición de imagen" descr="DSC_0244.JPG"/>
          <p:cNvPicPr>
            <a:picLocks noChangeAspect="1"/>
          </p:cNvPicPr>
          <p:nvPr/>
        </p:nvPicPr>
        <p:blipFill>
          <a:blip r:embed="rId2"/>
          <a:srcRect l="5667" r="5667"/>
          <a:stretch>
            <a:fillRect/>
          </a:stretch>
        </p:blipFill>
        <p:spPr>
          <a:xfrm>
            <a:off x="972199" y="1312478"/>
            <a:ext cx="6679324" cy="5009493"/>
          </a:xfrm>
          <a:prstGeom prst="rect">
            <a:avLst/>
          </a:prstGeom>
        </p:spPr>
      </p:pic>
      <p:sp>
        <p:nvSpPr>
          <p:cNvPr id="7" name="5 CuadroTexto"/>
          <p:cNvSpPr txBox="1"/>
          <p:nvPr/>
        </p:nvSpPr>
        <p:spPr>
          <a:xfrm>
            <a:off x="0" y="395719"/>
            <a:ext cx="6936828" cy="615553"/>
          </a:xfrm>
          <a:prstGeom prst="rect">
            <a:avLst/>
          </a:prstGeom>
          <a:solidFill>
            <a:srgbClr val="00B050"/>
          </a:solidFill>
          <a:ln>
            <a:solidFill>
              <a:srgbClr val="00B050"/>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defPPr>
              <a:defRPr lang="es-CO"/>
            </a:defPPr>
            <a:lvl1pPr marL="342900" indent="-342900" algn="ctr">
              <a:lnSpc>
                <a:spcPct val="110000"/>
              </a:lnSpc>
              <a:spcBef>
                <a:spcPct val="0"/>
              </a:spcBef>
              <a:defRPr sz="2400" b="1">
                <a:solidFill>
                  <a:schemeClr val="bg1"/>
                </a:solidFill>
                <a:effectLst>
                  <a:outerShdw blurRad="38100" dist="38100" dir="2700000" algn="tl">
                    <a:srgbClr val="000000">
                      <a:alpha val="43137"/>
                    </a:srgbClr>
                  </a:outerShdw>
                </a:effectLst>
              </a:defRPr>
            </a:lvl1pPr>
          </a:lstStyle>
          <a:p>
            <a:r>
              <a:rPr lang="es-CO" dirty="0" smtClean="0">
                <a:solidFill>
                  <a:prstClr val="white"/>
                </a:solidFill>
              </a:rPr>
              <a:t>CONTRALORES ESTUDIANTILES</a:t>
            </a:r>
            <a:endParaRPr lang="es-CO" dirty="0">
              <a:solidFill>
                <a:prstClr val="white"/>
              </a:solidFill>
            </a:endParaRPr>
          </a:p>
        </p:txBody>
      </p:sp>
      <p:sp>
        <p:nvSpPr>
          <p:cNvPr id="8" name="5 CuadroTexto"/>
          <p:cNvSpPr txBox="1"/>
          <p:nvPr/>
        </p:nvSpPr>
        <p:spPr>
          <a:xfrm>
            <a:off x="346839" y="1210271"/>
            <a:ext cx="1970691" cy="615553"/>
          </a:xfrm>
          <a:prstGeom prst="rect">
            <a:avLst/>
          </a:prstGeom>
          <a:solidFill>
            <a:srgbClr val="00B050"/>
          </a:solidFill>
          <a:ln>
            <a:solidFill>
              <a:srgbClr val="00B050"/>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defPPr>
              <a:defRPr lang="es-CO"/>
            </a:defPPr>
            <a:lvl1pPr marL="342900" indent="-342900" algn="ctr">
              <a:lnSpc>
                <a:spcPct val="110000"/>
              </a:lnSpc>
              <a:spcBef>
                <a:spcPct val="0"/>
              </a:spcBef>
              <a:defRPr sz="2400" b="1">
                <a:solidFill>
                  <a:schemeClr val="bg1"/>
                </a:solidFill>
                <a:effectLst>
                  <a:outerShdw blurRad="38100" dist="38100" dir="2700000" algn="tl">
                    <a:srgbClr val="000000">
                      <a:alpha val="43137"/>
                    </a:srgbClr>
                  </a:outerShdw>
                </a:effectLst>
              </a:defRPr>
            </a:lvl1pPr>
          </a:lstStyle>
          <a:p>
            <a:r>
              <a:rPr lang="es-CO" dirty="0" smtClean="0">
                <a:solidFill>
                  <a:prstClr val="white"/>
                </a:solidFill>
              </a:rPr>
              <a:t>POSESIÓN</a:t>
            </a:r>
            <a:endParaRPr lang="es-CO" dirty="0">
              <a:solidFill>
                <a:prstClr val="white"/>
              </a:solidFill>
            </a:endParaRPr>
          </a:p>
        </p:txBody>
      </p:sp>
    </p:spTree>
    <p:extLst>
      <p:ext uri="{BB962C8B-B14F-4D97-AF65-F5344CB8AC3E}">
        <p14:creationId xmlns:p14="http://schemas.microsoft.com/office/powerpoint/2010/main" xmlns="" val="91520440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31531" y="31532"/>
            <a:ext cx="9380483" cy="7062694"/>
          </a:xfrm>
          <a:prstGeom prst="rect">
            <a:avLst/>
          </a:prstGeom>
          <a:noFill/>
          <a:ln w="9525">
            <a:noFill/>
            <a:miter lim="800000"/>
            <a:headEnd/>
            <a:tailEnd/>
          </a:ln>
        </p:spPr>
      </p:pic>
    </p:spTree>
    <p:extLst>
      <p:ext uri="{BB962C8B-B14F-4D97-AF65-F5344CB8AC3E}">
        <p14:creationId xmlns:p14="http://schemas.microsoft.com/office/powerpoint/2010/main" xmlns="" val="547583097"/>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cga.gov.co/ClausuraTercerEncuentrodeContralores/IMG_3530.jpg"/>
          <p:cNvPicPr>
            <a:picLocks noChangeAspect="1" noChangeArrowheads="1"/>
          </p:cNvPicPr>
          <p:nvPr/>
        </p:nvPicPr>
        <p:blipFill>
          <a:blip r:embed="rId2"/>
          <a:srcRect/>
          <a:stretch>
            <a:fillRect/>
          </a:stretch>
        </p:blipFill>
        <p:spPr bwMode="auto">
          <a:xfrm>
            <a:off x="1529253" y="1623845"/>
            <a:ext cx="6905297" cy="4603531"/>
          </a:xfrm>
          <a:prstGeom prst="rect">
            <a:avLst/>
          </a:prstGeom>
          <a:noFill/>
        </p:spPr>
      </p:pic>
      <p:sp>
        <p:nvSpPr>
          <p:cNvPr id="7" name="5 CuadroTexto"/>
          <p:cNvSpPr txBox="1"/>
          <p:nvPr/>
        </p:nvSpPr>
        <p:spPr>
          <a:xfrm>
            <a:off x="0" y="395719"/>
            <a:ext cx="6936828" cy="615553"/>
          </a:xfrm>
          <a:prstGeom prst="rect">
            <a:avLst/>
          </a:prstGeom>
          <a:solidFill>
            <a:srgbClr val="00B050"/>
          </a:solidFill>
          <a:ln>
            <a:solidFill>
              <a:srgbClr val="00B050"/>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defPPr>
              <a:defRPr lang="es-CO"/>
            </a:defPPr>
            <a:lvl1pPr marL="342900" indent="-342900" algn="ctr">
              <a:lnSpc>
                <a:spcPct val="110000"/>
              </a:lnSpc>
              <a:spcBef>
                <a:spcPct val="0"/>
              </a:spcBef>
              <a:defRPr sz="2400" b="1">
                <a:solidFill>
                  <a:schemeClr val="bg1"/>
                </a:solidFill>
                <a:effectLst>
                  <a:outerShdw blurRad="38100" dist="38100" dir="2700000" algn="tl">
                    <a:srgbClr val="000000">
                      <a:alpha val="43137"/>
                    </a:srgbClr>
                  </a:outerShdw>
                </a:effectLst>
              </a:defRPr>
            </a:lvl1pPr>
          </a:lstStyle>
          <a:p>
            <a:r>
              <a:rPr lang="es-CO" dirty="0" smtClean="0">
                <a:solidFill>
                  <a:prstClr val="white"/>
                </a:solidFill>
              </a:rPr>
              <a:t>CONTRALORES ESTUDIANTILES</a:t>
            </a:r>
            <a:endParaRPr lang="es-CO" dirty="0">
              <a:solidFill>
                <a:prstClr val="white"/>
              </a:solidFill>
            </a:endParaRPr>
          </a:p>
        </p:txBody>
      </p:sp>
      <p:sp>
        <p:nvSpPr>
          <p:cNvPr id="8" name="5 CuadroTexto"/>
          <p:cNvSpPr txBox="1"/>
          <p:nvPr/>
        </p:nvSpPr>
        <p:spPr>
          <a:xfrm>
            <a:off x="331074" y="1194505"/>
            <a:ext cx="1970691" cy="615553"/>
          </a:xfrm>
          <a:prstGeom prst="rect">
            <a:avLst/>
          </a:prstGeom>
          <a:solidFill>
            <a:srgbClr val="00B050"/>
          </a:solidFill>
          <a:ln>
            <a:solidFill>
              <a:srgbClr val="00B050"/>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defPPr>
              <a:defRPr lang="es-CO"/>
            </a:defPPr>
            <a:lvl1pPr marL="342900" indent="-342900" algn="ctr">
              <a:lnSpc>
                <a:spcPct val="110000"/>
              </a:lnSpc>
              <a:spcBef>
                <a:spcPct val="0"/>
              </a:spcBef>
              <a:defRPr sz="2400" b="1">
                <a:solidFill>
                  <a:schemeClr val="bg1"/>
                </a:solidFill>
                <a:effectLst>
                  <a:outerShdw blurRad="38100" dist="38100" dir="2700000" algn="tl">
                    <a:srgbClr val="000000">
                      <a:alpha val="43137"/>
                    </a:srgbClr>
                  </a:outerShdw>
                </a:effectLst>
              </a:defRPr>
            </a:lvl1pPr>
          </a:lstStyle>
          <a:p>
            <a:r>
              <a:rPr lang="es-CO" dirty="0" smtClean="0">
                <a:solidFill>
                  <a:prstClr val="white"/>
                </a:solidFill>
              </a:rPr>
              <a:t>ENCUENTRO</a:t>
            </a:r>
            <a:endParaRPr lang="es-CO" dirty="0">
              <a:solidFill>
                <a:prstClr val="white"/>
              </a:solidFill>
            </a:endParaRPr>
          </a:p>
        </p:txBody>
      </p:sp>
    </p:spTree>
    <p:extLst>
      <p:ext uri="{BB962C8B-B14F-4D97-AF65-F5344CB8AC3E}">
        <p14:creationId xmlns:p14="http://schemas.microsoft.com/office/powerpoint/2010/main" xmlns="" val="91520440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I:\Contrales Estudiantiles 2014\Día 2 - Apertura y carrera de observación\Día 2 - Apertura del Evento Asa. Dep. Contralores Estudiantiles\_DSC0211.JPG"/>
          <p:cNvPicPr>
            <a:picLocks noChangeAspect="1" noChangeArrowheads="1"/>
          </p:cNvPicPr>
          <p:nvPr/>
        </p:nvPicPr>
        <p:blipFill>
          <a:blip r:embed="rId2" cstate="print"/>
          <a:srcRect/>
          <a:stretch>
            <a:fillRect/>
          </a:stretch>
        </p:blipFill>
        <p:spPr bwMode="auto">
          <a:xfrm>
            <a:off x="1308528" y="1508458"/>
            <a:ext cx="6952593" cy="4622734"/>
          </a:xfrm>
          <a:prstGeom prst="rect">
            <a:avLst/>
          </a:prstGeom>
          <a:noFill/>
        </p:spPr>
      </p:pic>
      <p:sp>
        <p:nvSpPr>
          <p:cNvPr id="7" name="5 CuadroTexto"/>
          <p:cNvSpPr txBox="1"/>
          <p:nvPr/>
        </p:nvSpPr>
        <p:spPr>
          <a:xfrm>
            <a:off x="0" y="395719"/>
            <a:ext cx="6936828" cy="615553"/>
          </a:xfrm>
          <a:prstGeom prst="rect">
            <a:avLst/>
          </a:prstGeom>
          <a:solidFill>
            <a:srgbClr val="00B050"/>
          </a:solidFill>
          <a:ln>
            <a:solidFill>
              <a:srgbClr val="00B050"/>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defPPr>
              <a:defRPr lang="es-CO"/>
            </a:defPPr>
            <a:lvl1pPr marL="342900" indent="-342900" algn="ctr">
              <a:lnSpc>
                <a:spcPct val="110000"/>
              </a:lnSpc>
              <a:spcBef>
                <a:spcPct val="0"/>
              </a:spcBef>
              <a:defRPr sz="2400" b="1">
                <a:solidFill>
                  <a:schemeClr val="bg1"/>
                </a:solidFill>
                <a:effectLst>
                  <a:outerShdw blurRad="38100" dist="38100" dir="2700000" algn="tl">
                    <a:srgbClr val="000000">
                      <a:alpha val="43137"/>
                    </a:srgbClr>
                  </a:outerShdw>
                </a:effectLst>
              </a:defRPr>
            </a:lvl1pPr>
          </a:lstStyle>
          <a:p>
            <a:r>
              <a:rPr lang="es-CO" dirty="0" smtClean="0">
                <a:solidFill>
                  <a:prstClr val="white"/>
                </a:solidFill>
              </a:rPr>
              <a:t>CONTRALORES ESTUDIANTILES</a:t>
            </a:r>
            <a:endParaRPr lang="es-CO" dirty="0">
              <a:solidFill>
                <a:prstClr val="white"/>
              </a:solidFill>
            </a:endParaRPr>
          </a:p>
        </p:txBody>
      </p:sp>
      <p:sp>
        <p:nvSpPr>
          <p:cNvPr id="8" name="5 CuadroTexto"/>
          <p:cNvSpPr txBox="1"/>
          <p:nvPr/>
        </p:nvSpPr>
        <p:spPr>
          <a:xfrm>
            <a:off x="331074" y="1194505"/>
            <a:ext cx="1970691" cy="615553"/>
          </a:xfrm>
          <a:prstGeom prst="rect">
            <a:avLst/>
          </a:prstGeom>
          <a:solidFill>
            <a:srgbClr val="00B050"/>
          </a:solidFill>
          <a:ln>
            <a:solidFill>
              <a:srgbClr val="00B050"/>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fontScale="85000" lnSpcReduction="10000"/>
          </a:bodyPr>
          <a:lstStyle>
            <a:defPPr>
              <a:defRPr lang="es-CO"/>
            </a:defPPr>
            <a:lvl1pPr marL="342900" indent="-342900" algn="ctr">
              <a:lnSpc>
                <a:spcPct val="110000"/>
              </a:lnSpc>
              <a:spcBef>
                <a:spcPct val="0"/>
              </a:spcBef>
              <a:defRPr sz="2400" b="1">
                <a:solidFill>
                  <a:schemeClr val="bg1"/>
                </a:solidFill>
                <a:effectLst>
                  <a:outerShdw blurRad="38100" dist="38100" dir="2700000" algn="tl">
                    <a:srgbClr val="000000">
                      <a:alpha val="43137"/>
                    </a:srgbClr>
                  </a:outerShdw>
                </a:effectLst>
              </a:defRPr>
            </a:lvl1pPr>
          </a:lstStyle>
          <a:p>
            <a:r>
              <a:rPr lang="es-CO" dirty="0" smtClean="0">
                <a:solidFill>
                  <a:prstClr val="white"/>
                </a:solidFill>
              </a:rPr>
              <a:t>EN LOS MEDIOS</a:t>
            </a:r>
            <a:endParaRPr lang="es-CO" dirty="0">
              <a:solidFill>
                <a:prstClr val="white"/>
              </a:solidFill>
            </a:endParaRPr>
          </a:p>
        </p:txBody>
      </p:sp>
    </p:spTree>
    <p:extLst>
      <p:ext uri="{BB962C8B-B14F-4D97-AF65-F5344CB8AC3E}">
        <p14:creationId xmlns:p14="http://schemas.microsoft.com/office/powerpoint/2010/main" xmlns="" val="91520440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 Marcador de posición de imagen" descr="DSC_0451.JPG"/>
          <p:cNvPicPr>
            <a:picLocks noChangeAspect="1"/>
          </p:cNvPicPr>
          <p:nvPr/>
        </p:nvPicPr>
        <p:blipFill>
          <a:blip r:embed="rId2"/>
          <a:srcRect l="5667" r="5667"/>
          <a:stretch>
            <a:fillRect/>
          </a:stretch>
        </p:blipFill>
        <p:spPr>
          <a:xfrm>
            <a:off x="1308538" y="1509548"/>
            <a:ext cx="6248400" cy="4686300"/>
          </a:xfrm>
          <a:prstGeom prst="rect">
            <a:avLst/>
          </a:prstGeom>
        </p:spPr>
      </p:pic>
      <p:sp>
        <p:nvSpPr>
          <p:cNvPr id="7" name="5 CuadroTexto"/>
          <p:cNvSpPr txBox="1"/>
          <p:nvPr/>
        </p:nvSpPr>
        <p:spPr>
          <a:xfrm>
            <a:off x="0" y="395719"/>
            <a:ext cx="6936828" cy="615553"/>
          </a:xfrm>
          <a:prstGeom prst="rect">
            <a:avLst/>
          </a:prstGeom>
          <a:solidFill>
            <a:srgbClr val="00B050"/>
          </a:solidFill>
          <a:ln>
            <a:solidFill>
              <a:srgbClr val="00B050"/>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defPPr>
              <a:defRPr lang="es-CO"/>
            </a:defPPr>
            <a:lvl1pPr marL="342900" indent="-342900" algn="ctr">
              <a:lnSpc>
                <a:spcPct val="110000"/>
              </a:lnSpc>
              <a:spcBef>
                <a:spcPct val="0"/>
              </a:spcBef>
              <a:defRPr sz="2400" b="1">
                <a:solidFill>
                  <a:schemeClr val="bg1"/>
                </a:solidFill>
                <a:effectLst>
                  <a:outerShdw blurRad="38100" dist="38100" dir="2700000" algn="tl">
                    <a:srgbClr val="000000">
                      <a:alpha val="43137"/>
                    </a:srgbClr>
                  </a:outerShdw>
                </a:effectLst>
              </a:defRPr>
            </a:lvl1pPr>
          </a:lstStyle>
          <a:p>
            <a:r>
              <a:rPr lang="es-CO" dirty="0" smtClean="0">
                <a:solidFill>
                  <a:prstClr val="white"/>
                </a:solidFill>
              </a:rPr>
              <a:t>CONTRALORES ESTUDIANTILES</a:t>
            </a:r>
            <a:endParaRPr lang="es-CO" dirty="0">
              <a:solidFill>
                <a:prstClr val="white"/>
              </a:solidFill>
            </a:endParaRPr>
          </a:p>
        </p:txBody>
      </p:sp>
      <p:sp>
        <p:nvSpPr>
          <p:cNvPr id="8" name="5 CuadroTexto"/>
          <p:cNvSpPr txBox="1"/>
          <p:nvPr/>
        </p:nvSpPr>
        <p:spPr>
          <a:xfrm>
            <a:off x="299544" y="1273333"/>
            <a:ext cx="2143406" cy="615553"/>
          </a:xfrm>
          <a:prstGeom prst="rect">
            <a:avLst/>
          </a:prstGeom>
          <a:solidFill>
            <a:srgbClr val="00B050"/>
          </a:solidFill>
          <a:ln>
            <a:solidFill>
              <a:srgbClr val="00B050"/>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defPPr>
              <a:defRPr lang="es-CO"/>
            </a:defPPr>
            <a:lvl1pPr marL="342900" indent="-342900" algn="ctr">
              <a:lnSpc>
                <a:spcPct val="110000"/>
              </a:lnSpc>
              <a:spcBef>
                <a:spcPct val="0"/>
              </a:spcBef>
              <a:defRPr sz="2400" b="1">
                <a:solidFill>
                  <a:schemeClr val="bg1"/>
                </a:solidFill>
                <a:effectLst>
                  <a:outerShdw blurRad="38100" dist="38100" dir="2700000" algn="tl">
                    <a:srgbClr val="000000">
                      <a:alpha val="43137"/>
                    </a:srgbClr>
                  </a:outerShdw>
                </a:effectLst>
              </a:defRPr>
            </a:lvl1pPr>
          </a:lstStyle>
          <a:p>
            <a:r>
              <a:rPr lang="es-CO" dirty="0" smtClean="0">
                <a:solidFill>
                  <a:prstClr val="white"/>
                </a:solidFill>
              </a:rPr>
              <a:t>INFORME </a:t>
            </a:r>
            <a:endParaRPr lang="es-CO" dirty="0">
              <a:solidFill>
                <a:prstClr val="white"/>
              </a:solidFill>
            </a:endParaRPr>
          </a:p>
        </p:txBody>
      </p:sp>
      <p:sp>
        <p:nvSpPr>
          <p:cNvPr id="5" name="4 Rectángulo"/>
          <p:cNvSpPr/>
          <p:nvPr/>
        </p:nvSpPr>
        <p:spPr>
          <a:xfrm>
            <a:off x="4067944" y="5508288"/>
            <a:ext cx="5076056" cy="648072"/>
          </a:xfrm>
          <a:prstGeom prst="rect">
            <a:avLst/>
          </a:prstGeom>
          <a:solidFill>
            <a:srgbClr val="00B050">
              <a:alpha val="7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s-CO" dirty="0">
                <a:ln w="18415" cmpd="sng">
                  <a:solidFill>
                    <a:srgbClr val="FFFFFF"/>
                  </a:solidFill>
                  <a:prstDash val="solid"/>
                </a:ln>
                <a:solidFill>
                  <a:srgbClr val="FFFFFF"/>
                </a:solidFill>
                <a:effectLst>
                  <a:outerShdw blurRad="63500" dir="3600000" algn="tl" rotWithShape="0">
                    <a:srgbClr val="000000">
                      <a:alpha val="70000"/>
                    </a:srgbClr>
                  </a:outerShdw>
                </a:effectLst>
              </a:rPr>
              <a:t>Un Contralor Estudiantil comprometido con la fiscalización del proceso educativo de su municipio.</a:t>
            </a:r>
          </a:p>
        </p:txBody>
      </p:sp>
    </p:spTree>
    <p:extLst>
      <p:ext uri="{BB962C8B-B14F-4D97-AF65-F5344CB8AC3E}">
        <p14:creationId xmlns:p14="http://schemas.microsoft.com/office/powerpoint/2010/main" xmlns="" val="91520440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0" y="279294"/>
            <a:ext cx="6700345" cy="792832"/>
          </a:xfrm>
          <a:prstGeom prst="rect">
            <a:avLst/>
          </a:prstGeom>
          <a:solidFill>
            <a:srgbClr val="00B050"/>
          </a:solidFill>
          <a:ln>
            <a:solidFill>
              <a:srgbClr val="00B050"/>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defPPr>
              <a:defRPr lang="es-CO"/>
            </a:defPPr>
            <a:lvl1pPr marL="342900" indent="-342900" algn="ctr">
              <a:lnSpc>
                <a:spcPct val="110000"/>
              </a:lnSpc>
              <a:spcBef>
                <a:spcPct val="0"/>
              </a:spcBef>
              <a:defRPr sz="2400" b="1">
                <a:solidFill>
                  <a:schemeClr val="bg1"/>
                </a:solidFill>
                <a:effectLst>
                  <a:outerShdw blurRad="38100" dist="38100" dir="2700000" algn="tl">
                    <a:srgbClr val="000000">
                      <a:alpha val="43137"/>
                    </a:srgbClr>
                  </a:outerShdw>
                </a:effectLst>
              </a:defRPr>
            </a:lvl1pPr>
          </a:lstStyle>
          <a:p>
            <a:r>
              <a:rPr lang="es-ES" sz="3200" dirty="0" smtClean="0">
                <a:solidFill>
                  <a:prstClr val="white"/>
                </a:solidFill>
              </a:rPr>
              <a:t>SOMOS EJEMPLO</a:t>
            </a:r>
            <a:endParaRPr lang="es-ES" sz="3200" dirty="0">
              <a:solidFill>
                <a:prstClr val="white"/>
              </a:solidFill>
            </a:endParaRPr>
          </a:p>
        </p:txBody>
      </p:sp>
      <p:sp>
        <p:nvSpPr>
          <p:cNvPr id="4" name="3 CuadroTexto"/>
          <p:cNvSpPr txBox="1"/>
          <p:nvPr/>
        </p:nvSpPr>
        <p:spPr>
          <a:xfrm>
            <a:off x="673913" y="1525956"/>
            <a:ext cx="7082719" cy="4401205"/>
          </a:xfrm>
          <a:prstGeom prst="rect">
            <a:avLst/>
          </a:prstGeom>
          <a:noFill/>
        </p:spPr>
        <p:txBody>
          <a:bodyPr wrap="square" rtlCol="0">
            <a:spAutoFit/>
          </a:bodyPr>
          <a:lstStyle/>
          <a:p>
            <a:r>
              <a:rPr lang="es-CO" sz="2800" dirty="0" smtClean="0"/>
              <a:t>CONTRALORES  ESTUDIANTILES  EN:</a:t>
            </a:r>
          </a:p>
          <a:p>
            <a:endParaRPr lang="es-CO" sz="2800" dirty="0" smtClean="0"/>
          </a:p>
          <a:p>
            <a:r>
              <a:rPr lang="es-CO" sz="2800" b="1" dirty="0" smtClean="0"/>
              <a:t>COLOMBIA:</a:t>
            </a:r>
            <a:endParaRPr lang="es-CO" sz="2800" b="1" dirty="0" smtClean="0"/>
          </a:p>
          <a:p>
            <a:r>
              <a:rPr lang="es-CO" sz="2800" dirty="0" smtClean="0"/>
              <a:t>		34 Contralorías municipales</a:t>
            </a:r>
          </a:p>
          <a:p>
            <a:r>
              <a:rPr lang="es-CO" sz="2800" dirty="0" smtClean="0"/>
              <a:t>		32 Contralorías departamentales</a:t>
            </a:r>
          </a:p>
          <a:p>
            <a:endParaRPr lang="es-CO" sz="2800" dirty="0" smtClean="0"/>
          </a:p>
          <a:p>
            <a:r>
              <a:rPr lang="es-CO" sz="2800" b="1" dirty="0" smtClean="0"/>
              <a:t>EL EXTERIOR: </a:t>
            </a:r>
          </a:p>
          <a:p>
            <a:r>
              <a:rPr lang="es-CO" sz="2800" dirty="0" smtClean="0"/>
              <a:t>		México</a:t>
            </a:r>
          </a:p>
          <a:p>
            <a:r>
              <a:rPr lang="es-CO" sz="2800" dirty="0" smtClean="0"/>
              <a:t>		Guatemala</a:t>
            </a:r>
          </a:p>
          <a:p>
            <a:r>
              <a:rPr lang="es-CO" sz="2800" dirty="0" smtClean="0"/>
              <a:t>		España </a:t>
            </a:r>
            <a:endParaRPr lang="es-CO" dirty="0"/>
          </a:p>
        </p:txBody>
      </p:sp>
    </p:spTree>
    <p:extLst>
      <p:ext uri="{BB962C8B-B14F-4D97-AF65-F5344CB8AC3E}">
        <p14:creationId xmlns:p14="http://schemas.microsoft.com/office/powerpoint/2010/main" xmlns="" val="158735622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0" y="488252"/>
            <a:ext cx="6905297" cy="792832"/>
          </a:xfrm>
          <a:prstGeom prst="rect">
            <a:avLst/>
          </a:prstGeom>
          <a:solidFill>
            <a:srgbClr val="00B050"/>
          </a:solidFill>
          <a:ln>
            <a:solidFill>
              <a:srgbClr val="00B050"/>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defPPr>
              <a:defRPr lang="es-CO"/>
            </a:defPPr>
            <a:lvl1pPr marL="342900" indent="-342900" algn="ctr">
              <a:lnSpc>
                <a:spcPct val="110000"/>
              </a:lnSpc>
              <a:spcBef>
                <a:spcPct val="0"/>
              </a:spcBef>
              <a:defRPr sz="2400" b="1">
                <a:solidFill>
                  <a:schemeClr val="bg1"/>
                </a:solidFill>
                <a:effectLst>
                  <a:outerShdw blurRad="38100" dist="38100" dir="2700000" algn="tl">
                    <a:srgbClr val="000000">
                      <a:alpha val="43137"/>
                    </a:srgbClr>
                  </a:outerShdw>
                </a:effectLst>
              </a:defRPr>
            </a:lvl1pPr>
          </a:lstStyle>
          <a:p>
            <a:r>
              <a:rPr lang="es-ES" sz="3200" dirty="0" smtClean="0">
                <a:solidFill>
                  <a:prstClr val="white"/>
                </a:solidFill>
              </a:rPr>
              <a:t>2. ESCUELA </a:t>
            </a:r>
            <a:r>
              <a:rPr lang="es-ES" sz="3200" dirty="0">
                <a:solidFill>
                  <a:prstClr val="white"/>
                </a:solidFill>
              </a:rPr>
              <a:t>DE LÍDERES</a:t>
            </a:r>
          </a:p>
        </p:txBody>
      </p:sp>
      <p:pic>
        <p:nvPicPr>
          <p:cNvPr id="1026" name="Picture 2" descr="I:\Foto escuela de lideres.png"/>
          <p:cNvPicPr>
            <a:picLocks noChangeAspect="1" noChangeArrowheads="1"/>
          </p:cNvPicPr>
          <p:nvPr/>
        </p:nvPicPr>
        <p:blipFill>
          <a:blip r:embed="rId2" cstate="print"/>
          <a:srcRect/>
          <a:stretch>
            <a:fillRect/>
          </a:stretch>
        </p:blipFill>
        <p:spPr bwMode="auto">
          <a:xfrm>
            <a:off x="646382" y="1854271"/>
            <a:ext cx="8071936" cy="4060578"/>
          </a:xfrm>
          <a:prstGeom prst="rect">
            <a:avLst/>
          </a:prstGeom>
          <a:noFill/>
        </p:spPr>
      </p:pic>
    </p:spTree>
    <p:extLst>
      <p:ext uri="{BB962C8B-B14F-4D97-AF65-F5344CB8AC3E}">
        <p14:creationId xmlns:p14="http://schemas.microsoft.com/office/powerpoint/2010/main" xmlns="" val="158735622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599096" y="4570055"/>
            <a:ext cx="8213835" cy="1569660"/>
          </a:xfrm>
          <a:prstGeom prst="rect">
            <a:avLst/>
          </a:prstGeom>
        </p:spPr>
        <p:txBody>
          <a:bodyPr wrap="square">
            <a:spAutoFit/>
          </a:bodyPr>
          <a:lstStyle>
            <a:defPPr>
              <a:defRPr lang="es-ES"/>
            </a:defPPr>
            <a:lvl1pPr algn="just">
              <a:defRPr sz="2400" b="0" i="0" u="none" strike="noStrike" baseline="0">
                <a:solidFill>
                  <a:srgbClr val="000000"/>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ES" dirty="0"/>
              <a:t>Es un nuevo escenario de capacitación y proyección social, que </a:t>
            </a:r>
            <a:r>
              <a:rPr lang="es-ES" dirty="0" smtClean="0"/>
              <a:t> da </a:t>
            </a:r>
            <a:r>
              <a:rPr lang="es-ES" dirty="0"/>
              <a:t>continuidad al proceso de formación </a:t>
            </a:r>
            <a:r>
              <a:rPr lang="es-ES" dirty="0" smtClean="0"/>
              <a:t>de los</a:t>
            </a:r>
            <a:r>
              <a:rPr lang="es-ES" dirty="0" smtClean="0"/>
              <a:t> </a:t>
            </a:r>
            <a:r>
              <a:rPr lang="es-ES" dirty="0"/>
              <a:t>Contralores Estudiantiles, </a:t>
            </a:r>
            <a:r>
              <a:rPr lang="es-ES" dirty="0" smtClean="0"/>
              <a:t>además incluye </a:t>
            </a:r>
            <a:r>
              <a:rPr lang="es-ES" dirty="0"/>
              <a:t>a los auditores universitarios y personeros estudiantiles.</a:t>
            </a:r>
            <a:endParaRPr lang="es-CO" dirty="0"/>
          </a:p>
        </p:txBody>
      </p:sp>
      <p:sp>
        <p:nvSpPr>
          <p:cNvPr id="6" name="5 CuadroTexto"/>
          <p:cNvSpPr txBox="1"/>
          <p:nvPr/>
        </p:nvSpPr>
        <p:spPr>
          <a:xfrm>
            <a:off x="0" y="360922"/>
            <a:ext cx="7078717" cy="615553"/>
          </a:xfrm>
          <a:prstGeom prst="rect">
            <a:avLst/>
          </a:prstGeom>
          <a:solidFill>
            <a:srgbClr val="00B050"/>
          </a:solidFill>
          <a:ln>
            <a:solidFill>
              <a:srgbClr val="00B050"/>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defPPr>
              <a:defRPr lang="es-CO"/>
            </a:defPPr>
            <a:lvl1pPr marL="342900" indent="-342900" algn="ctr">
              <a:lnSpc>
                <a:spcPct val="110000"/>
              </a:lnSpc>
              <a:spcBef>
                <a:spcPct val="0"/>
              </a:spcBef>
              <a:defRPr sz="2400" b="1">
                <a:solidFill>
                  <a:schemeClr val="bg1"/>
                </a:solidFill>
                <a:effectLst>
                  <a:outerShdw blurRad="38100" dist="38100" dir="2700000" algn="tl">
                    <a:srgbClr val="000000">
                      <a:alpha val="43137"/>
                    </a:srgbClr>
                  </a:outerShdw>
                </a:effectLst>
              </a:defRPr>
            </a:lvl1pPr>
          </a:lstStyle>
          <a:p>
            <a:r>
              <a:rPr lang="es-CO" dirty="0">
                <a:solidFill>
                  <a:prstClr val="white"/>
                </a:solidFill>
              </a:rPr>
              <a:t>¿QUÉ ES LA ESCUELA DE LÍDERES?</a:t>
            </a:r>
          </a:p>
        </p:txBody>
      </p:sp>
      <p:pic>
        <p:nvPicPr>
          <p:cNvPr id="3" name="Imagen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128345" y="1369691"/>
            <a:ext cx="4602873" cy="3060422"/>
          </a:xfrm>
          <a:prstGeom prst="rect">
            <a:avLst/>
          </a:prstGeom>
        </p:spPr>
      </p:pic>
    </p:spTree>
    <p:extLst>
      <p:ext uri="{BB962C8B-B14F-4D97-AF65-F5344CB8AC3E}">
        <p14:creationId xmlns:p14="http://schemas.microsoft.com/office/powerpoint/2010/main" xmlns="" val="3682655274"/>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0" y="281106"/>
            <a:ext cx="6858000" cy="615553"/>
          </a:xfrm>
          <a:prstGeom prst="rect">
            <a:avLst/>
          </a:prstGeom>
          <a:solidFill>
            <a:srgbClr val="00B050"/>
          </a:solidFill>
          <a:ln>
            <a:solidFill>
              <a:srgbClr val="00B050"/>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defPPr>
              <a:defRPr lang="es-CO"/>
            </a:defPPr>
            <a:lvl1pPr marL="342900" indent="-342900" algn="ctr">
              <a:lnSpc>
                <a:spcPct val="110000"/>
              </a:lnSpc>
              <a:spcBef>
                <a:spcPct val="0"/>
              </a:spcBef>
              <a:defRPr sz="2400" b="1">
                <a:solidFill>
                  <a:schemeClr val="bg1"/>
                </a:solidFill>
                <a:effectLst>
                  <a:outerShdw blurRad="38100" dist="38100" dir="2700000" algn="tl">
                    <a:srgbClr val="000000">
                      <a:alpha val="43137"/>
                    </a:srgbClr>
                  </a:outerShdw>
                </a:effectLst>
              </a:defRPr>
            </a:lvl1pPr>
          </a:lstStyle>
          <a:p>
            <a:r>
              <a:rPr lang="es-CO" dirty="0" smtClean="0">
                <a:solidFill>
                  <a:prstClr val="white"/>
                </a:solidFill>
              </a:rPr>
              <a:t>ESCUELA </a:t>
            </a:r>
            <a:r>
              <a:rPr lang="es-CO" dirty="0">
                <a:solidFill>
                  <a:prstClr val="white"/>
                </a:solidFill>
              </a:rPr>
              <a:t>DE </a:t>
            </a:r>
            <a:r>
              <a:rPr lang="es-CO" dirty="0" smtClean="0">
                <a:solidFill>
                  <a:prstClr val="white"/>
                </a:solidFill>
              </a:rPr>
              <a:t>LÍDERES</a:t>
            </a:r>
            <a:endParaRPr lang="es-CO" dirty="0">
              <a:solidFill>
                <a:prstClr val="white"/>
              </a:solidFill>
            </a:endParaRPr>
          </a:p>
        </p:txBody>
      </p:sp>
      <p:sp>
        <p:nvSpPr>
          <p:cNvPr id="2" name="CuadroTexto 1"/>
          <p:cNvSpPr txBox="1"/>
          <p:nvPr/>
        </p:nvSpPr>
        <p:spPr>
          <a:xfrm>
            <a:off x="677189" y="4751943"/>
            <a:ext cx="7993846" cy="1569660"/>
          </a:xfrm>
          <a:prstGeom prst="rect">
            <a:avLst/>
          </a:prstGeom>
        </p:spPr>
        <p:txBody>
          <a:bodyPr wrap="square">
            <a:spAutoFit/>
          </a:bodyPr>
          <a:lstStyle>
            <a:defPPr>
              <a:defRPr lang="es-ES"/>
            </a:defPPr>
            <a:lvl1pPr algn="just">
              <a:defRPr sz="2400" b="0" i="0" u="none" strike="noStrike" baseline="0">
                <a:solidFill>
                  <a:srgbClr val="000000"/>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ES" dirty="0"/>
              <a:t>El proyecto Escuela de Líderes se inauguró en el mes de febrero de 2014, en un acto al que asistieron los Contralores Estudiantiles, la empresa privada, la Academia, el Gobernador de Antioquia y la comunidad.</a:t>
            </a:r>
          </a:p>
        </p:txBody>
      </p:sp>
      <p:pic>
        <p:nvPicPr>
          <p:cNvPr id="3" name="Imagen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962486" y="1294678"/>
            <a:ext cx="5186036" cy="3293088"/>
          </a:xfrm>
          <a:prstGeom prst="rect">
            <a:avLst/>
          </a:prstGeom>
        </p:spPr>
      </p:pic>
    </p:spTree>
    <p:extLst>
      <p:ext uri="{BB962C8B-B14F-4D97-AF65-F5344CB8AC3E}">
        <p14:creationId xmlns:p14="http://schemas.microsoft.com/office/powerpoint/2010/main" xmlns="" val="60902549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24528" y="5432702"/>
            <a:ext cx="6203032" cy="830997"/>
          </a:xfrm>
        </p:spPr>
        <p:txBody>
          <a:bodyPr wrap="square">
            <a:spAutoFit/>
          </a:bodyPr>
          <a:lstStyle/>
          <a:p>
            <a:pPr algn="just"/>
            <a:r>
              <a:rPr lang="es-CO" sz="2400" dirty="0">
                <a:solidFill>
                  <a:srgbClr val="000000"/>
                </a:solidFill>
              </a:rPr>
              <a:t>Actualmente tenemos matriculados un primer grupo de 70 jóvenes.</a:t>
            </a:r>
            <a:endParaRPr lang="es-ES" sz="2400" dirty="0">
              <a:solidFill>
                <a:srgbClr val="000000"/>
              </a:solidFill>
            </a:endParaRPr>
          </a:p>
        </p:txBody>
      </p:sp>
      <p:pic>
        <p:nvPicPr>
          <p:cNvPr id="22529" name="Picture 1" descr="C:\Users\MPULGARIN\Desktop\_DSC0495.JPG"/>
          <p:cNvPicPr>
            <a:picLocks noChangeAspect="1" noChangeArrowheads="1"/>
          </p:cNvPicPr>
          <p:nvPr/>
        </p:nvPicPr>
        <p:blipFill>
          <a:blip r:embed="rId2" cstate="print"/>
          <a:srcRect/>
          <a:stretch>
            <a:fillRect/>
          </a:stretch>
        </p:blipFill>
        <p:spPr bwMode="auto">
          <a:xfrm>
            <a:off x="1418899" y="1350386"/>
            <a:ext cx="5943600" cy="3951862"/>
          </a:xfrm>
          <a:prstGeom prst="rect">
            <a:avLst/>
          </a:prstGeom>
          <a:noFill/>
        </p:spPr>
      </p:pic>
      <p:sp>
        <p:nvSpPr>
          <p:cNvPr id="6" name="5 CuadroTexto"/>
          <p:cNvSpPr txBox="1"/>
          <p:nvPr/>
        </p:nvSpPr>
        <p:spPr>
          <a:xfrm>
            <a:off x="0" y="281106"/>
            <a:ext cx="6858000" cy="615553"/>
          </a:xfrm>
          <a:prstGeom prst="rect">
            <a:avLst/>
          </a:prstGeom>
          <a:solidFill>
            <a:srgbClr val="00B050"/>
          </a:solidFill>
          <a:ln>
            <a:solidFill>
              <a:srgbClr val="00B050"/>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defPPr>
              <a:defRPr lang="es-CO"/>
            </a:defPPr>
            <a:lvl1pPr marL="342900" indent="-342900" algn="ctr">
              <a:lnSpc>
                <a:spcPct val="110000"/>
              </a:lnSpc>
              <a:spcBef>
                <a:spcPct val="0"/>
              </a:spcBef>
              <a:defRPr sz="2400" b="1">
                <a:solidFill>
                  <a:schemeClr val="bg1"/>
                </a:solidFill>
                <a:effectLst>
                  <a:outerShdw blurRad="38100" dist="38100" dir="2700000" algn="tl">
                    <a:srgbClr val="000000">
                      <a:alpha val="43137"/>
                    </a:srgbClr>
                  </a:outerShdw>
                </a:effectLst>
              </a:defRPr>
            </a:lvl1pPr>
          </a:lstStyle>
          <a:p>
            <a:r>
              <a:rPr lang="es-CO" dirty="0" smtClean="0">
                <a:solidFill>
                  <a:prstClr val="white"/>
                </a:solidFill>
              </a:rPr>
              <a:t>ESCUELA </a:t>
            </a:r>
            <a:r>
              <a:rPr lang="es-CO" dirty="0">
                <a:solidFill>
                  <a:prstClr val="white"/>
                </a:solidFill>
              </a:rPr>
              <a:t>DE </a:t>
            </a:r>
            <a:r>
              <a:rPr lang="es-CO" dirty="0" smtClean="0">
                <a:solidFill>
                  <a:prstClr val="white"/>
                </a:solidFill>
              </a:rPr>
              <a:t>LÍDERES</a:t>
            </a:r>
            <a:endParaRPr lang="es-CO" dirty="0">
              <a:solidFill>
                <a:prstClr val="white"/>
              </a:solidFill>
            </a:endParaRPr>
          </a:p>
        </p:txBody>
      </p:sp>
    </p:spTree>
    <p:extLst>
      <p:ext uri="{BB962C8B-B14F-4D97-AF65-F5344CB8AC3E}">
        <p14:creationId xmlns:p14="http://schemas.microsoft.com/office/powerpoint/2010/main" xmlns="" val="251690327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idx="1"/>
          </p:nvPr>
        </p:nvSpPr>
        <p:spPr>
          <a:xfrm>
            <a:off x="507556" y="1784680"/>
            <a:ext cx="8229600" cy="3449472"/>
          </a:xfrm>
        </p:spPr>
        <p:txBody>
          <a:bodyPr/>
          <a:lstStyle/>
          <a:p>
            <a:pPr algn="just">
              <a:buNone/>
            </a:pPr>
            <a:r>
              <a:rPr lang="es-CO" dirty="0" smtClean="0"/>
              <a:t>   </a:t>
            </a:r>
            <a:r>
              <a:rPr lang="es-CO" sz="3600" dirty="0" smtClean="0"/>
              <a:t>A través del ejercicio de  la pedagogía de la transparencia empoderamos a la comunidad para el ejercicio del control social sobre el adecuado manejo de los recursos públicos.</a:t>
            </a:r>
            <a:endParaRPr lang="es-CO" sz="3600" dirty="0"/>
          </a:p>
        </p:txBody>
      </p:sp>
    </p:spTree>
    <p:extLst>
      <p:ext uri="{BB962C8B-B14F-4D97-AF65-F5344CB8AC3E}">
        <p14:creationId xmlns:p14="http://schemas.microsoft.com/office/powerpoint/2010/main" xmlns="" val="251690327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4 CuadroTexto"/>
          <p:cNvSpPr txBox="1">
            <a:spLocks noChangeArrowheads="1"/>
          </p:cNvSpPr>
          <p:nvPr/>
        </p:nvSpPr>
        <p:spPr bwMode="auto">
          <a:xfrm>
            <a:off x="468313" y="1669737"/>
            <a:ext cx="8280400" cy="3416300"/>
          </a:xfrm>
          <a:prstGeom prst="rect">
            <a:avLst/>
          </a:prstGeom>
          <a:noFill/>
          <a:ln w="9525">
            <a:noFill/>
            <a:miter lim="800000"/>
            <a:headEnd/>
            <a:tailEnd/>
          </a:ln>
        </p:spPr>
        <p:txBody>
          <a:bodyPr>
            <a:spAutoFit/>
          </a:bodyPr>
          <a:lstStyle/>
          <a:p>
            <a:pPr algn="just"/>
            <a:r>
              <a:rPr lang="es-CO" sz="3600" b="1" i="1" dirty="0">
                <a:latin typeface="Bradley Hand ITC" pitchFamily="66" charset="0"/>
              </a:rPr>
              <a:t>CONTROLAMOS PARA GARANTIZAR QUE LOS RECURSOS PÚBLICOS SEAN BIEN INVERTIDOS Y GENEREN IMPACTO POSITIVO EN LA CALIDAD DE VIDA DE LOS CIUDADANOS ANTIOQUEÑOS.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5 Subtítulo"/>
          <p:cNvSpPr txBox="1">
            <a:spLocks/>
          </p:cNvSpPr>
          <p:nvPr/>
        </p:nvSpPr>
        <p:spPr>
          <a:xfrm>
            <a:off x="1331913" y="3933825"/>
            <a:ext cx="6584950" cy="885371"/>
          </a:xfrm>
          <a:prstGeom prst="rect">
            <a:avLst/>
          </a:prstGeom>
        </p:spPr>
        <p:txBody>
          <a:bodyPr vert="horz"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CO" b="1" dirty="0" smtClean="0">
                <a:latin typeface="Verdana" pitchFamily="34" charset="0"/>
                <a:ea typeface="Verdana" pitchFamily="34" charset="0"/>
                <a:cs typeface="Verdana" pitchFamily="34" charset="0"/>
              </a:rPr>
              <a:t>LUZ HELENA ARANGO CARDONA</a:t>
            </a:r>
          </a:p>
          <a:p>
            <a:r>
              <a:rPr lang="es-CO" b="1" dirty="0" smtClean="0">
                <a:latin typeface="Verdana" pitchFamily="34" charset="0"/>
                <a:ea typeface="Verdana" pitchFamily="34" charset="0"/>
                <a:cs typeface="Verdana" pitchFamily="34" charset="0"/>
              </a:rPr>
              <a:t>Contralora General de Antioquia</a:t>
            </a:r>
          </a:p>
        </p:txBody>
      </p:sp>
      <p:sp>
        <p:nvSpPr>
          <p:cNvPr id="10" name="4 CuadroTexto"/>
          <p:cNvSpPr txBox="1">
            <a:spLocks noChangeArrowheads="1"/>
          </p:cNvSpPr>
          <p:nvPr/>
        </p:nvSpPr>
        <p:spPr bwMode="auto">
          <a:xfrm>
            <a:off x="1195820" y="1962596"/>
            <a:ext cx="6697662" cy="954107"/>
          </a:xfrm>
          <a:prstGeom prst="rect">
            <a:avLst/>
          </a:prstGeom>
          <a:noFill/>
          <a:ln w="9525">
            <a:noFill/>
            <a:miter lim="800000"/>
            <a:headEnd/>
            <a:tailEnd/>
          </a:ln>
        </p:spPr>
        <p:txBody>
          <a:bodyPr>
            <a:spAutoFit/>
          </a:bodyPr>
          <a:lstStyle/>
          <a:p>
            <a:pPr algn="ctr">
              <a:spcBef>
                <a:spcPct val="20000"/>
              </a:spcBef>
            </a:pPr>
            <a:r>
              <a:rPr lang="es-CO" sz="2800" b="1" dirty="0">
                <a:latin typeface="Verdana" pitchFamily="34" charset="0"/>
              </a:rPr>
              <a:t>CONTRALORÍA GENERAL DE ANTIOQUIA</a:t>
            </a:r>
          </a:p>
        </p:txBody>
      </p:sp>
    </p:spTree>
    <p:extLst>
      <p:ext uri="{BB962C8B-B14F-4D97-AF65-F5344CB8AC3E}">
        <p14:creationId xmlns:p14="http://schemas.microsoft.com/office/powerpoint/2010/main" xmlns="" val="409187582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3 CuadroTexto"/>
          <p:cNvSpPr txBox="1"/>
          <p:nvPr/>
        </p:nvSpPr>
        <p:spPr>
          <a:xfrm>
            <a:off x="614149" y="1797268"/>
            <a:ext cx="7861111" cy="3634541"/>
          </a:xfrm>
          <a:prstGeom prst="rect">
            <a:avLst/>
          </a:prstGeom>
          <a:solidFill>
            <a:srgbClr val="00B050"/>
          </a:solidFill>
          <a:ln>
            <a:solidFill>
              <a:srgbClr val="00B050"/>
            </a:solidFill>
          </a:ln>
        </p:spPr>
        <p:style>
          <a:lnRef idx="1">
            <a:schemeClr val="accent3"/>
          </a:lnRef>
          <a:fillRef idx="2">
            <a:schemeClr val="accent3"/>
          </a:fillRef>
          <a:effectRef idx="1">
            <a:schemeClr val="accent3"/>
          </a:effectRef>
          <a:fontRef idx="minor">
            <a:schemeClr val="dk1"/>
          </a:fontRef>
        </p:style>
        <p:txBody>
          <a:bodyPr anchor="ctr"/>
          <a:lstStyle/>
          <a:p>
            <a:pPr marL="342900" indent="-342900" algn="ctr" fontAlgn="auto">
              <a:lnSpc>
                <a:spcPct val="110000"/>
              </a:lnSpc>
              <a:spcAft>
                <a:spcPts val="0"/>
              </a:spcAft>
              <a:defRPr/>
            </a:pPr>
            <a:endParaRPr lang="es-CO" sz="3600" b="1" dirty="0" smtClean="0">
              <a:solidFill>
                <a:schemeClr val="bg1"/>
              </a:solidFill>
              <a:effectLst>
                <a:outerShdw blurRad="38100" dist="38100" dir="2700000" algn="tl">
                  <a:srgbClr val="000000">
                    <a:alpha val="43137"/>
                  </a:srgbClr>
                </a:outerShdw>
              </a:effectLst>
            </a:endParaRPr>
          </a:p>
          <a:p>
            <a:pPr marL="342900" indent="-342900" algn="ctr" fontAlgn="auto">
              <a:lnSpc>
                <a:spcPct val="110000"/>
              </a:lnSpc>
              <a:spcAft>
                <a:spcPts val="0"/>
              </a:spcAft>
              <a:defRPr/>
            </a:pPr>
            <a:r>
              <a:rPr lang="es-CO" sz="3600" b="1" dirty="0" smtClean="0">
                <a:solidFill>
                  <a:schemeClr val="bg1"/>
                </a:solidFill>
                <a:effectLst>
                  <a:outerShdw blurRad="38100" dist="38100" dir="2700000" algn="tl">
                    <a:srgbClr val="000000">
                      <a:alpha val="43137"/>
                    </a:srgbClr>
                  </a:outerShdw>
                </a:effectLst>
              </a:rPr>
              <a:t>GRACIAS</a:t>
            </a:r>
          </a:p>
          <a:p>
            <a:pPr marL="342900" indent="-342900" algn="ctr" fontAlgn="auto">
              <a:lnSpc>
                <a:spcPct val="110000"/>
              </a:lnSpc>
              <a:spcAft>
                <a:spcPts val="0"/>
              </a:spcAft>
              <a:defRPr/>
            </a:pPr>
            <a:endParaRPr lang="es-CO" sz="3600" b="1" dirty="0" smtClean="0">
              <a:solidFill>
                <a:schemeClr val="bg1"/>
              </a:solidFill>
              <a:effectLst>
                <a:outerShdw blurRad="38100" dist="38100" dir="2700000" algn="tl">
                  <a:srgbClr val="000000">
                    <a:alpha val="43137"/>
                  </a:srgbClr>
                </a:outerShdw>
              </a:effectLst>
            </a:endParaRPr>
          </a:p>
          <a:p>
            <a:pPr marL="342900" indent="-342900" algn="ctr" fontAlgn="auto">
              <a:lnSpc>
                <a:spcPct val="110000"/>
              </a:lnSpc>
              <a:spcAft>
                <a:spcPts val="0"/>
              </a:spcAft>
              <a:defRPr/>
            </a:pPr>
            <a:r>
              <a:rPr lang="es-CO" sz="3600" b="1" dirty="0" smtClean="0">
                <a:solidFill>
                  <a:schemeClr val="bg1"/>
                </a:solidFill>
                <a:effectLst>
                  <a:outerShdw blurRad="38100" dist="38100" dir="2700000" algn="tl">
                    <a:srgbClr val="000000">
                      <a:alpha val="43137"/>
                    </a:srgbClr>
                  </a:outerShdw>
                </a:effectLst>
                <a:hlinkClick r:id="rId3"/>
              </a:rPr>
              <a:t>www.cga.gov.co</a:t>
            </a:r>
            <a:endParaRPr lang="es-CO" sz="3600" b="1" dirty="0" smtClean="0">
              <a:solidFill>
                <a:schemeClr val="bg1"/>
              </a:solidFill>
              <a:effectLst>
                <a:outerShdw blurRad="38100" dist="38100" dir="2700000" algn="tl">
                  <a:srgbClr val="000000">
                    <a:alpha val="43137"/>
                  </a:srgbClr>
                </a:outerShdw>
              </a:effectLst>
            </a:endParaRPr>
          </a:p>
          <a:p>
            <a:pPr marL="342900" indent="-342900" algn="ctr" fontAlgn="auto">
              <a:lnSpc>
                <a:spcPct val="110000"/>
              </a:lnSpc>
              <a:spcAft>
                <a:spcPts val="0"/>
              </a:spcAft>
              <a:defRPr/>
            </a:pPr>
            <a:endParaRPr lang="es-CO" sz="3600" b="1" dirty="0" smtClean="0">
              <a:solidFill>
                <a:schemeClr val="bg1"/>
              </a:solidFill>
              <a:effectLst>
                <a:outerShdw blurRad="38100" dist="38100" dir="2700000" algn="tl">
                  <a:srgbClr val="000000">
                    <a:alpha val="43137"/>
                  </a:srgbClr>
                </a:outerShdw>
              </a:effectLst>
            </a:endParaRPr>
          </a:p>
          <a:p>
            <a:pPr marL="342900" indent="-342900" algn="ctr" fontAlgn="auto">
              <a:lnSpc>
                <a:spcPct val="110000"/>
              </a:lnSpc>
              <a:spcAft>
                <a:spcPts val="0"/>
              </a:spcAft>
              <a:defRPr/>
            </a:pPr>
            <a:r>
              <a:rPr lang="es-CO" sz="2800" b="1" dirty="0" smtClean="0">
                <a:solidFill>
                  <a:schemeClr val="bg1"/>
                </a:solidFill>
                <a:effectLst>
                  <a:outerShdw blurRad="38100" dist="38100" dir="2700000" algn="tl">
                    <a:srgbClr val="000000">
                      <a:alpha val="43137"/>
                    </a:srgbClr>
                  </a:outerShdw>
                </a:effectLst>
                <a:hlinkClick r:id="rId4"/>
              </a:rPr>
              <a:t>juntosporlatransparenciadelopublico@cga.gov.co</a:t>
            </a:r>
            <a:endParaRPr lang="es-CO" sz="2800" b="1" dirty="0" smtClean="0">
              <a:solidFill>
                <a:schemeClr val="bg1"/>
              </a:solidFill>
              <a:effectLst>
                <a:outerShdw blurRad="38100" dist="38100" dir="2700000" algn="tl">
                  <a:srgbClr val="000000">
                    <a:alpha val="43137"/>
                  </a:srgbClr>
                </a:outerShdw>
              </a:effectLst>
            </a:endParaRPr>
          </a:p>
          <a:p>
            <a:pPr marL="342900" indent="-342900" algn="ctr" fontAlgn="auto">
              <a:lnSpc>
                <a:spcPct val="110000"/>
              </a:lnSpc>
              <a:spcAft>
                <a:spcPts val="0"/>
              </a:spcAft>
              <a:defRPr/>
            </a:pPr>
            <a:endParaRPr lang="es-CO" sz="28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6 Grupo"/>
          <p:cNvGrpSpPr/>
          <p:nvPr/>
        </p:nvGrpSpPr>
        <p:grpSpPr>
          <a:xfrm>
            <a:off x="425898" y="581679"/>
            <a:ext cx="7992888" cy="4913194"/>
            <a:chOff x="1547664" y="114288"/>
            <a:chExt cx="7272808" cy="4329116"/>
          </a:xfrm>
        </p:grpSpPr>
        <p:pic>
          <p:nvPicPr>
            <p:cNvPr id="11" name="il_fi" descr="http://caracoli-antioquia.gov.co/apc-aa-files/35373866633861353664373036356665/CARACOLI_EN_EN_COLOMBIA.jpg"/>
            <p:cNvPicPr/>
            <p:nvPr/>
          </p:nvPicPr>
          <p:blipFill>
            <a:blip r:embed="rId2" cstate="print"/>
            <a:srcRect r="9233"/>
            <a:stretch>
              <a:fillRect/>
            </a:stretch>
          </p:blipFill>
          <p:spPr bwMode="auto">
            <a:xfrm>
              <a:off x="1547664" y="519040"/>
              <a:ext cx="5091493" cy="3898822"/>
            </a:xfrm>
            <a:prstGeom prst="rect">
              <a:avLst/>
            </a:prstGeom>
            <a:noFill/>
            <a:ln w="9525">
              <a:noFill/>
              <a:miter lim="800000"/>
              <a:headEnd/>
              <a:tailEnd/>
            </a:ln>
          </p:spPr>
        </p:pic>
        <p:pic>
          <p:nvPicPr>
            <p:cNvPr id="12" name="il_fi" descr="http://www.capitanpaz.mil.co/recursos_user/imagenes/unidades/capitanpaz/Departamentos/antioquia_1.jpg"/>
            <p:cNvPicPr/>
            <p:nvPr/>
          </p:nvPicPr>
          <p:blipFill>
            <a:blip r:embed="rId3" cstate="print"/>
            <a:srcRect/>
            <a:stretch>
              <a:fillRect/>
            </a:stretch>
          </p:blipFill>
          <p:spPr bwMode="auto">
            <a:xfrm>
              <a:off x="4716016" y="482964"/>
              <a:ext cx="4104456" cy="3960440"/>
            </a:xfrm>
            <a:prstGeom prst="rect">
              <a:avLst/>
            </a:prstGeom>
            <a:noFill/>
            <a:ln w="9525">
              <a:noFill/>
              <a:miter lim="800000"/>
              <a:headEnd/>
              <a:tailEnd/>
            </a:ln>
          </p:spPr>
        </p:pic>
        <p:sp>
          <p:nvSpPr>
            <p:cNvPr id="13" name="12 CuadroTexto"/>
            <p:cNvSpPr txBox="1"/>
            <p:nvPr/>
          </p:nvSpPr>
          <p:spPr>
            <a:xfrm>
              <a:off x="2411760" y="114288"/>
              <a:ext cx="1419673" cy="406783"/>
            </a:xfrm>
            <a:prstGeom prst="rect">
              <a:avLst/>
            </a:prstGeom>
            <a:noFill/>
          </p:spPr>
          <p:txBody>
            <a:bodyPr wrap="none" rtlCol="0">
              <a:spAutoFit/>
            </a:bodyPr>
            <a:lstStyle/>
            <a:p>
              <a:r>
                <a:rPr lang="es-CO" sz="2400" dirty="0" smtClean="0"/>
                <a:t>COLOMBIA</a:t>
              </a:r>
              <a:endParaRPr lang="es-CO" sz="2400" dirty="0"/>
            </a:p>
          </p:txBody>
        </p:sp>
        <p:sp>
          <p:nvSpPr>
            <p:cNvPr id="14" name="13 CuadroTexto"/>
            <p:cNvSpPr txBox="1"/>
            <p:nvPr/>
          </p:nvSpPr>
          <p:spPr>
            <a:xfrm>
              <a:off x="5868144" y="114288"/>
              <a:ext cx="1502638" cy="406783"/>
            </a:xfrm>
            <a:prstGeom prst="rect">
              <a:avLst/>
            </a:prstGeom>
            <a:noFill/>
          </p:spPr>
          <p:txBody>
            <a:bodyPr wrap="none" rtlCol="0">
              <a:spAutoFit/>
            </a:bodyPr>
            <a:lstStyle/>
            <a:p>
              <a:r>
                <a:rPr lang="es-CO" sz="2400" dirty="0" smtClean="0"/>
                <a:t>ANTIOQUIA</a:t>
              </a:r>
              <a:endParaRPr lang="es-CO" sz="2400" dirty="0"/>
            </a:p>
          </p:txBody>
        </p:sp>
      </p:grpSp>
      <p:sp>
        <p:nvSpPr>
          <p:cNvPr id="15" name="14 CuadroTexto"/>
          <p:cNvSpPr txBox="1"/>
          <p:nvPr/>
        </p:nvSpPr>
        <p:spPr>
          <a:xfrm>
            <a:off x="1068140" y="5647116"/>
            <a:ext cx="6893676" cy="812523"/>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fontScale="25000" lnSpcReduction="20000"/>
          </a:bodyPr>
          <a:lstStyle/>
          <a:p>
            <a:pPr algn="ctr">
              <a:spcBef>
                <a:spcPct val="0"/>
              </a:spcBef>
            </a:pPr>
            <a:endParaRPr lang="es-CO" sz="2000" b="1" dirty="0" smtClean="0">
              <a:solidFill>
                <a:schemeClr val="dk1"/>
              </a:solidFill>
            </a:endParaRPr>
          </a:p>
          <a:p>
            <a:pPr>
              <a:spcBef>
                <a:spcPct val="0"/>
              </a:spcBef>
            </a:pPr>
            <a:r>
              <a:rPr lang="es-CO" sz="7200" b="1" dirty="0" smtClean="0">
                <a:solidFill>
                  <a:schemeClr val="dk1"/>
                </a:solidFill>
              </a:rPr>
              <a:t>Colombia </a:t>
            </a:r>
            <a:r>
              <a:rPr lang="es-CO" sz="7200" b="1" dirty="0" smtClean="0">
                <a:solidFill>
                  <a:schemeClr val="dk1"/>
                </a:solidFill>
              </a:rPr>
              <a:t>tiene </a:t>
            </a:r>
            <a:r>
              <a:rPr lang="es-CO" sz="7200" b="1" dirty="0" smtClean="0">
                <a:solidFill>
                  <a:schemeClr val="dk1"/>
                </a:solidFill>
              </a:rPr>
              <a:t>47 Millones de habitantes en 32 Departamentos</a:t>
            </a:r>
          </a:p>
          <a:p>
            <a:pPr>
              <a:spcBef>
                <a:spcPct val="0"/>
              </a:spcBef>
            </a:pPr>
            <a:r>
              <a:rPr lang="es-CO" sz="7200" b="1" dirty="0" smtClean="0">
                <a:solidFill>
                  <a:schemeClr val="dk1"/>
                </a:solidFill>
              </a:rPr>
              <a:t> </a:t>
            </a:r>
          </a:p>
          <a:p>
            <a:pPr>
              <a:spcBef>
                <a:spcPct val="0"/>
              </a:spcBef>
            </a:pPr>
            <a:r>
              <a:rPr lang="es-CO" sz="7200" b="1" dirty="0" smtClean="0"/>
              <a:t>El Departamento de Antioquia </a:t>
            </a:r>
            <a:r>
              <a:rPr lang="es-CO" sz="7200" b="1" dirty="0" smtClean="0"/>
              <a:t>tiene </a:t>
            </a:r>
            <a:r>
              <a:rPr lang="es-CO" sz="7200" b="1" dirty="0" smtClean="0"/>
              <a:t>6 millones de habitantes</a:t>
            </a:r>
          </a:p>
          <a:p>
            <a:pPr algn="ctr">
              <a:spcBef>
                <a:spcPct val="0"/>
              </a:spcBef>
            </a:pPr>
            <a:endParaRPr lang="es-CO" sz="2000" b="1" dirty="0" smtClean="0"/>
          </a:p>
          <a:p>
            <a:pPr algn="ctr">
              <a:spcBef>
                <a:spcPct val="0"/>
              </a:spcBef>
            </a:pPr>
            <a:endParaRPr lang="es-CO" sz="2000" b="1" dirty="0" smtClean="0">
              <a:solidFill>
                <a:schemeClr val="dk1"/>
              </a:solidFill>
            </a:endParaRPr>
          </a:p>
        </p:txBody>
      </p:sp>
    </p:spTree>
    <p:extLst>
      <p:ext uri="{BB962C8B-B14F-4D97-AF65-F5344CB8AC3E}">
        <p14:creationId xmlns:p14="http://schemas.microsoft.com/office/powerpoint/2010/main" xmlns="" val="1590078095"/>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 y="298617"/>
            <a:ext cx="7078717" cy="883798"/>
          </a:xfrm>
          <a:prstGeom prst="rect">
            <a:avLst/>
          </a:prstGeom>
          <a:solidFill>
            <a:srgbClr val="00B050"/>
          </a:solidFill>
          <a:ln>
            <a:solidFill>
              <a:srgbClr val="00B050"/>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defPPr>
              <a:defRPr lang="es-ES"/>
            </a:defPPr>
            <a:lvl1pPr marL="342900" indent="-342900" algn="ctr">
              <a:lnSpc>
                <a:spcPct val="110000"/>
              </a:lnSpc>
              <a:spcBef>
                <a:spcPct val="0"/>
              </a:spcBef>
              <a:defRPr sz="3000" b="1">
                <a:solidFill>
                  <a:schemeClr val="bg1"/>
                </a:solidFill>
                <a:effectLst>
                  <a:outerShdw blurRad="38100" dist="38100" dir="2700000" algn="tl">
                    <a:srgbClr val="000000">
                      <a:alpha val="43137"/>
                    </a:srgbClr>
                  </a:outerShdw>
                </a:effectLs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dirty="0" smtClean="0"/>
              <a:t>LA EDUCACIÓN BASE PARA EL PROGRESO</a:t>
            </a:r>
            <a:endParaRPr lang="es-ES" dirty="0"/>
          </a:p>
        </p:txBody>
      </p:sp>
      <p:sp>
        <p:nvSpPr>
          <p:cNvPr id="10" name="9 Rectángulo"/>
          <p:cNvSpPr/>
          <p:nvPr/>
        </p:nvSpPr>
        <p:spPr>
          <a:xfrm>
            <a:off x="772510" y="1884157"/>
            <a:ext cx="7047187" cy="3046988"/>
          </a:xfrm>
          <a:prstGeom prst="rect">
            <a:avLst/>
          </a:prstGeom>
        </p:spPr>
        <p:txBody>
          <a:bodyPr wrap="square">
            <a:spAutoFit/>
          </a:bodyPr>
          <a:lstStyle/>
          <a:p>
            <a:pPr algn="just"/>
            <a:r>
              <a:rPr lang="es-CO" sz="2400" dirty="0" smtClean="0"/>
              <a:t>El plan de desarrollo del Departamento de Antioquia y los planes estratégicos corporativos de sus entidades  descentralizadas tienen como  eje central la educación para el desarrollo y transformación del territorio.</a:t>
            </a:r>
          </a:p>
          <a:p>
            <a:pPr algn="just"/>
            <a:endParaRPr lang="es-CO" sz="2400" dirty="0" smtClean="0"/>
          </a:p>
          <a:p>
            <a:pPr algn="just"/>
            <a:r>
              <a:rPr lang="es-CO" sz="2400" dirty="0" smtClean="0"/>
              <a:t>Para esto, el 50% del presupuesto departamental está destinado a educación, recreación, cultura y trabajo con la juventud. </a:t>
            </a:r>
            <a:endParaRPr lang="es-CO" sz="2400" dirty="0" smtClean="0"/>
          </a:p>
        </p:txBody>
      </p:sp>
    </p:spTree>
    <p:extLst>
      <p:ext uri="{BB962C8B-B14F-4D97-AF65-F5344CB8AC3E}">
        <p14:creationId xmlns:p14="http://schemas.microsoft.com/office/powerpoint/2010/main" xmlns="" val="159007809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 y="470858"/>
            <a:ext cx="7121236" cy="1168755"/>
          </a:xfrm>
          <a:prstGeom prst="rect">
            <a:avLst/>
          </a:prstGeom>
          <a:solidFill>
            <a:srgbClr val="00B050"/>
          </a:solidFill>
          <a:ln>
            <a:solidFill>
              <a:srgbClr val="00B050"/>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defPPr>
              <a:defRPr lang="es-ES"/>
            </a:defPPr>
            <a:lvl1pPr marL="342900" indent="-342900" algn="ctr">
              <a:lnSpc>
                <a:spcPct val="110000"/>
              </a:lnSpc>
              <a:spcBef>
                <a:spcPct val="0"/>
              </a:spcBef>
              <a:defRPr sz="3000" b="1">
                <a:solidFill>
                  <a:schemeClr val="bg1"/>
                </a:solidFill>
                <a:effectLst>
                  <a:outerShdw blurRad="38100" dist="38100" dir="2700000" algn="tl">
                    <a:srgbClr val="000000">
                      <a:alpha val="43137"/>
                    </a:srgbClr>
                  </a:outerShdw>
                </a:effectLs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dirty="0" smtClean="0"/>
              <a:t>LA PARTICIPACIÓN CIUDADANA EN EL CONTROL SOCIAL  A LA GESTIÓN PÚBLICA</a:t>
            </a:r>
            <a:endParaRPr lang="es-ES" dirty="0"/>
          </a:p>
        </p:txBody>
      </p:sp>
      <p:sp>
        <p:nvSpPr>
          <p:cNvPr id="9" name="8 CuadroTexto"/>
          <p:cNvSpPr txBox="1"/>
          <p:nvPr/>
        </p:nvSpPr>
        <p:spPr>
          <a:xfrm>
            <a:off x="756265" y="2586786"/>
            <a:ext cx="7646755" cy="2308324"/>
          </a:xfrm>
          <a:prstGeom prst="rect">
            <a:avLst/>
          </a:prstGeom>
          <a:noFill/>
        </p:spPr>
        <p:txBody>
          <a:bodyPr wrap="square" rtlCol="0">
            <a:spAutoFit/>
          </a:bodyPr>
          <a:lstStyle/>
          <a:p>
            <a:pPr algn="just"/>
            <a:r>
              <a:rPr lang="es-CO" sz="2400" dirty="0" smtClean="0"/>
              <a:t>Es un derecho y un deber establecido en </a:t>
            </a:r>
            <a:r>
              <a:rPr lang="es-CO" sz="2400" dirty="0" smtClean="0"/>
              <a:t>Colombia.</a:t>
            </a:r>
            <a:endParaRPr lang="es-CO" sz="2400" dirty="0" smtClean="0"/>
          </a:p>
          <a:p>
            <a:pPr algn="just"/>
            <a:endParaRPr lang="es-CO" sz="2400" dirty="0" smtClean="0"/>
          </a:p>
          <a:p>
            <a:pPr algn="just"/>
            <a:r>
              <a:rPr lang="es-CO" sz="2400" dirty="0" smtClean="0"/>
              <a:t>El Estado es responsable de adelantar acciones orientadas a democratizar la administración pública para facilitar la participación ciudadana en la gestión pública y el ejercicio del control social a la gestión de las entidades Estatales. </a:t>
            </a:r>
            <a:endParaRPr lang="es-CO" sz="2400" dirty="0"/>
          </a:p>
        </p:txBody>
      </p:sp>
    </p:spTree>
    <p:extLst>
      <p:ext uri="{BB962C8B-B14F-4D97-AF65-F5344CB8AC3E}">
        <p14:creationId xmlns:p14="http://schemas.microsoft.com/office/powerpoint/2010/main" xmlns="" val="159007809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 y="376267"/>
            <a:ext cx="7078717" cy="1058396"/>
          </a:xfrm>
          <a:prstGeom prst="rect">
            <a:avLst/>
          </a:prstGeom>
          <a:solidFill>
            <a:srgbClr val="00B050"/>
          </a:solidFill>
          <a:ln>
            <a:solidFill>
              <a:srgbClr val="00B050"/>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defPPr>
              <a:defRPr lang="es-ES"/>
            </a:defPPr>
            <a:lvl1pPr marL="342900" indent="-342900" algn="ctr">
              <a:lnSpc>
                <a:spcPct val="110000"/>
              </a:lnSpc>
              <a:spcBef>
                <a:spcPct val="0"/>
              </a:spcBef>
              <a:defRPr sz="3000" b="1">
                <a:solidFill>
                  <a:schemeClr val="bg1"/>
                </a:solidFill>
                <a:effectLst>
                  <a:outerShdw blurRad="38100" dist="38100" dir="2700000" algn="tl">
                    <a:srgbClr val="000000">
                      <a:alpha val="43137"/>
                    </a:srgbClr>
                  </a:outerShdw>
                </a:effectLs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dirty="0" smtClean="0"/>
              <a:t>LA PARTICIPACIÓN CIUDADANA EN EL CONTROL SOCIAL  A LA GESTIÓN PÚBLICA</a:t>
            </a:r>
            <a:endParaRPr lang="es-ES" dirty="0"/>
          </a:p>
        </p:txBody>
      </p:sp>
      <p:sp>
        <p:nvSpPr>
          <p:cNvPr id="10" name="9 Rectángulo"/>
          <p:cNvSpPr/>
          <p:nvPr/>
        </p:nvSpPr>
        <p:spPr>
          <a:xfrm>
            <a:off x="718047" y="2703080"/>
            <a:ext cx="7338132" cy="1569660"/>
          </a:xfrm>
          <a:prstGeom prst="rect">
            <a:avLst/>
          </a:prstGeom>
        </p:spPr>
        <p:txBody>
          <a:bodyPr wrap="square">
            <a:spAutoFit/>
          </a:bodyPr>
          <a:lstStyle/>
          <a:p>
            <a:pPr algn="just"/>
            <a:r>
              <a:rPr lang="es-CO" sz="2400" dirty="0" smtClean="0"/>
              <a:t>A partir de la Constitución de 1991 se crearon espacios de participación en todo el territorio nacional derivados de un nuevo concepto de Democracia, </a:t>
            </a:r>
            <a:r>
              <a:rPr lang="es-CO" sz="2400" i="1" u="sng" dirty="0" smtClean="0"/>
              <a:t>ya no representativa sino participativa y pluralista.</a:t>
            </a:r>
            <a:endParaRPr lang="es-CO" sz="2400" dirty="0" smtClean="0"/>
          </a:p>
        </p:txBody>
      </p:sp>
    </p:spTree>
    <p:extLst>
      <p:ext uri="{BB962C8B-B14F-4D97-AF65-F5344CB8AC3E}">
        <p14:creationId xmlns:p14="http://schemas.microsoft.com/office/powerpoint/2010/main" xmlns="" val="159007809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266863"/>
            <a:ext cx="7015655" cy="1088972"/>
          </a:xfrm>
          <a:prstGeom prst="rect">
            <a:avLst/>
          </a:prstGeom>
          <a:solidFill>
            <a:srgbClr val="00B050"/>
          </a:solidFill>
          <a:ln>
            <a:solidFill>
              <a:srgbClr val="00B050"/>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defPPr>
              <a:defRPr lang="es-ES"/>
            </a:defPPr>
            <a:lvl1pPr marL="342900" indent="-342900" algn="ctr">
              <a:lnSpc>
                <a:spcPct val="110000"/>
              </a:lnSpc>
              <a:spcBef>
                <a:spcPct val="0"/>
              </a:spcBef>
              <a:defRPr sz="3000" b="1">
                <a:solidFill>
                  <a:schemeClr val="bg1"/>
                </a:solidFill>
                <a:effectLst>
                  <a:outerShdw blurRad="38100" dist="38100" dir="2700000" algn="tl">
                    <a:srgbClr val="000000">
                      <a:alpha val="43137"/>
                    </a:srgbClr>
                  </a:outerShdw>
                </a:effectLs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dirty="0" smtClean="0"/>
              <a:t>¿COMO SE APLICA EN LA CONTRALORÍA GENERAL DE ANTIOQUIA ?</a:t>
            </a:r>
            <a:endParaRPr lang="es-ES" dirty="0"/>
          </a:p>
        </p:txBody>
      </p:sp>
      <p:sp>
        <p:nvSpPr>
          <p:cNvPr id="9" name="8 CuadroTexto"/>
          <p:cNvSpPr txBox="1"/>
          <p:nvPr/>
        </p:nvSpPr>
        <p:spPr>
          <a:xfrm>
            <a:off x="694638" y="2107085"/>
            <a:ext cx="7744691" cy="3416320"/>
          </a:xfrm>
          <a:prstGeom prst="rect">
            <a:avLst/>
          </a:prstGeom>
          <a:noFill/>
        </p:spPr>
        <p:txBody>
          <a:bodyPr wrap="square" rtlCol="0">
            <a:spAutoFit/>
          </a:bodyPr>
          <a:lstStyle/>
          <a:p>
            <a:pPr algn="just"/>
            <a:r>
              <a:rPr lang="es-ES" sz="2400" dirty="0" smtClean="0"/>
              <a:t>La Contraloría como órgano de control fiscal tiene dentro de su Plan Estratégico Corporativo 2012-2015, el objetivo institucional de “</a:t>
            </a:r>
            <a:r>
              <a:rPr lang="es-ES" sz="2400" b="1" dirty="0" smtClean="0"/>
              <a:t>PROMOVER LA PARTICIPACIÓN CIUDADANA HACIA UN CONTROL SOCIAL OPORTUNO.</a:t>
            </a:r>
          </a:p>
          <a:p>
            <a:pPr algn="just"/>
            <a:endParaRPr lang="es-CO" sz="2400" dirty="0" smtClean="0"/>
          </a:p>
          <a:p>
            <a:pPr algn="just"/>
            <a:r>
              <a:rPr lang="es-ES" sz="2400" dirty="0" smtClean="0"/>
              <a:t>Se busca empoderar a la comunidad en la efectiva participación ciudadana para la realización del control social a la gestión pública.</a:t>
            </a:r>
            <a:endParaRPr lang="es-CO" sz="2400" dirty="0" smtClean="0"/>
          </a:p>
          <a:p>
            <a:pPr algn="just"/>
            <a:endParaRPr lang="es-CO" sz="2400" dirty="0" smtClean="0"/>
          </a:p>
        </p:txBody>
      </p:sp>
    </p:spTree>
    <p:extLst>
      <p:ext uri="{BB962C8B-B14F-4D97-AF65-F5344CB8AC3E}">
        <p14:creationId xmlns:p14="http://schemas.microsoft.com/office/powerpoint/2010/main" xmlns="" val="159007809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359310"/>
            <a:ext cx="6905297" cy="854635"/>
          </a:xfrm>
          <a:prstGeom prst="rect">
            <a:avLst/>
          </a:prstGeom>
          <a:solidFill>
            <a:srgbClr val="00B050"/>
          </a:solidFill>
          <a:ln>
            <a:solidFill>
              <a:srgbClr val="00B050"/>
            </a:solid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defPPr>
              <a:defRPr lang="es-ES"/>
            </a:defPPr>
            <a:lvl1pPr marL="342900" indent="-342900" algn="ctr">
              <a:lnSpc>
                <a:spcPct val="110000"/>
              </a:lnSpc>
              <a:spcBef>
                <a:spcPct val="0"/>
              </a:spcBef>
              <a:defRPr sz="3000" b="1">
                <a:solidFill>
                  <a:schemeClr val="bg1"/>
                </a:solidFill>
                <a:effectLst>
                  <a:outerShdw blurRad="38100" dist="38100" dir="2700000" algn="tl">
                    <a:srgbClr val="000000">
                      <a:alpha val="43137"/>
                    </a:srgbClr>
                  </a:outerShdw>
                </a:effectLs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dirty="0" smtClean="0"/>
              <a:t>¿CÓMO LO  HACEMOS?</a:t>
            </a:r>
            <a:endParaRPr lang="es-ES" dirty="0"/>
          </a:p>
        </p:txBody>
      </p:sp>
      <p:sp>
        <p:nvSpPr>
          <p:cNvPr id="9" name="8 CuadroTexto"/>
          <p:cNvSpPr txBox="1"/>
          <p:nvPr/>
        </p:nvSpPr>
        <p:spPr>
          <a:xfrm>
            <a:off x="2395179" y="2942509"/>
            <a:ext cx="4739952" cy="646331"/>
          </a:xfrm>
          <a:prstGeom prst="rect">
            <a:avLst/>
          </a:prstGeom>
          <a:noFill/>
        </p:spPr>
        <p:txBody>
          <a:bodyPr wrap="none" rtlCol="0">
            <a:spAutoFit/>
          </a:bodyPr>
          <a:lstStyle/>
          <a:p>
            <a:r>
              <a:rPr lang="es-CO" sz="3600" dirty="0" smtClean="0"/>
              <a:t>EXPERIENCIAS EXITOSAS</a:t>
            </a:r>
            <a:endParaRPr lang="es-CO" sz="3600" dirty="0"/>
          </a:p>
        </p:txBody>
      </p:sp>
    </p:spTree>
    <p:extLst>
      <p:ext uri="{BB962C8B-B14F-4D97-AF65-F5344CB8AC3E}">
        <p14:creationId xmlns:p14="http://schemas.microsoft.com/office/powerpoint/2010/main" xmlns="" val="1590078095"/>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1066</TotalTime>
  <Words>638</Words>
  <Application>Microsoft Office PowerPoint</Application>
  <PresentationFormat>Presentación en pantalla (4:3)</PresentationFormat>
  <Paragraphs>97</Paragraphs>
  <Slides>30</Slides>
  <Notes>3</Notes>
  <HiddenSlides>0</HiddenSlides>
  <MMClips>0</MMClips>
  <ScaleCrop>false</ScaleCrop>
  <HeadingPairs>
    <vt:vector size="4" baseType="variant">
      <vt:variant>
        <vt:lpstr>Tema</vt:lpstr>
      </vt:variant>
      <vt:variant>
        <vt:i4>2</vt:i4>
      </vt:variant>
      <vt:variant>
        <vt:lpstr>Títulos de diapositiva</vt:lpstr>
      </vt:variant>
      <vt:variant>
        <vt:i4>30</vt:i4>
      </vt:variant>
    </vt:vector>
  </HeadingPairs>
  <TitlesOfParts>
    <vt:vector size="32" baseType="lpstr">
      <vt:lpstr>Tema de Office</vt:lpstr>
      <vt:lpstr>1_Tema de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Actualmente tenemos matriculados un primer grupo de 70 jóvenes.</vt:lpstr>
      <vt:lpstr>Diapositiva 28</vt:lpstr>
      <vt:lpstr>Diapositiva 29</vt:lpstr>
      <vt:lpstr>Diapositiva 30</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PATRICIA DOLORES OLANO AZUAD</dc:creator>
  <cp:lastModifiedBy>MPULGARIN</cp:lastModifiedBy>
  <cp:revision>78</cp:revision>
  <cp:lastPrinted>2014-05-29T13:53:02Z</cp:lastPrinted>
  <dcterms:created xsi:type="dcterms:W3CDTF">2014-05-16T14:03:07Z</dcterms:created>
  <dcterms:modified xsi:type="dcterms:W3CDTF">2014-06-06T22:56:49Z</dcterms:modified>
</cp:coreProperties>
</file>