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4" r:id="rId3"/>
    <p:sldId id="282" r:id="rId4"/>
    <p:sldId id="283" r:id="rId5"/>
    <p:sldId id="275" r:id="rId6"/>
    <p:sldId id="277" r:id="rId7"/>
    <p:sldId id="278" r:id="rId8"/>
    <p:sldId id="261" r:id="rId9"/>
    <p:sldId id="280" r:id="rId10"/>
    <p:sldId id="281" r:id="rId11"/>
    <p:sldId id="262" r:id="rId12"/>
    <p:sldId id="264" r:id="rId13"/>
    <p:sldId id="270" r:id="rId14"/>
    <p:sldId id="272" r:id="rId15"/>
    <p:sldId id="28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30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wb390003\AppData\Local\Temp\Domino%20Web%20Access\latinobarometro%20confianza%20municipi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390003\AppData\Local\Temp\Domino%20Web%20Access\latinobarometro%20confianza%20municipi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Nivel de</a:t>
            </a:r>
            <a:r>
              <a:rPr lang="en-US" sz="1400" baseline="0"/>
              <a:t> confianza en los gobiernos municipales</a:t>
            </a:r>
            <a:endParaRPr lang="en-US" sz="1400"/>
          </a:p>
        </c:rich>
      </c:tx>
      <c:layout>
        <c:manualLayout>
          <c:xMode val="edge"/>
          <c:yMode val="edge"/>
          <c:x val="0.1200137795275590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210629921259836E-2"/>
          <c:y val="0.20406277340332457"/>
          <c:w val="0.87801159230096237"/>
          <c:h val="0.51757327209098858"/>
        </c:manualLayout>
      </c:layout>
      <c:lineChart>
        <c:grouping val="standard"/>
        <c:varyColors val="0"/>
        <c:ser>
          <c:idx val="0"/>
          <c:order val="0"/>
          <c:tx>
            <c:strRef>
              <c:f>Confianza!$C$4</c:f>
              <c:strCache>
                <c:ptCount val="1"/>
                <c:pt idx="0">
                  <c:v>Level of Confidence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cat>
            <c:numRef>
              <c:f>Confianza!$B$5:$B$15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Confianza!$C$5:$C$15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3">
                  <c:v>34</c:v>
                </c:pt>
                <c:pt idx="4">
                  <c:v>37</c:v>
                </c:pt>
                <c:pt idx="7">
                  <c:v>36</c:v>
                </c:pt>
                <c:pt idx="8">
                  <c:v>39</c:v>
                </c:pt>
                <c:pt idx="9">
                  <c:v>41</c:v>
                </c:pt>
                <c:pt idx="10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301952"/>
        <c:axId val="188411264"/>
      </c:lineChart>
      <c:catAx>
        <c:axId val="15230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88411264"/>
        <c:crosses val="autoZero"/>
        <c:auto val="1"/>
        <c:lblAlgn val="ctr"/>
        <c:lblOffset val="100"/>
        <c:noMultiLvlLbl val="0"/>
      </c:catAx>
      <c:valAx>
        <c:axId val="1884112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i="1"/>
                  <a:t>% satisfecho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103578302712160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2301952"/>
        <c:crosses val="autoZero"/>
        <c:crossBetween val="between"/>
      </c:valAx>
    </c:plotArea>
    <c:plotVisOnly val="1"/>
    <c:dispBlanksAs val="span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Satisfacción con servicios</a:t>
            </a:r>
            <a:r>
              <a:rPr lang="en-US" sz="1200" baseline="0"/>
              <a:t> públicos municipales </a:t>
            </a:r>
          </a:p>
          <a:p>
            <a:pPr>
              <a:defRPr/>
            </a:pPr>
            <a:r>
              <a:rPr lang="en-US" sz="1200" baseline="0"/>
              <a:t>(2006-2011)</a:t>
            </a:r>
            <a:endParaRPr lang="en-US" sz="1200"/>
          </a:p>
        </c:rich>
      </c:tx>
      <c:layout>
        <c:manualLayout>
          <c:xMode val="edge"/>
          <c:yMode val="edge"/>
          <c:x val="0.17014588801399824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9480351414406533"/>
          <c:w val="0.85921850393700783"/>
          <c:h val="0.58273512685914264"/>
        </c:manualLayout>
      </c:layout>
      <c:lineChart>
        <c:grouping val="standard"/>
        <c:varyColors val="0"/>
        <c:ser>
          <c:idx val="0"/>
          <c:order val="0"/>
          <c:tx>
            <c:strRef>
              <c:f>satisfaccion!$A$5</c:f>
              <c:strCache>
                <c:ptCount val="1"/>
                <c:pt idx="0">
                  <c:v>Recolleción de basura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satisfaccion!$B$4:$G$4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satisfaccion!$B$5:$G$5</c:f>
              <c:numCache>
                <c:formatCode>General</c:formatCode>
                <c:ptCount val="6"/>
                <c:pt idx="0">
                  <c:v>51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50</c:v>
                </c:pt>
                <c:pt idx="5">
                  <c:v>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satisfaccion!$A$6</c:f>
              <c:strCache>
                <c:ptCount val="1"/>
                <c:pt idx="0">
                  <c:v>Áreas verdes y espacios públicos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satisfaccion!$B$4:$G$4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satisfaccion!$B$6:$G$6</c:f>
              <c:numCache>
                <c:formatCode>General</c:formatCode>
                <c:ptCount val="6"/>
                <c:pt idx="0">
                  <c:v>51</c:v>
                </c:pt>
                <c:pt idx="1">
                  <c:v>48</c:v>
                </c:pt>
                <c:pt idx="2">
                  <c:v>50</c:v>
                </c:pt>
                <c:pt idx="3">
                  <c:v>52</c:v>
                </c:pt>
                <c:pt idx="4">
                  <c:v>52</c:v>
                </c:pt>
                <c:pt idx="5">
                  <c:v>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satisfaccion!$A$7</c:f>
              <c:strCache>
                <c:ptCount val="1"/>
                <c:pt idx="0">
                  <c:v>Alcantarillado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satisfaccion!$B$4:$G$4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satisfaccion!$B$7:$G$7</c:f>
              <c:numCache>
                <c:formatCode>General</c:formatCode>
                <c:ptCount val="6"/>
                <c:pt idx="0">
                  <c:v>45</c:v>
                </c:pt>
                <c:pt idx="1">
                  <c:v>45</c:v>
                </c:pt>
                <c:pt idx="2">
                  <c:v>44</c:v>
                </c:pt>
                <c:pt idx="3">
                  <c:v>47</c:v>
                </c:pt>
                <c:pt idx="4">
                  <c:v>44</c:v>
                </c:pt>
                <c:pt idx="5">
                  <c:v>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satisfaccion!$A$8</c:f>
              <c:strCache>
                <c:ptCount val="1"/>
                <c:pt idx="0">
                  <c:v>Servicios municipales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satisfaccion!$B$4:$G$4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satisfaccion!$B$8:$G$8</c:f>
              <c:numCache>
                <c:formatCode>General</c:formatCode>
                <c:ptCount val="6"/>
                <c:pt idx="0">
                  <c:v>44</c:v>
                </c:pt>
                <c:pt idx="1">
                  <c:v>42</c:v>
                </c:pt>
                <c:pt idx="2">
                  <c:v>44</c:v>
                </c:pt>
                <c:pt idx="3">
                  <c:v>47</c:v>
                </c:pt>
                <c:pt idx="4">
                  <c:v>46</c:v>
                </c:pt>
                <c:pt idx="5">
                  <c:v>46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satisfaccion!$A$9</c:f>
              <c:strCache>
                <c:ptCount val="1"/>
                <c:pt idx="0">
                  <c:v>Transporte Público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satisfaccion!$B$4:$G$4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satisfaccion!$B$9:$G$9</c:f>
              <c:numCache>
                <c:formatCode>General</c:formatCode>
                <c:ptCount val="6"/>
                <c:pt idx="0">
                  <c:v>45</c:v>
                </c:pt>
                <c:pt idx="1">
                  <c:v>43</c:v>
                </c:pt>
                <c:pt idx="2">
                  <c:v>45</c:v>
                </c:pt>
                <c:pt idx="3">
                  <c:v>48</c:v>
                </c:pt>
                <c:pt idx="4">
                  <c:v>40</c:v>
                </c:pt>
                <c:pt idx="5">
                  <c:v>44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satisfaccion!$A$10</c:f>
              <c:strCache>
                <c:ptCount val="1"/>
                <c:pt idx="0">
                  <c:v>Caminos y pavimentación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satisfaccion!$B$4:$G$4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satisfaccion!$B$10:$G$10</c:f>
              <c:numCache>
                <c:formatCode>General</c:formatCode>
                <c:ptCount val="6"/>
                <c:pt idx="0">
                  <c:v>41</c:v>
                </c:pt>
                <c:pt idx="1">
                  <c:v>38</c:v>
                </c:pt>
                <c:pt idx="2">
                  <c:v>40</c:v>
                </c:pt>
                <c:pt idx="3">
                  <c:v>45</c:v>
                </c:pt>
                <c:pt idx="4">
                  <c:v>41</c:v>
                </c:pt>
                <c:pt idx="5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13536"/>
        <c:axId val="214515072"/>
      </c:lineChart>
      <c:catAx>
        <c:axId val="2145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515072"/>
        <c:crosses val="autoZero"/>
        <c:auto val="1"/>
        <c:lblAlgn val="ctr"/>
        <c:lblOffset val="100"/>
        <c:noMultiLvlLbl val="0"/>
      </c:catAx>
      <c:valAx>
        <c:axId val="214515072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214513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065135608048995"/>
          <c:y val="0.43089311752697579"/>
          <c:w val="0.54657086614173234"/>
          <c:h val="0.332542286380869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E9A48-2E85-469E-9871-0DC98D366ADC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9CEC1BF9-38C2-4283-8AE7-B36435E77FDA}">
      <dgm:prSet phldrT="[Text]"/>
      <dgm:spPr/>
      <dgm:t>
        <a:bodyPr/>
        <a:lstStyle/>
        <a:p>
          <a:r>
            <a:rPr lang="en-US" dirty="0" err="1" smtClean="0"/>
            <a:t>Identificacion</a:t>
          </a:r>
          <a:r>
            <a:rPr lang="en-US" dirty="0" smtClean="0"/>
            <a:t> de </a:t>
          </a:r>
          <a:r>
            <a:rPr lang="en-US" dirty="0" err="1" smtClean="0"/>
            <a:t>Necesidades</a:t>
          </a:r>
          <a:endParaRPr lang="en-US" dirty="0"/>
        </a:p>
      </dgm:t>
    </dgm:pt>
    <dgm:pt modelId="{2D178E0F-5005-4D01-90BC-8CAC82BCC93C}" type="parTrans" cxnId="{AE30A364-4E15-4BD0-958D-4E675299BA94}">
      <dgm:prSet/>
      <dgm:spPr/>
      <dgm:t>
        <a:bodyPr/>
        <a:lstStyle/>
        <a:p>
          <a:endParaRPr lang="en-US"/>
        </a:p>
      </dgm:t>
    </dgm:pt>
    <dgm:pt modelId="{7BE654FE-8337-4C80-9EA4-3AA43B342FFD}" type="sibTrans" cxnId="{AE30A364-4E15-4BD0-958D-4E675299BA94}">
      <dgm:prSet/>
      <dgm:spPr/>
      <dgm:t>
        <a:bodyPr/>
        <a:lstStyle/>
        <a:p>
          <a:endParaRPr lang="en-US"/>
        </a:p>
      </dgm:t>
    </dgm:pt>
    <dgm:pt modelId="{BBB2921E-5D62-4F66-9780-45992C3CE256}">
      <dgm:prSet phldrT="[Text]"/>
      <dgm:spPr/>
      <dgm:t>
        <a:bodyPr/>
        <a:lstStyle/>
        <a:p>
          <a:r>
            <a:rPr lang="en-US" dirty="0" err="1" smtClean="0"/>
            <a:t>Seleccion</a:t>
          </a:r>
          <a:endParaRPr lang="en-US" dirty="0"/>
        </a:p>
      </dgm:t>
    </dgm:pt>
    <dgm:pt modelId="{8B06CF03-4A09-4F6D-BF81-DD73D299E6DE}" type="parTrans" cxnId="{F2955E60-1905-4ED5-B679-6977946CCFD6}">
      <dgm:prSet/>
      <dgm:spPr/>
      <dgm:t>
        <a:bodyPr/>
        <a:lstStyle/>
        <a:p>
          <a:endParaRPr lang="en-US"/>
        </a:p>
      </dgm:t>
    </dgm:pt>
    <dgm:pt modelId="{5E6AA28F-2676-43AE-9F3D-12CD9409FCD0}" type="sibTrans" cxnId="{F2955E60-1905-4ED5-B679-6977946CCFD6}">
      <dgm:prSet/>
      <dgm:spPr/>
      <dgm:t>
        <a:bodyPr/>
        <a:lstStyle/>
        <a:p>
          <a:endParaRPr lang="en-US"/>
        </a:p>
      </dgm:t>
    </dgm:pt>
    <dgm:pt modelId="{E6FCF98E-8EB8-46B0-B1EB-FF94746C3C59}">
      <dgm:prSet phldrT="[Text]"/>
      <dgm:spPr/>
      <dgm:t>
        <a:bodyPr/>
        <a:lstStyle/>
        <a:p>
          <a:r>
            <a:rPr lang="en-US" dirty="0" err="1" smtClean="0"/>
            <a:t>Priorizacion</a:t>
          </a:r>
          <a:endParaRPr lang="en-US" dirty="0"/>
        </a:p>
      </dgm:t>
    </dgm:pt>
    <dgm:pt modelId="{37AFE486-1CDF-4C85-863A-9AAE7E958865}" type="parTrans" cxnId="{6113FAFB-DF23-4C97-97A7-8710F4FACEBA}">
      <dgm:prSet/>
      <dgm:spPr/>
      <dgm:t>
        <a:bodyPr/>
        <a:lstStyle/>
        <a:p>
          <a:endParaRPr lang="en-US"/>
        </a:p>
      </dgm:t>
    </dgm:pt>
    <dgm:pt modelId="{1F23176D-C270-4BC6-9C04-ED31EAE461B3}" type="sibTrans" cxnId="{6113FAFB-DF23-4C97-97A7-8710F4FACEBA}">
      <dgm:prSet/>
      <dgm:spPr/>
      <dgm:t>
        <a:bodyPr/>
        <a:lstStyle/>
        <a:p>
          <a:endParaRPr lang="en-US"/>
        </a:p>
      </dgm:t>
    </dgm:pt>
    <dgm:pt modelId="{F31D1356-2692-424D-80E0-26B7E217722D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de </a:t>
          </a:r>
          <a:r>
            <a:rPr lang="en-US" dirty="0" err="1" smtClean="0"/>
            <a:t>Inversiones</a:t>
          </a:r>
          <a:endParaRPr lang="en-US" dirty="0"/>
        </a:p>
      </dgm:t>
    </dgm:pt>
    <dgm:pt modelId="{C4E7CF34-3885-425D-BA24-56269DD60387}" type="parTrans" cxnId="{2DD02AB9-103E-406E-A949-4B421C3FF3F4}">
      <dgm:prSet/>
      <dgm:spPr/>
      <dgm:t>
        <a:bodyPr/>
        <a:lstStyle/>
        <a:p>
          <a:endParaRPr lang="en-US"/>
        </a:p>
      </dgm:t>
    </dgm:pt>
    <dgm:pt modelId="{093AE407-32C7-4728-ACEC-5CBF708ECEFC}" type="sibTrans" cxnId="{2DD02AB9-103E-406E-A949-4B421C3FF3F4}">
      <dgm:prSet/>
      <dgm:spPr/>
      <dgm:t>
        <a:bodyPr/>
        <a:lstStyle/>
        <a:p>
          <a:endParaRPr lang="en-US"/>
        </a:p>
      </dgm:t>
    </dgm:pt>
    <dgm:pt modelId="{00C8A9ED-2055-4C8C-99E7-A411B41C42D1}">
      <dgm:prSet phldrT="[Text]"/>
      <dgm:spPr/>
      <dgm:t>
        <a:bodyPr/>
        <a:lstStyle/>
        <a:p>
          <a:r>
            <a:rPr lang="en-US" dirty="0" err="1" smtClean="0"/>
            <a:t>Ejecucion</a:t>
          </a:r>
          <a:endParaRPr lang="en-US" dirty="0"/>
        </a:p>
      </dgm:t>
    </dgm:pt>
    <dgm:pt modelId="{006E21B0-ACBE-4B8F-BF22-4524B027C0E1}" type="parTrans" cxnId="{47906759-3E52-44E2-B9AE-44EEF841F6DE}">
      <dgm:prSet/>
      <dgm:spPr/>
      <dgm:t>
        <a:bodyPr/>
        <a:lstStyle/>
        <a:p>
          <a:endParaRPr lang="en-US"/>
        </a:p>
      </dgm:t>
    </dgm:pt>
    <dgm:pt modelId="{3AF1AD31-3E52-4FCD-BA5B-A265B84B8859}" type="sibTrans" cxnId="{47906759-3E52-44E2-B9AE-44EEF841F6DE}">
      <dgm:prSet/>
      <dgm:spPr/>
      <dgm:t>
        <a:bodyPr/>
        <a:lstStyle/>
        <a:p>
          <a:endParaRPr lang="en-US"/>
        </a:p>
      </dgm:t>
    </dgm:pt>
    <dgm:pt modelId="{257430DD-D040-4353-8017-3F4B1F407E9D}">
      <dgm:prSet phldrT="[Text]"/>
      <dgm:spPr/>
      <dgm:t>
        <a:bodyPr/>
        <a:lstStyle/>
        <a:p>
          <a:r>
            <a:rPr lang="en-US" dirty="0" err="1" smtClean="0"/>
            <a:t>Evaluacion</a:t>
          </a:r>
          <a:endParaRPr lang="en-US" dirty="0"/>
        </a:p>
      </dgm:t>
    </dgm:pt>
    <dgm:pt modelId="{957B29C3-3DE8-40F1-9289-707F21D2ACFB}" type="parTrans" cxnId="{2A41A869-2C84-4163-A1E5-337345283844}">
      <dgm:prSet/>
      <dgm:spPr/>
      <dgm:t>
        <a:bodyPr/>
        <a:lstStyle/>
        <a:p>
          <a:endParaRPr lang="en-US"/>
        </a:p>
      </dgm:t>
    </dgm:pt>
    <dgm:pt modelId="{3A7D07BB-73BB-4FC8-AE35-E15F5DD3406A}" type="sibTrans" cxnId="{2A41A869-2C84-4163-A1E5-337345283844}">
      <dgm:prSet/>
      <dgm:spPr/>
      <dgm:t>
        <a:bodyPr/>
        <a:lstStyle/>
        <a:p>
          <a:endParaRPr lang="en-US"/>
        </a:p>
      </dgm:t>
    </dgm:pt>
    <dgm:pt modelId="{CA53D1CE-5C31-4B63-A024-E5DE8FC20101}" type="pres">
      <dgm:prSet presAssocID="{E8DE9A48-2E85-469E-9871-0DC98D366ADC}" presName="Name0" presStyleCnt="0">
        <dgm:presLayoutVars>
          <dgm:dir/>
          <dgm:animLvl val="lvl"/>
          <dgm:resizeHandles val="exact"/>
        </dgm:presLayoutVars>
      </dgm:prSet>
      <dgm:spPr/>
    </dgm:pt>
    <dgm:pt modelId="{0F264C59-A61F-4EB4-AFF4-D44E37378FE3}" type="pres">
      <dgm:prSet presAssocID="{9CEC1BF9-38C2-4283-8AE7-B36435E77FD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0A6BD-A45B-471A-BCD5-A43FB8BF72A0}" type="pres">
      <dgm:prSet presAssocID="{7BE654FE-8337-4C80-9EA4-3AA43B342FFD}" presName="parTxOnlySpace" presStyleCnt="0"/>
      <dgm:spPr/>
    </dgm:pt>
    <dgm:pt modelId="{283D9931-74F0-4A52-B0FF-FB780F7807AF}" type="pres">
      <dgm:prSet presAssocID="{F31D1356-2692-424D-80E0-26B7E217722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7BE0D-AB96-44D9-989B-C0EDCBB2477D}" type="pres">
      <dgm:prSet presAssocID="{093AE407-32C7-4728-ACEC-5CBF708ECEFC}" presName="parTxOnlySpace" presStyleCnt="0"/>
      <dgm:spPr/>
    </dgm:pt>
    <dgm:pt modelId="{06761DE3-E797-4DF5-B89D-964A9C6DEF0B}" type="pres">
      <dgm:prSet presAssocID="{BBB2921E-5D62-4F66-9780-45992C3CE25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D1DB0-27AA-4C23-80BC-5B31FFB9D282}" type="pres">
      <dgm:prSet presAssocID="{5E6AA28F-2676-43AE-9F3D-12CD9409FCD0}" presName="parTxOnlySpace" presStyleCnt="0"/>
      <dgm:spPr/>
    </dgm:pt>
    <dgm:pt modelId="{43553A69-0795-4EA7-BA5E-257B5480E5F3}" type="pres">
      <dgm:prSet presAssocID="{E6FCF98E-8EB8-46B0-B1EB-FF94746C3C59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65742B6B-3A6B-49EB-AD44-88518BF17AB7}" type="pres">
      <dgm:prSet presAssocID="{1F23176D-C270-4BC6-9C04-ED31EAE461B3}" presName="parTxOnlySpace" presStyleCnt="0"/>
      <dgm:spPr/>
    </dgm:pt>
    <dgm:pt modelId="{4AE61629-CF61-4660-9E75-2C2744BD7724}" type="pres">
      <dgm:prSet presAssocID="{00C8A9ED-2055-4C8C-99E7-A411B41C42D1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EA8A562-14AC-47D0-A9D3-1D7A02BED242}" type="pres">
      <dgm:prSet presAssocID="{3AF1AD31-3E52-4FCD-BA5B-A265B84B8859}" presName="parTxOnlySpace" presStyleCnt="0"/>
      <dgm:spPr/>
    </dgm:pt>
    <dgm:pt modelId="{9D80E288-3286-44E6-8FE5-01D3D609EF46}" type="pres">
      <dgm:prSet presAssocID="{257430DD-D040-4353-8017-3F4B1F407E9D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CFFD5B-C86B-4C79-9979-039B135874A2}" type="presOf" srcId="{9CEC1BF9-38C2-4283-8AE7-B36435E77FDA}" destId="{0F264C59-A61F-4EB4-AFF4-D44E37378FE3}" srcOrd="0" destOrd="0" presId="urn:microsoft.com/office/officeart/2005/8/layout/chevron1"/>
    <dgm:cxn modelId="{EA94D62B-D255-430C-A4B3-1546A1DC50FA}" type="presOf" srcId="{E6FCF98E-8EB8-46B0-B1EB-FF94746C3C59}" destId="{43553A69-0795-4EA7-BA5E-257B5480E5F3}" srcOrd="0" destOrd="0" presId="urn:microsoft.com/office/officeart/2005/8/layout/chevron1"/>
    <dgm:cxn modelId="{2A41A869-2C84-4163-A1E5-337345283844}" srcId="{E8DE9A48-2E85-469E-9871-0DC98D366ADC}" destId="{257430DD-D040-4353-8017-3F4B1F407E9D}" srcOrd="5" destOrd="0" parTransId="{957B29C3-3DE8-40F1-9289-707F21D2ACFB}" sibTransId="{3A7D07BB-73BB-4FC8-AE35-E15F5DD3406A}"/>
    <dgm:cxn modelId="{10050475-A59D-408D-B985-C1D21B8A9FD0}" type="presOf" srcId="{257430DD-D040-4353-8017-3F4B1F407E9D}" destId="{9D80E288-3286-44E6-8FE5-01D3D609EF46}" srcOrd="0" destOrd="0" presId="urn:microsoft.com/office/officeart/2005/8/layout/chevron1"/>
    <dgm:cxn modelId="{6113FAFB-DF23-4C97-97A7-8710F4FACEBA}" srcId="{E8DE9A48-2E85-469E-9871-0DC98D366ADC}" destId="{E6FCF98E-8EB8-46B0-B1EB-FF94746C3C59}" srcOrd="3" destOrd="0" parTransId="{37AFE486-1CDF-4C85-863A-9AAE7E958865}" sibTransId="{1F23176D-C270-4BC6-9C04-ED31EAE461B3}"/>
    <dgm:cxn modelId="{28712B9C-C202-40A6-9C66-22C611494C8F}" type="presOf" srcId="{E8DE9A48-2E85-469E-9871-0DC98D366ADC}" destId="{CA53D1CE-5C31-4B63-A024-E5DE8FC20101}" srcOrd="0" destOrd="0" presId="urn:microsoft.com/office/officeart/2005/8/layout/chevron1"/>
    <dgm:cxn modelId="{EAB537EF-4FBB-4641-9087-85ECE235D723}" type="presOf" srcId="{BBB2921E-5D62-4F66-9780-45992C3CE256}" destId="{06761DE3-E797-4DF5-B89D-964A9C6DEF0B}" srcOrd="0" destOrd="0" presId="urn:microsoft.com/office/officeart/2005/8/layout/chevron1"/>
    <dgm:cxn modelId="{5D7F8A27-85B0-4564-97FC-FD82C8761B24}" type="presOf" srcId="{00C8A9ED-2055-4C8C-99E7-A411B41C42D1}" destId="{4AE61629-CF61-4660-9E75-2C2744BD7724}" srcOrd="0" destOrd="0" presId="urn:microsoft.com/office/officeart/2005/8/layout/chevron1"/>
    <dgm:cxn modelId="{AE30A364-4E15-4BD0-958D-4E675299BA94}" srcId="{E8DE9A48-2E85-469E-9871-0DC98D366ADC}" destId="{9CEC1BF9-38C2-4283-8AE7-B36435E77FDA}" srcOrd="0" destOrd="0" parTransId="{2D178E0F-5005-4D01-90BC-8CAC82BCC93C}" sibTransId="{7BE654FE-8337-4C80-9EA4-3AA43B342FFD}"/>
    <dgm:cxn modelId="{2DD02AB9-103E-406E-A949-4B421C3FF3F4}" srcId="{E8DE9A48-2E85-469E-9871-0DC98D366ADC}" destId="{F31D1356-2692-424D-80E0-26B7E217722D}" srcOrd="1" destOrd="0" parTransId="{C4E7CF34-3885-425D-BA24-56269DD60387}" sibTransId="{093AE407-32C7-4728-ACEC-5CBF708ECEFC}"/>
    <dgm:cxn modelId="{9119FB74-28CE-4C8D-A63D-EC5746D3D5FF}" type="presOf" srcId="{F31D1356-2692-424D-80E0-26B7E217722D}" destId="{283D9931-74F0-4A52-B0FF-FB780F7807AF}" srcOrd="0" destOrd="0" presId="urn:microsoft.com/office/officeart/2005/8/layout/chevron1"/>
    <dgm:cxn modelId="{47906759-3E52-44E2-B9AE-44EEF841F6DE}" srcId="{E8DE9A48-2E85-469E-9871-0DC98D366ADC}" destId="{00C8A9ED-2055-4C8C-99E7-A411B41C42D1}" srcOrd="4" destOrd="0" parTransId="{006E21B0-ACBE-4B8F-BF22-4524B027C0E1}" sibTransId="{3AF1AD31-3E52-4FCD-BA5B-A265B84B8859}"/>
    <dgm:cxn modelId="{F2955E60-1905-4ED5-B679-6977946CCFD6}" srcId="{E8DE9A48-2E85-469E-9871-0DC98D366ADC}" destId="{BBB2921E-5D62-4F66-9780-45992C3CE256}" srcOrd="2" destOrd="0" parTransId="{8B06CF03-4A09-4F6D-BF81-DD73D299E6DE}" sibTransId="{5E6AA28F-2676-43AE-9F3D-12CD9409FCD0}"/>
    <dgm:cxn modelId="{81DD90FE-06C2-4DCA-9E53-7DBB7A287197}" type="presParOf" srcId="{CA53D1CE-5C31-4B63-A024-E5DE8FC20101}" destId="{0F264C59-A61F-4EB4-AFF4-D44E37378FE3}" srcOrd="0" destOrd="0" presId="urn:microsoft.com/office/officeart/2005/8/layout/chevron1"/>
    <dgm:cxn modelId="{22A8F3DD-283F-4DE4-BAC7-AF7B65179D85}" type="presParOf" srcId="{CA53D1CE-5C31-4B63-A024-E5DE8FC20101}" destId="{F020A6BD-A45B-471A-BCD5-A43FB8BF72A0}" srcOrd="1" destOrd="0" presId="urn:microsoft.com/office/officeart/2005/8/layout/chevron1"/>
    <dgm:cxn modelId="{4DEFDF84-61D9-42AB-AA98-C7F178CC8E26}" type="presParOf" srcId="{CA53D1CE-5C31-4B63-A024-E5DE8FC20101}" destId="{283D9931-74F0-4A52-B0FF-FB780F7807AF}" srcOrd="2" destOrd="0" presId="urn:microsoft.com/office/officeart/2005/8/layout/chevron1"/>
    <dgm:cxn modelId="{1D260FFE-02F5-41A0-9ED7-A89B979C8A0F}" type="presParOf" srcId="{CA53D1CE-5C31-4B63-A024-E5DE8FC20101}" destId="{5547BE0D-AB96-44D9-989B-C0EDCBB2477D}" srcOrd="3" destOrd="0" presId="urn:microsoft.com/office/officeart/2005/8/layout/chevron1"/>
    <dgm:cxn modelId="{BF866E0B-46A4-44B0-BB14-C8C558FD66B1}" type="presParOf" srcId="{CA53D1CE-5C31-4B63-A024-E5DE8FC20101}" destId="{06761DE3-E797-4DF5-B89D-964A9C6DEF0B}" srcOrd="4" destOrd="0" presId="urn:microsoft.com/office/officeart/2005/8/layout/chevron1"/>
    <dgm:cxn modelId="{A3437136-70B1-4EDF-BFB6-9DC9B910807E}" type="presParOf" srcId="{CA53D1CE-5C31-4B63-A024-E5DE8FC20101}" destId="{A76D1DB0-27AA-4C23-80BC-5B31FFB9D282}" srcOrd="5" destOrd="0" presId="urn:microsoft.com/office/officeart/2005/8/layout/chevron1"/>
    <dgm:cxn modelId="{DB458F84-2E06-4D3A-B0D3-4761234BF25B}" type="presParOf" srcId="{CA53D1CE-5C31-4B63-A024-E5DE8FC20101}" destId="{43553A69-0795-4EA7-BA5E-257B5480E5F3}" srcOrd="6" destOrd="0" presId="urn:microsoft.com/office/officeart/2005/8/layout/chevron1"/>
    <dgm:cxn modelId="{E3C565A7-25ED-4EAC-8862-6F949D85F40E}" type="presParOf" srcId="{CA53D1CE-5C31-4B63-A024-E5DE8FC20101}" destId="{65742B6B-3A6B-49EB-AD44-88518BF17AB7}" srcOrd="7" destOrd="0" presId="urn:microsoft.com/office/officeart/2005/8/layout/chevron1"/>
    <dgm:cxn modelId="{6745152D-F2C6-464C-9615-14F59347F279}" type="presParOf" srcId="{CA53D1CE-5C31-4B63-A024-E5DE8FC20101}" destId="{4AE61629-CF61-4660-9E75-2C2744BD7724}" srcOrd="8" destOrd="0" presId="urn:microsoft.com/office/officeart/2005/8/layout/chevron1"/>
    <dgm:cxn modelId="{B471843B-C49D-4B09-A244-78418D9AA3F2}" type="presParOf" srcId="{CA53D1CE-5C31-4B63-A024-E5DE8FC20101}" destId="{5EA8A562-14AC-47D0-A9D3-1D7A02BED242}" srcOrd="9" destOrd="0" presId="urn:microsoft.com/office/officeart/2005/8/layout/chevron1"/>
    <dgm:cxn modelId="{3CA94516-126E-4609-BF45-852DD77A32C4}" type="presParOf" srcId="{CA53D1CE-5C31-4B63-A024-E5DE8FC20101}" destId="{9D80E288-3286-44E6-8FE5-01D3D609EF4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DE9A48-2E85-469E-9871-0DC98D366ADC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</dgm:pt>
    <dgm:pt modelId="{9CEC1BF9-38C2-4283-8AE7-B36435E77FDA}">
      <dgm:prSet phldrT="[Text]"/>
      <dgm:spPr/>
      <dgm:t>
        <a:bodyPr/>
        <a:lstStyle/>
        <a:p>
          <a:r>
            <a:rPr lang="en-US" dirty="0" err="1" smtClean="0"/>
            <a:t>Discusion</a:t>
          </a:r>
          <a:r>
            <a:rPr lang="en-US" dirty="0" smtClean="0"/>
            <a:t> de </a:t>
          </a:r>
          <a:r>
            <a:rPr lang="en-US" dirty="0" err="1" smtClean="0"/>
            <a:t>Necesidades</a:t>
          </a:r>
          <a:endParaRPr lang="en-US" dirty="0"/>
        </a:p>
      </dgm:t>
    </dgm:pt>
    <dgm:pt modelId="{2D178E0F-5005-4D01-90BC-8CAC82BCC93C}" type="parTrans" cxnId="{AE30A364-4E15-4BD0-958D-4E675299BA94}">
      <dgm:prSet/>
      <dgm:spPr/>
      <dgm:t>
        <a:bodyPr/>
        <a:lstStyle/>
        <a:p>
          <a:endParaRPr lang="en-US"/>
        </a:p>
      </dgm:t>
    </dgm:pt>
    <dgm:pt modelId="{7BE654FE-8337-4C80-9EA4-3AA43B342FFD}" type="sibTrans" cxnId="{AE30A364-4E15-4BD0-958D-4E675299BA94}">
      <dgm:prSet/>
      <dgm:spPr/>
      <dgm:t>
        <a:bodyPr/>
        <a:lstStyle/>
        <a:p>
          <a:endParaRPr lang="en-US"/>
        </a:p>
      </dgm:t>
    </dgm:pt>
    <dgm:pt modelId="{BBB2921E-5D62-4F66-9780-45992C3CE256}">
      <dgm:prSet phldrT="[Text]"/>
      <dgm:spPr/>
      <dgm:t>
        <a:bodyPr/>
        <a:lstStyle/>
        <a:p>
          <a:r>
            <a:rPr lang="en-US" dirty="0" err="1" smtClean="0"/>
            <a:t>Votacion</a:t>
          </a:r>
          <a:r>
            <a:rPr lang="en-US" dirty="0" smtClean="0"/>
            <a:t> de </a:t>
          </a:r>
          <a:r>
            <a:rPr lang="en-US" dirty="0" err="1" smtClean="0"/>
            <a:t>proyectos</a:t>
          </a:r>
          <a:endParaRPr lang="en-US" dirty="0"/>
        </a:p>
      </dgm:t>
    </dgm:pt>
    <dgm:pt modelId="{8B06CF03-4A09-4F6D-BF81-DD73D299E6DE}" type="parTrans" cxnId="{F2955E60-1905-4ED5-B679-6977946CCFD6}">
      <dgm:prSet/>
      <dgm:spPr/>
      <dgm:t>
        <a:bodyPr/>
        <a:lstStyle/>
        <a:p>
          <a:endParaRPr lang="en-US"/>
        </a:p>
      </dgm:t>
    </dgm:pt>
    <dgm:pt modelId="{5E6AA28F-2676-43AE-9F3D-12CD9409FCD0}" type="sibTrans" cxnId="{F2955E60-1905-4ED5-B679-6977946CCFD6}">
      <dgm:prSet/>
      <dgm:spPr/>
      <dgm:t>
        <a:bodyPr/>
        <a:lstStyle/>
        <a:p>
          <a:endParaRPr lang="en-US"/>
        </a:p>
      </dgm:t>
    </dgm:pt>
    <dgm:pt modelId="{E6FCF98E-8EB8-46B0-B1EB-FF94746C3C59}">
      <dgm:prSet phldrT="[Text]"/>
      <dgm:spPr/>
      <dgm:t>
        <a:bodyPr/>
        <a:lstStyle/>
        <a:p>
          <a:r>
            <a:rPr lang="en-US" dirty="0" smtClean="0"/>
            <a:t>Opinion </a:t>
          </a:r>
          <a:r>
            <a:rPr lang="en-US" dirty="0" err="1" smtClean="0"/>
            <a:t>ciudadana</a:t>
          </a:r>
          <a:r>
            <a:rPr lang="en-US" dirty="0" smtClean="0"/>
            <a:t> </a:t>
          </a:r>
          <a:r>
            <a:rPr lang="en-US" dirty="0" err="1" smtClean="0"/>
            <a:t>sobre</a:t>
          </a:r>
          <a:r>
            <a:rPr lang="en-US" dirty="0" smtClean="0"/>
            <a:t> el </a:t>
          </a:r>
          <a:r>
            <a:rPr lang="en-US" dirty="0" err="1" smtClean="0"/>
            <a:t>orden</a:t>
          </a:r>
          <a:r>
            <a:rPr lang="en-US" dirty="0" smtClean="0"/>
            <a:t> de </a:t>
          </a:r>
          <a:r>
            <a:rPr lang="en-US" dirty="0" err="1" smtClean="0"/>
            <a:t>prioridad</a:t>
          </a:r>
          <a:endParaRPr lang="en-US" dirty="0"/>
        </a:p>
      </dgm:t>
    </dgm:pt>
    <dgm:pt modelId="{37AFE486-1CDF-4C85-863A-9AAE7E958865}" type="parTrans" cxnId="{6113FAFB-DF23-4C97-97A7-8710F4FACEBA}">
      <dgm:prSet/>
      <dgm:spPr/>
      <dgm:t>
        <a:bodyPr/>
        <a:lstStyle/>
        <a:p>
          <a:endParaRPr lang="en-US"/>
        </a:p>
      </dgm:t>
    </dgm:pt>
    <dgm:pt modelId="{1F23176D-C270-4BC6-9C04-ED31EAE461B3}" type="sibTrans" cxnId="{6113FAFB-DF23-4C97-97A7-8710F4FACEBA}">
      <dgm:prSet/>
      <dgm:spPr/>
      <dgm:t>
        <a:bodyPr/>
        <a:lstStyle/>
        <a:p>
          <a:endParaRPr lang="en-US"/>
        </a:p>
      </dgm:t>
    </dgm:pt>
    <dgm:pt modelId="{F31D1356-2692-424D-80E0-26B7E217722D}">
      <dgm:prSet phldrT="[Text]"/>
      <dgm:spPr/>
      <dgm:t>
        <a:bodyPr/>
        <a:lstStyle/>
        <a:p>
          <a:r>
            <a:rPr lang="en-US" dirty="0" smtClean="0"/>
            <a:t>Revision  </a:t>
          </a:r>
          <a:r>
            <a:rPr lang="en-US" dirty="0" err="1" smtClean="0"/>
            <a:t>ciudadana</a:t>
          </a:r>
          <a:r>
            <a:rPr lang="en-US" dirty="0" smtClean="0"/>
            <a:t> de </a:t>
          </a:r>
          <a:r>
            <a:rPr lang="en-US" dirty="0" err="1" smtClean="0"/>
            <a:t>perfiles</a:t>
          </a:r>
          <a:endParaRPr lang="en-US" dirty="0"/>
        </a:p>
      </dgm:t>
    </dgm:pt>
    <dgm:pt modelId="{C4E7CF34-3885-425D-BA24-56269DD60387}" type="parTrans" cxnId="{2DD02AB9-103E-406E-A949-4B421C3FF3F4}">
      <dgm:prSet/>
      <dgm:spPr/>
      <dgm:t>
        <a:bodyPr/>
        <a:lstStyle/>
        <a:p>
          <a:endParaRPr lang="en-US"/>
        </a:p>
      </dgm:t>
    </dgm:pt>
    <dgm:pt modelId="{093AE407-32C7-4728-ACEC-5CBF708ECEFC}" type="sibTrans" cxnId="{2DD02AB9-103E-406E-A949-4B421C3FF3F4}">
      <dgm:prSet/>
      <dgm:spPr/>
      <dgm:t>
        <a:bodyPr/>
        <a:lstStyle/>
        <a:p>
          <a:endParaRPr lang="en-US"/>
        </a:p>
      </dgm:t>
    </dgm:pt>
    <dgm:pt modelId="{00C8A9ED-2055-4C8C-99E7-A411B41C42D1}">
      <dgm:prSet phldrT="[Text]"/>
      <dgm:spPr/>
      <dgm:t>
        <a:bodyPr/>
        <a:lstStyle/>
        <a:p>
          <a:r>
            <a:rPr lang="en-US" dirty="0" err="1" smtClean="0"/>
            <a:t>Monitoreo</a:t>
          </a:r>
          <a:r>
            <a:rPr lang="en-US" dirty="0" smtClean="0"/>
            <a:t> de la </a:t>
          </a:r>
          <a:r>
            <a:rPr lang="en-US" dirty="0" err="1" smtClean="0"/>
            <a:t>ejecucion</a:t>
          </a:r>
          <a:endParaRPr lang="en-US" dirty="0"/>
        </a:p>
      </dgm:t>
    </dgm:pt>
    <dgm:pt modelId="{006E21B0-ACBE-4B8F-BF22-4524B027C0E1}" type="parTrans" cxnId="{47906759-3E52-44E2-B9AE-44EEF841F6DE}">
      <dgm:prSet/>
      <dgm:spPr/>
      <dgm:t>
        <a:bodyPr/>
        <a:lstStyle/>
        <a:p>
          <a:endParaRPr lang="en-US"/>
        </a:p>
      </dgm:t>
    </dgm:pt>
    <dgm:pt modelId="{3AF1AD31-3E52-4FCD-BA5B-A265B84B8859}" type="sibTrans" cxnId="{47906759-3E52-44E2-B9AE-44EEF841F6DE}">
      <dgm:prSet/>
      <dgm:spPr/>
      <dgm:t>
        <a:bodyPr/>
        <a:lstStyle/>
        <a:p>
          <a:endParaRPr lang="en-US"/>
        </a:p>
      </dgm:t>
    </dgm:pt>
    <dgm:pt modelId="{257430DD-D040-4353-8017-3F4B1F407E9D}">
      <dgm:prSet phldrT="[Text]"/>
      <dgm:spPr/>
      <dgm:t>
        <a:bodyPr/>
        <a:lstStyle/>
        <a:p>
          <a:r>
            <a:rPr lang="en-US" dirty="0" err="1" smtClean="0"/>
            <a:t>Comunicacion</a:t>
          </a:r>
          <a:r>
            <a:rPr lang="en-US" dirty="0" smtClean="0"/>
            <a:t> de </a:t>
          </a:r>
          <a:r>
            <a:rPr lang="en-US" dirty="0" err="1" smtClean="0"/>
            <a:t>satisfaccion</a:t>
          </a:r>
          <a:r>
            <a:rPr lang="en-US" dirty="0" smtClean="0"/>
            <a:t>  y </a:t>
          </a:r>
          <a:r>
            <a:rPr lang="en-US" dirty="0" err="1" smtClean="0"/>
            <a:t>uso</a:t>
          </a:r>
          <a:r>
            <a:rPr lang="en-US" dirty="0" smtClean="0"/>
            <a:t> de la </a:t>
          </a:r>
          <a:r>
            <a:rPr lang="en-US" dirty="0" err="1" smtClean="0"/>
            <a:t>obra</a:t>
          </a:r>
          <a:endParaRPr lang="en-US" dirty="0"/>
        </a:p>
      </dgm:t>
    </dgm:pt>
    <dgm:pt modelId="{957B29C3-3DE8-40F1-9289-707F21D2ACFB}" type="parTrans" cxnId="{2A41A869-2C84-4163-A1E5-337345283844}">
      <dgm:prSet/>
      <dgm:spPr/>
      <dgm:t>
        <a:bodyPr/>
        <a:lstStyle/>
        <a:p>
          <a:endParaRPr lang="en-US"/>
        </a:p>
      </dgm:t>
    </dgm:pt>
    <dgm:pt modelId="{3A7D07BB-73BB-4FC8-AE35-E15F5DD3406A}" type="sibTrans" cxnId="{2A41A869-2C84-4163-A1E5-337345283844}">
      <dgm:prSet/>
      <dgm:spPr/>
      <dgm:t>
        <a:bodyPr/>
        <a:lstStyle/>
        <a:p>
          <a:endParaRPr lang="en-US"/>
        </a:p>
      </dgm:t>
    </dgm:pt>
    <dgm:pt modelId="{CA53D1CE-5C31-4B63-A024-E5DE8FC20101}" type="pres">
      <dgm:prSet presAssocID="{E8DE9A48-2E85-469E-9871-0DC98D366ADC}" presName="Name0" presStyleCnt="0">
        <dgm:presLayoutVars>
          <dgm:dir/>
          <dgm:animLvl val="lvl"/>
          <dgm:resizeHandles val="exact"/>
        </dgm:presLayoutVars>
      </dgm:prSet>
      <dgm:spPr/>
    </dgm:pt>
    <dgm:pt modelId="{0F264C59-A61F-4EB4-AFF4-D44E37378FE3}" type="pres">
      <dgm:prSet presAssocID="{9CEC1BF9-38C2-4283-8AE7-B36435E77FD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0A6BD-A45B-471A-BCD5-A43FB8BF72A0}" type="pres">
      <dgm:prSet presAssocID="{7BE654FE-8337-4C80-9EA4-3AA43B342FFD}" presName="parTxOnlySpace" presStyleCnt="0"/>
      <dgm:spPr/>
    </dgm:pt>
    <dgm:pt modelId="{283D9931-74F0-4A52-B0FF-FB780F7807AF}" type="pres">
      <dgm:prSet presAssocID="{F31D1356-2692-424D-80E0-26B7E217722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7BE0D-AB96-44D9-989B-C0EDCBB2477D}" type="pres">
      <dgm:prSet presAssocID="{093AE407-32C7-4728-ACEC-5CBF708ECEFC}" presName="parTxOnlySpace" presStyleCnt="0"/>
      <dgm:spPr/>
    </dgm:pt>
    <dgm:pt modelId="{06761DE3-E797-4DF5-B89D-964A9C6DEF0B}" type="pres">
      <dgm:prSet presAssocID="{BBB2921E-5D62-4F66-9780-45992C3CE25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D1DB0-27AA-4C23-80BC-5B31FFB9D282}" type="pres">
      <dgm:prSet presAssocID="{5E6AA28F-2676-43AE-9F3D-12CD9409FCD0}" presName="parTxOnlySpace" presStyleCnt="0"/>
      <dgm:spPr/>
    </dgm:pt>
    <dgm:pt modelId="{43553A69-0795-4EA7-BA5E-257B5480E5F3}" type="pres">
      <dgm:prSet presAssocID="{E6FCF98E-8EB8-46B0-B1EB-FF94746C3C59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42B6B-3A6B-49EB-AD44-88518BF17AB7}" type="pres">
      <dgm:prSet presAssocID="{1F23176D-C270-4BC6-9C04-ED31EAE461B3}" presName="parTxOnlySpace" presStyleCnt="0"/>
      <dgm:spPr/>
    </dgm:pt>
    <dgm:pt modelId="{4AE61629-CF61-4660-9E75-2C2744BD7724}" type="pres">
      <dgm:prSet presAssocID="{00C8A9ED-2055-4C8C-99E7-A411B41C42D1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A562-14AC-47D0-A9D3-1D7A02BED242}" type="pres">
      <dgm:prSet presAssocID="{3AF1AD31-3E52-4FCD-BA5B-A265B84B8859}" presName="parTxOnlySpace" presStyleCnt="0"/>
      <dgm:spPr/>
    </dgm:pt>
    <dgm:pt modelId="{9D80E288-3286-44E6-8FE5-01D3D609EF46}" type="pres">
      <dgm:prSet presAssocID="{257430DD-D040-4353-8017-3F4B1F407E9D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026CF-8F8E-4A17-AC95-1E17E04FBD2D}" type="presOf" srcId="{F31D1356-2692-424D-80E0-26B7E217722D}" destId="{283D9931-74F0-4A52-B0FF-FB780F7807AF}" srcOrd="0" destOrd="0" presId="urn:microsoft.com/office/officeart/2005/8/layout/chevron1"/>
    <dgm:cxn modelId="{449867C0-4D85-46A6-BDFE-CCF37116D40F}" type="presOf" srcId="{9CEC1BF9-38C2-4283-8AE7-B36435E77FDA}" destId="{0F264C59-A61F-4EB4-AFF4-D44E37378FE3}" srcOrd="0" destOrd="0" presId="urn:microsoft.com/office/officeart/2005/8/layout/chevron1"/>
    <dgm:cxn modelId="{2DD02AB9-103E-406E-A949-4B421C3FF3F4}" srcId="{E8DE9A48-2E85-469E-9871-0DC98D366ADC}" destId="{F31D1356-2692-424D-80E0-26B7E217722D}" srcOrd="1" destOrd="0" parTransId="{C4E7CF34-3885-425D-BA24-56269DD60387}" sibTransId="{093AE407-32C7-4728-ACEC-5CBF708ECEFC}"/>
    <dgm:cxn modelId="{569DA28D-FCB0-400A-920C-302BBCA9C4D0}" type="presOf" srcId="{00C8A9ED-2055-4C8C-99E7-A411B41C42D1}" destId="{4AE61629-CF61-4660-9E75-2C2744BD7724}" srcOrd="0" destOrd="0" presId="urn:microsoft.com/office/officeart/2005/8/layout/chevron1"/>
    <dgm:cxn modelId="{47906759-3E52-44E2-B9AE-44EEF841F6DE}" srcId="{E8DE9A48-2E85-469E-9871-0DC98D366ADC}" destId="{00C8A9ED-2055-4C8C-99E7-A411B41C42D1}" srcOrd="4" destOrd="0" parTransId="{006E21B0-ACBE-4B8F-BF22-4524B027C0E1}" sibTransId="{3AF1AD31-3E52-4FCD-BA5B-A265B84B8859}"/>
    <dgm:cxn modelId="{BF2CB28E-1BFE-4852-AC55-6172D9035581}" type="presOf" srcId="{BBB2921E-5D62-4F66-9780-45992C3CE256}" destId="{06761DE3-E797-4DF5-B89D-964A9C6DEF0B}" srcOrd="0" destOrd="0" presId="urn:microsoft.com/office/officeart/2005/8/layout/chevron1"/>
    <dgm:cxn modelId="{D8E0B513-BAAA-4432-8320-719B27E9AFB9}" type="presOf" srcId="{257430DD-D040-4353-8017-3F4B1F407E9D}" destId="{9D80E288-3286-44E6-8FE5-01D3D609EF46}" srcOrd="0" destOrd="0" presId="urn:microsoft.com/office/officeart/2005/8/layout/chevron1"/>
    <dgm:cxn modelId="{F2955E60-1905-4ED5-B679-6977946CCFD6}" srcId="{E8DE9A48-2E85-469E-9871-0DC98D366ADC}" destId="{BBB2921E-5D62-4F66-9780-45992C3CE256}" srcOrd="2" destOrd="0" parTransId="{8B06CF03-4A09-4F6D-BF81-DD73D299E6DE}" sibTransId="{5E6AA28F-2676-43AE-9F3D-12CD9409FCD0}"/>
    <dgm:cxn modelId="{A47FC03E-B1C0-4BEF-B973-63E8D9C26557}" type="presOf" srcId="{E6FCF98E-8EB8-46B0-B1EB-FF94746C3C59}" destId="{43553A69-0795-4EA7-BA5E-257B5480E5F3}" srcOrd="0" destOrd="0" presId="urn:microsoft.com/office/officeart/2005/8/layout/chevron1"/>
    <dgm:cxn modelId="{AE30A364-4E15-4BD0-958D-4E675299BA94}" srcId="{E8DE9A48-2E85-469E-9871-0DC98D366ADC}" destId="{9CEC1BF9-38C2-4283-8AE7-B36435E77FDA}" srcOrd="0" destOrd="0" parTransId="{2D178E0F-5005-4D01-90BC-8CAC82BCC93C}" sibTransId="{7BE654FE-8337-4C80-9EA4-3AA43B342FFD}"/>
    <dgm:cxn modelId="{2A41A869-2C84-4163-A1E5-337345283844}" srcId="{E8DE9A48-2E85-469E-9871-0DC98D366ADC}" destId="{257430DD-D040-4353-8017-3F4B1F407E9D}" srcOrd="5" destOrd="0" parTransId="{957B29C3-3DE8-40F1-9289-707F21D2ACFB}" sibTransId="{3A7D07BB-73BB-4FC8-AE35-E15F5DD3406A}"/>
    <dgm:cxn modelId="{0036725D-E491-4A9A-8A4E-55CF4A32846A}" type="presOf" srcId="{E8DE9A48-2E85-469E-9871-0DC98D366ADC}" destId="{CA53D1CE-5C31-4B63-A024-E5DE8FC20101}" srcOrd="0" destOrd="0" presId="urn:microsoft.com/office/officeart/2005/8/layout/chevron1"/>
    <dgm:cxn modelId="{6113FAFB-DF23-4C97-97A7-8710F4FACEBA}" srcId="{E8DE9A48-2E85-469E-9871-0DC98D366ADC}" destId="{E6FCF98E-8EB8-46B0-B1EB-FF94746C3C59}" srcOrd="3" destOrd="0" parTransId="{37AFE486-1CDF-4C85-863A-9AAE7E958865}" sibTransId="{1F23176D-C270-4BC6-9C04-ED31EAE461B3}"/>
    <dgm:cxn modelId="{7C880DD4-8FDF-46F4-B4CE-A421950AAF2D}" type="presParOf" srcId="{CA53D1CE-5C31-4B63-A024-E5DE8FC20101}" destId="{0F264C59-A61F-4EB4-AFF4-D44E37378FE3}" srcOrd="0" destOrd="0" presId="urn:microsoft.com/office/officeart/2005/8/layout/chevron1"/>
    <dgm:cxn modelId="{DABA5891-0A58-490F-825C-DA4AF715F1CF}" type="presParOf" srcId="{CA53D1CE-5C31-4B63-A024-E5DE8FC20101}" destId="{F020A6BD-A45B-471A-BCD5-A43FB8BF72A0}" srcOrd="1" destOrd="0" presId="urn:microsoft.com/office/officeart/2005/8/layout/chevron1"/>
    <dgm:cxn modelId="{BF24D70C-AF84-4EB6-BEC7-C274F876464C}" type="presParOf" srcId="{CA53D1CE-5C31-4B63-A024-E5DE8FC20101}" destId="{283D9931-74F0-4A52-B0FF-FB780F7807AF}" srcOrd="2" destOrd="0" presId="urn:microsoft.com/office/officeart/2005/8/layout/chevron1"/>
    <dgm:cxn modelId="{D576E304-9D2D-4972-A521-4AF9F4CE2933}" type="presParOf" srcId="{CA53D1CE-5C31-4B63-A024-E5DE8FC20101}" destId="{5547BE0D-AB96-44D9-989B-C0EDCBB2477D}" srcOrd="3" destOrd="0" presId="urn:microsoft.com/office/officeart/2005/8/layout/chevron1"/>
    <dgm:cxn modelId="{1BC04F46-A750-428A-A6E6-4A1FE4CA8037}" type="presParOf" srcId="{CA53D1CE-5C31-4B63-A024-E5DE8FC20101}" destId="{06761DE3-E797-4DF5-B89D-964A9C6DEF0B}" srcOrd="4" destOrd="0" presId="urn:microsoft.com/office/officeart/2005/8/layout/chevron1"/>
    <dgm:cxn modelId="{3128BF24-0BC6-40B1-88E1-496E27E30660}" type="presParOf" srcId="{CA53D1CE-5C31-4B63-A024-E5DE8FC20101}" destId="{A76D1DB0-27AA-4C23-80BC-5B31FFB9D282}" srcOrd="5" destOrd="0" presId="urn:microsoft.com/office/officeart/2005/8/layout/chevron1"/>
    <dgm:cxn modelId="{618AB2A6-8538-4683-A633-BBC9BE60503C}" type="presParOf" srcId="{CA53D1CE-5C31-4B63-A024-E5DE8FC20101}" destId="{43553A69-0795-4EA7-BA5E-257B5480E5F3}" srcOrd="6" destOrd="0" presId="urn:microsoft.com/office/officeart/2005/8/layout/chevron1"/>
    <dgm:cxn modelId="{A75B52B7-0E1C-4CA2-83FD-0B22C0667EA1}" type="presParOf" srcId="{CA53D1CE-5C31-4B63-A024-E5DE8FC20101}" destId="{65742B6B-3A6B-49EB-AD44-88518BF17AB7}" srcOrd="7" destOrd="0" presId="urn:microsoft.com/office/officeart/2005/8/layout/chevron1"/>
    <dgm:cxn modelId="{AAF1654A-F3D7-4DFB-A4BD-267D12E2A1DF}" type="presParOf" srcId="{CA53D1CE-5C31-4B63-A024-E5DE8FC20101}" destId="{4AE61629-CF61-4660-9E75-2C2744BD7724}" srcOrd="8" destOrd="0" presId="urn:microsoft.com/office/officeart/2005/8/layout/chevron1"/>
    <dgm:cxn modelId="{D8A267E9-1C21-4FE7-890F-5CB55E37C6D5}" type="presParOf" srcId="{CA53D1CE-5C31-4B63-A024-E5DE8FC20101}" destId="{5EA8A562-14AC-47D0-A9D3-1D7A02BED242}" srcOrd="9" destOrd="0" presId="urn:microsoft.com/office/officeart/2005/8/layout/chevron1"/>
    <dgm:cxn modelId="{C58B8C4F-E0CB-47AC-90BE-48A4A35CC99E}" type="presParOf" srcId="{CA53D1CE-5C31-4B63-A024-E5DE8FC20101}" destId="{9D80E288-3286-44E6-8FE5-01D3D609EF4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64C59-A61F-4EB4-AFF4-D44E37378FE3}">
      <dsp:nvSpPr>
        <dsp:cNvPr id="0" name=""/>
        <dsp:cNvSpPr/>
      </dsp:nvSpPr>
      <dsp:spPr>
        <a:xfrm>
          <a:off x="4068" y="407075"/>
          <a:ext cx="1513498" cy="60539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Identificacion</a:t>
          </a:r>
          <a:r>
            <a:rPr lang="en-US" sz="1200" kern="1200" dirty="0" smtClean="0"/>
            <a:t> de </a:t>
          </a:r>
          <a:r>
            <a:rPr lang="en-US" sz="1200" kern="1200" dirty="0" err="1" smtClean="0"/>
            <a:t>Necesidades</a:t>
          </a:r>
          <a:endParaRPr lang="en-US" sz="1200" kern="1200" dirty="0"/>
        </a:p>
      </dsp:txBody>
      <dsp:txXfrm>
        <a:off x="306768" y="407075"/>
        <a:ext cx="908099" cy="605399"/>
      </dsp:txXfrm>
    </dsp:sp>
    <dsp:sp modelId="{283D9931-74F0-4A52-B0FF-FB780F7807AF}">
      <dsp:nvSpPr>
        <dsp:cNvPr id="0" name=""/>
        <dsp:cNvSpPr/>
      </dsp:nvSpPr>
      <dsp:spPr>
        <a:xfrm>
          <a:off x="1366217" y="407075"/>
          <a:ext cx="1513498" cy="605399"/>
        </a:xfrm>
        <a:prstGeom prst="chevron">
          <a:avLst/>
        </a:prstGeom>
        <a:solidFill>
          <a:schemeClr val="accent4">
            <a:hueOff val="-804"/>
            <a:satOff val="-4801"/>
            <a:lumOff val="-302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Analisis</a:t>
          </a:r>
          <a:r>
            <a:rPr lang="en-US" sz="1200" kern="1200" dirty="0" smtClean="0"/>
            <a:t> de </a:t>
          </a:r>
          <a:r>
            <a:rPr lang="en-US" sz="1200" kern="1200" dirty="0" err="1" smtClean="0"/>
            <a:t>Inversiones</a:t>
          </a:r>
          <a:endParaRPr lang="en-US" sz="1200" kern="1200" dirty="0"/>
        </a:p>
      </dsp:txBody>
      <dsp:txXfrm>
        <a:off x="1668917" y="407075"/>
        <a:ext cx="908099" cy="605399"/>
      </dsp:txXfrm>
    </dsp:sp>
    <dsp:sp modelId="{06761DE3-E797-4DF5-B89D-964A9C6DEF0B}">
      <dsp:nvSpPr>
        <dsp:cNvPr id="0" name=""/>
        <dsp:cNvSpPr/>
      </dsp:nvSpPr>
      <dsp:spPr>
        <a:xfrm>
          <a:off x="2728366" y="407075"/>
          <a:ext cx="1513498" cy="605399"/>
        </a:xfrm>
        <a:prstGeom prst="chevron">
          <a:avLst/>
        </a:prstGeom>
        <a:solidFill>
          <a:schemeClr val="accent4">
            <a:hueOff val="-1608"/>
            <a:satOff val="-9602"/>
            <a:lumOff val="-603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Seleccion</a:t>
          </a:r>
          <a:endParaRPr lang="en-US" sz="1200" kern="1200" dirty="0"/>
        </a:p>
      </dsp:txBody>
      <dsp:txXfrm>
        <a:off x="3031066" y="407075"/>
        <a:ext cx="908099" cy="605399"/>
      </dsp:txXfrm>
    </dsp:sp>
    <dsp:sp modelId="{43553A69-0795-4EA7-BA5E-257B5480E5F3}">
      <dsp:nvSpPr>
        <dsp:cNvPr id="0" name=""/>
        <dsp:cNvSpPr/>
      </dsp:nvSpPr>
      <dsp:spPr>
        <a:xfrm>
          <a:off x="4090515" y="407075"/>
          <a:ext cx="1513498" cy="605399"/>
        </a:xfrm>
        <a:prstGeom prst="chevron">
          <a:avLst/>
        </a:prstGeom>
        <a:solidFill>
          <a:schemeClr val="accent4">
            <a:hueOff val="-2413"/>
            <a:satOff val="-14403"/>
            <a:lumOff val="-905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Priorizacion</a:t>
          </a:r>
          <a:endParaRPr lang="en-US" sz="1200" kern="1200" dirty="0"/>
        </a:p>
      </dsp:txBody>
      <dsp:txXfrm>
        <a:off x="4393215" y="407075"/>
        <a:ext cx="908099" cy="605399"/>
      </dsp:txXfrm>
    </dsp:sp>
    <dsp:sp modelId="{4AE61629-CF61-4660-9E75-2C2744BD7724}">
      <dsp:nvSpPr>
        <dsp:cNvPr id="0" name=""/>
        <dsp:cNvSpPr/>
      </dsp:nvSpPr>
      <dsp:spPr>
        <a:xfrm>
          <a:off x="5452664" y="407075"/>
          <a:ext cx="1513498" cy="605399"/>
        </a:xfrm>
        <a:prstGeom prst="chevron">
          <a:avLst/>
        </a:prstGeom>
        <a:solidFill>
          <a:schemeClr val="accent4">
            <a:hueOff val="-3217"/>
            <a:satOff val="-19204"/>
            <a:lumOff val="-120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Ejecucion</a:t>
          </a:r>
          <a:endParaRPr lang="en-US" sz="1200" kern="1200" dirty="0"/>
        </a:p>
      </dsp:txBody>
      <dsp:txXfrm>
        <a:off x="5755364" y="407075"/>
        <a:ext cx="908099" cy="605399"/>
      </dsp:txXfrm>
    </dsp:sp>
    <dsp:sp modelId="{9D80E288-3286-44E6-8FE5-01D3D609EF46}">
      <dsp:nvSpPr>
        <dsp:cNvPr id="0" name=""/>
        <dsp:cNvSpPr/>
      </dsp:nvSpPr>
      <dsp:spPr>
        <a:xfrm>
          <a:off x="6814813" y="407075"/>
          <a:ext cx="1513498" cy="605399"/>
        </a:xfrm>
        <a:prstGeom prst="chevron">
          <a:avLst/>
        </a:prstGeom>
        <a:solidFill>
          <a:schemeClr val="accent4">
            <a:hueOff val="-4021"/>
            <a:satOff val="-24005"/>
            <a:lumOff val="-1509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Evaluacion</a:t>
          </a:r>
          <a:endParaRPr lang="en-US" sz="1200" kern="1200" dirty="0"/>
        </a:p>
      </dsp:txBody>
      <dsp:txXfrm>
        <a:off x="7117513" y="407075"/>
        <a:ext cx="908099" cy="605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64C59-A61F-4EB4-AFF4-D44E37378FE3}">
      <dsp:nvSpPr>
        <dsp:cNvPr id="0" name=""/>
        <dsp:cNvSpPr/>
      </dsp:nvSpPr>
      <dsp:spPr>
        <a:xfrm>
          <a:off x="4068" y="407075"/>
          <a:ext cx="1513498" cy="60539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Discusion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Necesidades</a:t>
          </a:r>
          <a:endParaRPr lang="en-US" sz="1000" kern="1200" dirty="0"/>
        </a:p>
      </dsp:txBody>
      <dsp:txXfrm>
        <a:off x="306768" y="407075"/>
        <a:ext cx="908099" cy="605399"/>
      </dsp:txXfrm>
    </dsp:sp>
    <dsp:sp modelId="{283D9931-74F0-4A52-B0FF-FB780F7807AF}">
      <dsp:nvSpPr>
        <dsp:cNvPr id="0" name=""/>
        <dsp:cNvSpPr/>
      </dsp:nvSpPr>
      <dsp:spPr>
        <a:xfrm>
          <a:off x="1366217" y="407075"/>
          <a:ext cx="1513498" cy="60539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Revision  </a:t>
          </a:r>
          <a:r>
            <a:rPr lang="en-US" sz="1000" kern="1200" dirty="0" err="1" smtClean="0"/>
            <a:t>ciudadana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perfiles</a:t>
          </a:r>
          <a:endParaRPr lang="en-US" sz="1000" kern="1200" dirty="0"/>
        </a:p>
      </dsp:txBody>
      <dsp:txXfrm>
        <a:off x="1668917" y="407075"/>
        <a:ext cx="908099" cy="605399"/>
      </dsp:txXfrm>
    </dsp:sp>
    <dsp:sp modelId="{06761DE3-E797-4DF5-B89D-964A9C6DEF0B}">
      <dsp:nvSpPr>
        <dsp:cNvPr id="0" name=""/>
        <dsp:cNvSpPr/>
      </dsp:nvSpPr>
      <dsp:spPr>
        <a:xfrm>
          <a:off x="2728366" y="407075"/>
          <a:ext cx="1513498" cy="60539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Votacion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proyectos</a:t>
          </a:r>
          <a:endParaRPr lang="en-US" sz="1000" kern="1200" dirty="0"/>
        </a:p>
      </dsp:txBody>
      <dsp:txXfrm>
        <a:off x="3031066" y="407075"/>
        <a:ext cx="908099" cy="605399"/>
      </dsp:txXfrm>
    </dsp:sp>
    <dsp:sp modelId="{43553A69-0795-4EA7-BA5E-257B5480E5F3}">
      <dsp:nvSpPr>
        <dsp:cNvPr id="0" name=""/>
        <dsp:cNvSpPr/>
      </dsp:nvSpPr>
      <dsp:spPr>
        <a:xfrm>
          <a:off x="4090515" y="407075"/>
          <a:ext cx="1513498" cy="60539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Opinion </a:t>
          </a:r>
          <a:r>
            <a:rPr lang="en-US" sz="1000" kern="1200" dirty="0" err="1" smtClean="0"/>
            <a:t>ciudadana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sobre</a:t>
          </a:r>
          <a:r>
            <a:rPr lang="en-US" sz="1000" kern="1200" dirty="0" smtClean="0"/>
            <a:t> el </a:t>
          </a:r>
          <a:r>
            <a:rPr lang="en-US" sz="1000" kern="1200" dirty="0" err="1" smtClean="0"/>
            <a:t>orden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prioridad</a:t>
          </a:r>
          <a:endParaRPr lang="en-US" sz="1000" kern="1200" dirty="0"/>
        </a:p>
      </dsp:txBody>
      <dsp:txXfrm>
        <a:off x="4393215" y="407075"/>
        <a:ext cx="908099" cy="605399"/>
      </dsp:txXfrm>
    </dsp:sp>
    <dsp:sp modelId="{4AE61629-CF61-4660-9E75-2C2744BD7724}">
      <dsp:nvSpPr>
        <dsp:cNvPr id="0" name=""/>
        <dsp:cNvSpPr/>
      </dsp:nvSpPr>
      <dsp:spPr>
        <a:xfrm>
          <a:off x="5452664" y="407075"/>
          <a:ext cx="1513498" cy="60539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Monitoreo</a:t>
          </a:r>
          <a:r>
            <a:rPr lang="en-US" sz="1000" kern="1200" dirty="0" smtClean="0"/>
            <a:t> de la </a:t>
          </a:r>
          <a:r>
            <a:rPr lang="en-US" sz="1000" kern="1200" dirty="0" err="1" smtClean="0"/>
            <a:t>ejecucion</a:t>
          </a:r>
          <a:endParaRPr lang="en-US" sz="1000" kern="1200" dirty="0"/>
        </a:p>
      </dsp:txBody>
      <dsp:txXfrm>
        <a:off x="5755364" y="407075"/>
        <a:ext cx="908099" cy="605399"/>
      </dsp:txXfrm>
    </dsp:sp>
    <dsp:sp modelId="{9D80E288-3286-44E6-8FE5-01D3D609EF46}">
      <dsp:nvSpPr>
        <dsp:cNvPr id="0" name=""/>
        <dsp:cNvSpPr/>
      </dsp:nvSpPr>
      <dsp:spPr>
        <a:xfrm>
          <a:off x="6814813" y="407075"/>
          <a:ext cx="1513498" cy="60539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Comunicacion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satisfaccion</a:t>
          </a:r>
          <a:r>
            <a:rPr lang="en-US" sz="1000" kern="1200" dirty="0" smtClean="0"/>
            <a:t>  y </a:t>
          </a:r>
          <a:r>
            <a:rPr lang="en-US" sz="1000" kern="1200" dirty="0" err="1" smtClean="0"/>
            <a:t>uso</a:t>
          </a:r>
          <a:r>
            <a:rPr lang="en-US" sz="1000" kern="1200" dirty="0" smtClean="0"/>
            <a:t> de la </a:t>
          </a:r>
          <a:r>
            <a:rPr lang="en-US" sz="1000" kern="1200" dirty="0" err="1" smtClean="0"/>
            <a:t>obra</a:t>
          </a:r>
          <a:endParaRPr lang="en-US" sz="1000" kern="1200" dirty="0"/>
        </a:p>
      </dsp:txBody>
      <dsp:txXfrm>
        <a:off x="7117513" y="407075"/>
        <a:ext cx="908099" cy="605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0.08833</cdr:x>
      <cdr:y>0.93334</cdr:y>
    </cdr:from>
    <cdr:to>
      <cdr:x>0.685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860" y="2560326"/>
          <a:ext cx="2727960" cy="182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Fuente: Latinobárometro 2006-2011	</a:t>
          </a:r>
        </a:p>
      </cdr:txBody>
    </cdr:sp>
  </cdr:relSizeAnchor>
  <cdr:relSizeAnchor xmlns:cdr="http://schemas.openxmlformats.org/drawingml/2006/chartDrawing">
    <cdr:from>
      <cdr:x>0.06944</cdr:x>
      <cdr:y>0.86296</cdr:y>
    </cdr:from>
    <cdr:to>
      <cdr:x>0.83111</cdr:x>
      <cdr:y>0.92407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317500" y="2367280"/>
          <a:ext cx="3482340" cy="16764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/>
            <a:t>*"Muy satisfecho" más</a:t>
          </a:r>
          <a:r>
            <a:rPr lang="en-US" sz="900" baseline="0"/>
            <a:t> "más bien satisfecho"</a:t>
          </a:r>
          <a:endParaRPr lang="en-US" sz="9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EB334-2DBC-495A-831C-6DA60AFF00CA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CB1B5-9BB5-494D-82B9-0AC06CC9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3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CB1B5-9BB5-494D-82B9-0AC06CC9DB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D606-1598-4D49-88AB-5C096999981D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704E-98A4-41EE-BEA3-733E828B4937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E31-BEDD-4B21-AC9D-ADC392940958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AB4-420E-4AC1-9BF0-A6235FB6600C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0E1C-6456-4251-B07F-CE5E581D40FB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266-85E7-4145-B291-93D45A94AF80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709E-5630-432D-8E7E-78D2B348E1FE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2FB-72ED-43C0-B540-4882E093F088}" type="datetime1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A498-DC4F-4981-9744-2D0D5788EFDE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026F-C202-4DC3-8597-7EDA29950DC3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s-ES_tradnl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3DC3-CCD6-4E09-A6A7-13F136A504A5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8E3B-D8CB-4B2E-B614-AAB4E865C9EA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0F39-0A7A-4012-84D0-2F6600A18D3B}" type="datetime1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1D5B-2031-4A1E-B358-BEDC5485E2F2}" type="datetime1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BDCE-66D4-4E26-81EA-3100759F82AA}" type="datetime1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D135-8F47-4D9B-BCF3-2F48484EACF9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7E3A49-C1EF-485C-BACF-77869124E163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Innovaciones</a:t>
            </a:r>
            <a:r>
              <a:rPr lang="en-US" sz="4000" dirty="0" smtClean="0"/>
              <a:t> </a:t>
            </a:r>
            <a:r>
              <a:rPr lang="en-US" sz="4000" dirty="0" err="1" smtClean="0"/>
              <a:t>Participativas</a:t>
            </a:r>
            <a:r>
              <a:rPr lang="en-US" sz="4000" dirty="0" smtClean="0"/>
              <a:t> para la </a:t>
            </a:r>
            <a:r>
              <a:rPr lang="en-US" sz="4000" dirty="0" err="1" smtClean="0"/>
              <a:t>Mejora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Servicios</a:t>
            </a:r>
            <a:r>
              <a:rPr lang="en-US" sz="4000" dirty="0" smtClean="0"/>
              <a:t> </a:t>
            </a:r>
            <a:r>
              <a:rPr lang="en-US" sz="4000" dirty="0" err="1" smtClean="0"/>
              <a:t>Municipales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i="1" dirty="0" smtClean="0"/>
              <a:t>El </a:t>
            </a:r>
            <a:r>
              <a:rPr lang="en-US" sz="2200" i="1" dirty="0" err="1" smtClean="0"/>
              <a:t>caso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las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Auditorias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Visibles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Ciudadanas</a:t>
            </a:r>
            <a:r>
              <a:rPr lang="en-US" sz="2200" i="1" dirty="0" smtClean="0"/>
              <a:t> en Colombia</a:t>
            </a:r>
            <a:endParaRPr lang="en-US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733968" y="5066935"/>
            <a:ext cx="38744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Edgardo </a:t>
            </a:r>
            <a:r>
              <a:rPr lang="en-US" dirty="0" err="1" smtClean="0"/>
              <a:t>Mosqueira</a:t>
            </a:r>
            <a:endParaRPr lang="en-US" dirty="0" smtClean="0"/>
          </a:p>
          <a:p>
            <a:r>
              <a:rPr lang="en-US" dirty="0" err="1" smtClean="0"/>
              <a:t>Especialista</a:t>
            </a:r>
            <a:r>
              <a:rPr lang="en-US" dirty="0" smtClean="0"/>
              <a:t> Principal de Sector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Banco</a:t>
            </a:r>
            <a:r>
              <a:rPr lang="en-US" dirty="0" smtClean="0"/>
              <a:t> Mundial</a:t>
            </a:r>
          </a:p>
          <a:p>
            <a:endParaRPr lang="en-US" dirty="0"/>
          </a:p>
        </p:txBody>
      </p:sp>
      <p:pic>
        <p:nvPicPr>
          <p:cNvPr id="5" name="Picture 4" descr="http://www.imemc.org/attachments/may2011/world_bank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9602" y="5066935"/>
            <a:ext cx="915281" cy="920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52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976" y="2217908"/>
            <a:ext cx="2628134" cy="274796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193039" y="1433714"/>
            <a:ext cx="2826608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¿</a:t>
            </a:r>
            <a:r>
              <a:rPr lang="en-US" sz="2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Cómo</a:t>
            </a:r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n-US" sz="2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realizan</a:t>
            </a:r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sz="2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6030" y="2672237"/>
            <a:ext cx="26320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prstClr val="black">
                  <a:lumMod val="50000"/>
                  <a:lumOff val="50000"/>
                </a:prstClr>
              </a:buClr>
              <a:buSzPct val="70000"/>
            </a:pPr>
            <a:r>
              <a:rPr lang="es-ES" sz="2000" dirty="0">
                <a:solidFill>
                  <a:prstClr val="white"/>
                </a:solidFill>
              </a:rPr>
              <a:t>Se realizan en las </a:t>
            </a:r>
            <a:r>
              <a:rPr lang="es-ES" sz="2000" b="1" u="sng" dirty="0">
                <a:solidFill>
                  <a:prstClr val="white"/>
                </a:solidFill>
              </a:rPr>
              <a:t>diferentes fases de la ejecución de los proyectos</a:t>
            </a:r>
            <a:r>
              <a:rPr lang="es-ES" sz="2000" dirty="0">
                <a:solidFill>
                  <a:prstClr val="white"/>
                </a:solidFill>
              </a:rPr>
              <a:t> de </a:t>
            </a:r>
            <a:r>
              <a:rPr lang="es-ES" sz="2000" dirty="0" smtClean="0">
                <a:solidFill>
                  <a:prstClr val="white"/>
                </a:solidFill>
              </a:rPr>
              <a:t>inversión: </a:t>
            </a:r>
            <a:endParaRPr lang="es-ES" sz="2000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5" y="3082367"/>
            <a:ext cx="52673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Bent-Up Arrow 10"/>
          <p:cNvSpPr/>
          <p:nvPr/>
        </p:nvSpPr>
        <p:spPr>
          <a:xfrm rot="5400000">
            <a:off x="1491801" y="3861725"/>
            <a:ext cx="850392" cy="1439754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err="1" smtClean="0"/>
              <a:t>Beneficios</a:t>
            </a:r>
            <a:r>
              <a:rPr lang="en-US" sz="2600" dirty="0" smtClean="0"/>
              <a:t> del </a:t>
            </a:r>
            <a:r>
              <a:rPr lang="en-US" sz="2600" dirty="0" err="1" smtClean="0"/>
              <a:t>Monitoreo</a:t>
            </a:r>
            <a:r>
              <a:rPr lang="en-US" sz="2600" dirty="0" smtClean="0"/>
              <a:t> </a:t>
            </a:r>
            <a:r>
              <a:rPr lang="en-US" sz="2600" dirty="0" err="1" smtClean="0"/>
              <a:t>Ciudadano</a:t>
            </a:r>
            <a:r>
              <a:rPr lang="en-US" sz="2600" dirty="0" smtClean="0"/>
              <a:t> en la </a:t>
            </a:r>
            <a:r>
              <a:rPr lang="en-US" sz="2600" dirty="0" err="1" smtClean="0"/>
              <a:t>Ejecución</a:t>
            </a:r>
            <a:r>
              <a:rPr lang="en-US" sz="2600" dirty="0" smtClean="0"/>
              <a:t> de </a:t>
            </a:r>
            <a:r>
              <a:rPr lang="en-US" sz="2600" dirty="0" err="1" smtClean="0"/>
              <a:t>Obras</a:t>
            </a:r>
            <a:r>
              <a:rPr lang="en-US" sz="2600" dirty="0" smtClean="0"/>
              <a:t> </a:t>
            </a:r>
            <a:r>
              <a:rPr lang="en-US" sz="2600" dirty="0" err="1" smtClean="0"/>
              <a:t>Públicas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659219" y="2977116"/>
            <a:ext cx="79850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Cumplimiento</a:t>
            </a:r>
            <a:r>
              <a:rPr lang="en-US" sz="2200" dirty="0" smtClean="0"/>
              <a:t> de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especificaciones</a:t>
            </a:r>
            <a:r>
              <a:rPr lang="en-US" sz="2200" dirty="0" smtClean="0"/>
              <a:t> de </a:t>
            </a:r>
            <a:r>
              <a:rPr lang="en-US" sz="2200" dirty="0" err="1" smtClean="0"/>
              <a:t>obra</a:t>
            </a:r>
            <a:r>
              <a:rPr lang="en-US" sz="2200" dirty="0" smtClean="0"/>
              <a:t> (</a:t>
            </a:r>
            <a:r>
              <a:rPr lang="en-US" sz="2200" dirty="0" err="1" smtClean="0"/>
              <a:t>calidad</a:t>
            </a:r>
            <a:r>
              <a:rPr lang="en-US" sz="2200" dirty="0" smtClean="0"/>
              <a:t> y </a:t>
            </a:r>
            <a:r>
              <a:rPr lang="en-US" sz="2200" dirty="0" err="1" smtClean="0"/>
              <a:t>cantidad</a:t>
            </a:r>
            <a:r>
              <a:rPr lang="en-US" sz="2200" dirty="0" smtClean="0"/>
              <a:t> de </a:t>
            </a:r>
            <a:r>
              <a:rPr lang="en-US" sz="2200" dirty="0" err="1" smtClean="0"/>
              <a:t>materiales</a:t>
            </a:r>
            <a:r>
              <a:rPr lang="en-US" sz="2200" dirty="0" smtClean="0"/>
              <a:t>).</a:t>
            </a:r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Tiempos</a:t>
            </a:r>
            <a:r>
              <a:rPr lang="en-US" sz="2200" dirty="0" smtClean="0"/>
              <a:t> de </a:t>
            </a:r>
            <a:r>
              <a:rPr lang="en-US" sz="2200" dirty="0" err="1" smtClean="0"/>
              <a:t>ejecución</a:t>
            </a:r>
            <a:r>
              <a:rPr lang="en-US" sz="2200" dirty="0" smtClean="0"/>
              <a:t> </a:t>
            </a:r>
            <a:r>
              <a:rPr lang="en-US" sz="2200" dirty="0" err="1" smtClean="0"/>
              <a:t>ajustados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Obra</a:t>
            </a:r>
            <a:r>
              <a:rPr lang="en-US" sz="2200" dirty="0" smtClean="0"/>
              <a:t> </a:t>
            </a:r>
            <a:r>
              <a:rPr lang="en-US" sz="2200" dirty="0" err="1" smtClean="0"/>
              <a:t>ejecutada</a:t>
            </a:r>
            <a:r>
              <a:rPr lang="en-US" sz="2200" dirty="0" smtClean="0"/>
              <a:t> en </a:t>
            </a:r>
            <a:r>
              <a:rPr lang="en-US" sz="2200" dirty="0" err="1" smtClean="0"/>
              <a:t>tiempo</a:t>
            </a:r>
            <a:r>
              <a:rPr lang="en-US" sz="2200" dirty="0" smtClean="0"/>
              <a:t> y forma.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Mayor </a:t>
            </a:r>
            <a:r>
              <a:rPr lang="en-US" sz="2200" dirty="0" err="1" smtClean="0"/>
              <a:t>satisfacción</a:t>
            </a:r>
            <a:r>
              <a:rPr lang="en-US" sz="2200" dirty="0" smtClean="0"/>
              <a:t> </a:t>
            </a:r>
            <a:r>
              <a:rPr lang="en-US" sz="2200" dirty="0" err="1" smtClean="0"/>
              <a:t>ciudadana</a:t>
            </a:r>
            <a:r>
              <a:rPr lang="en-US" sz="2200" dirty="0" smtClean="0"/>
              <a:t> con el </a:t>
            </a:r>
            <a:r>
              <a:rPr lang="en-US" sz="2200" dirty="0" err="1" smtClean="0"/>
              <a:t>resultado</a:t>
            </a:r>
            <a:r>
              <a:rPr lang="en-US" sz="2200" dirty="0" smtClean="0"/>
              <a:t> (</a:t>
            </a:r>
            <a:r>
              <a:rPr lang="en-US" sz="2200" i="1" dirty="0" err="1" smtClean="0"/>
              <a:t>sentido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pertenencia</a:t>
            </a:r>
            <a:r>
              <a:rPr lang="en-US" sz="2200" dirty="0" smtClean="0"/>
              <a:t>).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err="1" smtClean="0"/>
              <a:t>Limitaciones</a:t>
            </a:r>
            <a:r>
              <a:rPr lang="en-US" sz="2600" dirty="0" smtClean="0"/>
              <a:t> de la </a:t>
            </a:r>
            <a:r>
              <a:rPr lang="en-US" sz="2600" dirty="0" err="1" smtClean="0"/>
              <a:t>Metodología</a:t>
            </a:r>
            <a:r>
              <a:rPr lang="en-US" sz="2600" dirty="0" smtClean="0"/>
              <a:t> (</a:t>
            </a:r>
            <a:r>
              <a:rPr lang="en-US" sz="2600" i="1" dirty="0" err="1" smtClean="0"/>
              <a:t>Evaluación</a:t>
            </a:r>
            <a:r>
              <a:rPr lang="en-US" sz="2600" i="1" dirty="0" smtClean="0"/>
              <a:t> de </a:t>
            </a:r>
            <a:r>
              <a:rPr lang="en-US" sz="2600" i="1" dirty="0" err="1" smtClean="0"/>
              <a:t>Impacto</a:t>
            </a:r>
            <a:r>
              <a:rPr lang="en-US" sz="2600" i="1" dirty="0" smtClean="0"/>
              <a:t> BM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err="1" smtClean="0"/>
              <a:t>Limitaciones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 y/o </a:t>
            </a:r>
            <a:r>
              <a:rPr lang="en-US" dirty="0" err="1" smtClean="0"/>
              <a:t>capacidad</a:t>
            </a:r>
            <a:r>
              <a:rPr lang="en-US" dirty="0" smtClean="0"/>
              <a:t> de </a:t>
            </a:r>
            <a:r>
              <a:rPr lang="en-US" dirty="0" err="1" smtClean="0"/>
              <a:t>aprender</a:t>
            </a:r>
            <a:endParaRPr lang="en-US" dirty="0" smtClean="0"/>
          </a:p>
          <a:p>
            <a:r>
              <a:rPr lang="en-US" dirty="0" err="1" smtClean="0"/>
              <a:t>Costes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la </a:t>
            </a:r>
            <a:r>
              <a:rPr lang="en-US" dirty="0" err="1" smtClean="0"/>
              <a:t>participación</a:t>
            </a:r>
            <a:r>
              <a:rPr lang="en-US" dirty="0" smtClean="0"/>
              <a:t> para el </a:t>
            </a:r>
            <a:r>
              <a:rPr lang="en-US" dirty="0" err="1" smtClean="0"/>
              <a:t>ciudadano</a:t>
            </a:r>
            <a:r>
              <a:rPr lang="en-US" dirty="0" smtClean="0"/>
              <a:t> (</a:t>
            </a:r>
            <a:r>
              <a:rPr lang="en-US" dirty="0" err="1" smtClean="0"/>
              <a:t>tiempo</a:t>
            </a:r>
            <a:r>
              <a:rPr lang="en-US" dirty="0" smtClean="0"/>
              <a:t>, </a:t>
            </a:r>
            <a:r>
              <a:rPr lang="en-US" dirty="0" err="1" smtClean="0"/>
              <a:t>desplazamientos</a:t>
            </a:r>
            <a:r>
              <a:rPr lang="en-US" dirty="0" smtClean="0"/>
              <a:t>…).</a:t>
            </a:r>
            <a:endParaRPr lang="en-US" dirty="0" smtClean="0"/>
          </a:p>
          <a:p>
            <a:r>
              <a:rPr lang="en-US" dirty="0" err="1" smtClean="0"/>
              <a:t>Asimetrías</a:t>
            </a:r>
            <a:r>
              <a:rPr lang="en-US" dirty="0" smtClean="0"/>
              <a:t> entre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creencias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debería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el </a:t>
            </a:r>
            <a:r>
              <a:rPr lang="en-US" dirty="0" err="1" smtClean="0"/>
              <a:t>impacto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ACVs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expectativas</a:t>
            </a:r>
            <a:r>
              <a:rPr lang="en-US" dirty="0" smtClean="0"/>
              <a:t> </a:t>
            </a:r>
            <a:r>
              <a:rPr lang="en-US" dirty="0" err="1" smtClean="0"/>
              <a:t>reales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Percepción</a:t>
            </a:r>
            <a:r>
              <a:rPr lang="en-US" dirty="0" smtClean="0"/>
              <a:t> de </a:t>
            </a:r>
            <a:r>
              <a:rPr lang="en-US" dirty="0" err="1" smtClean="0"/>
              <a:t>limitada</a:t>
            </a:r>
            <a:r>
              <a:rPr lang="en-US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rendición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cuentas</a:t>
            </a:r>
            <a:r>
              <a:rPr lang="en-US" dirty="0" smtClean="0"/>
              <a:t> de los </a:t>
            </a:r>
            <a:r>
              <a:rPr lang="en-US" dirty="0" err="1" smtClean="0"/>
              <a:t>gobernantes</a:t>
            </a:r>
            <a:r>
              <a:rPr lang="en-US" dirty="0" smtClean="0"/>
              <a:t> y de los </a:t>
            </a:r>
            <a:r>
              <a:rPr lang="en-US" dirty="0" err="1" smtClean="0"/>
              <a:t>proveedores</a:t>
            </a:r>
            <a:r>
              <a:rPr lang="en-US" dirty="0" smtClean="0"/>
              <a:t> de los </a:t>
            </a:r>
            <a:r>
              <a:rPr lang="en-US" dirty="0" err="1" smtClean="0"/>
              <a:t>servicios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Piloto</a:t>
            </a:r>
            <a:r>
              <a:rPr lang="en-US" sz="4000" dirty="0" smtClean="0"/>
              <a:t>: </a:t>
            </a:r>
            <a:r>
              <a:rPr lang="en-US" sz="4000" dirty="0" err="1" smtClean="0"/>
              <a:t>Auditorias</a:t>
            </a:r>
            <a:r>
              <a:rPr lang="en-US" sz="4000" dirty="0" smtClean="0"/>
              <a:t> </a:t>
            </a:r>
            <a:r>
              <a:rPr lang="en-US" sz="4000" dirty="0" err="1" smtClean="0"/>
              <a:t>Ciudadanas</a:t>
            </a:r>
            <a:r>
              <a:rPr lang="en-US" sz="4000" dirty="0" smtClean="0"/>
              <a:t> </a:t>
            </a:r>
            <a:r>
              <a:rPr lang="en-US" sz="4000" dirty="0" err="1" smtClean="0"/>
              <a:t>Visibles</a:t>
            </a:r>
            <a:r>
              <a:rPr lang="en-US" sz="4000" dirty="0" smtClean="0"/>
              <a:t> 2.0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justes</a:t>
            </a:r>
            <a:r>
              <a:rPr lang="en-US" dirty="0" smtClean="0"/>
              <a:t> </a:t>
            </a:r>
            <a:r>
              <a:rPr lang="en-US" dirty="0" smtClean="0"/>
              <a:t>a la </a:t>
            </a:r>
            <a:r>
              <a:rPr lang="en-US" dirty="0" err="1" smtClean="0"/>
              <a:t>metodología</a:t>
            </a:r>
            <a:endParaRPr lang="en-US" dirty="0"/>
          </a:p>
        </p:txBody>
      </p:sp>
      <p:sp>
        <p:nvSpPr>
          <p:cNvPr id="8" name="Vertical Text Placeholder 7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Mayor </a:t>
            </a:r>
            <a:r>
              <a:rPr lang="en-US" b="1" dirty="0" err="1" smtClean="0"/>
              <a:t>alcance</a:t>
            </a:r>
            <a:r>
              <a:rPr lang="en-US" b="1" dirty="0" smtClean="0"/>
              <a:t> de </a:t>
            </a:r>
            <a:r>
              <a:rPr lang="en-US" b="1" dirty="0" err="1" smtClean="0"/>
              <a:t>las</a:t>
            </a:r>
            <a:r>
              <a:rPr lang="en-US" b="1" dirty="0" smtClean="0"/>
              <a:t> ACVs</a:t>
            </a:r>
            <a:r>
              <a:rPr lang="en-US" dirty="0" smtClean="0"/>
              <a:t>. </a:t>
            </a:r>
            <a:r>
              <a:rPr lang="en-US" dirty="0" err="1" smtClean="0"/>
              <a:t>Ampliación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ACVs a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 err="1" smtClean="0"/>
              <a:t>ciclo</a:t>
            </a:r>
            <a:r>
              <a:rPr lang="en-US" dirty="0" smtClean="0"/>
              <a:t> de un </a:t>
            </a:r>
            <a:r>
              <a:rPr lang="en-US" dirty="0" err="1" smtClean="0"/>
              <a:t>proyecto</a:t>
            </a:r>
            <a:r>
              <a:rPr lang="en-US" dirty="0" smtClean="0"/>
              <a:t> (</a:t>
            </a:r>
            <a:r>
              <a:rPr lang="en-US" dirty="0" err="1" smtClean="0"/>
              <a:t>desde</a:t>
            </a:r>
            <a:r>
              <a:rPr lang="en-US" dirty="0" smtClean="0"/>
              <a:t> la </a:t>
            </a:r>
            <a:r>
              <a:rPr lang="en-US" dirty="0" err="1" smtClean="0"/>
              <a:t>selección</a:t>
            </a:r>
            <a:r>
              <a:rPr lang="en-US" dirty="0" smtClean="0"/>
              <a:t> hasta la </a:t>
            </a:r>
            <a:r>
              <a:rPr lang="en-US" dirty="0" err="1" smtClean="0"/>
              <a:t>ejecución</a:t>
            </a:r>
            <a:r>
              <a:rPr lang="en-US" dirty="0" smtClean="0"/>
              <a:t> y </a:t>
            </a:r>
            <a:r>
              <a:rPr lang="en-US" dirty="0" err="1" smtClean="0"/>
              <a:t>evaluación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Optimización</a:t>
            </a:r>
            <a:r>
              <a:rPr lang="en-US" b="1" dirty="0" smtClean="0"/>
              <a:t> de la </a:t>
            </a:r>
            <a:r>
              <a:rPr lang="en-US" b="1" dirty="0" err="1" smtClean="0"/>
              <a:t>oferta</a:t>
            </a:r>
            <a:r>
              <a:rPr lang="en-US" b="1" dirty="0" smtClean="0"/>
              <a:t> de </a:t>
            </a:r>
            <a:r>
              <a:rPr lang="en-US" b="1" dirty="0" err="1" smtClean="0"/>
              <a:t>información</a:t>
            </a:r>
            <a:r>
              <a:rPr lang="en-US" b="1" dirty="0" smtClean="0"/>
              <a:t>.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plataformas</a:t>
            </a:r>
            <a:r>
              <a:rPr lang="en-US" dirty="0" smtClean="0"/>
              <a:t> </a:t>
            </a:r>
            <a:r>
              <a:rPr lang="en-US" dirty="0" err="1" smtClean="0"/>
              <a:t>tecnológicas</a:t>
            </a:r>
            <a:r>
              <a:rPr lang="en-US" dirty="0" smtClean="0"/>
              <a:t> para </a:t>
            </a:r>
            <a:r>
              <a:rPr lang="en-US" dirty="0" err="1" smtClean="0"/>
              <a:t>albergar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relativa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proyecto</a:t>
            </a:r>
            <a:r>
              <a:rPr lang="en-US" dirty="0" smtClean="0"/>
              <a:t>. 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Facilitación</a:t>
            </a:r>
            <a:r>
              <a:rPr lang="en-US" b="1" dirty="0" smtClean="0"/>
              <a:t> de la </a:t>
            </a:r>
            <a:r>
              <a:rPr lang="en-US" b="1" dirty="0" err="1" smtClean="0"/>
              <a:t>participación</a:t>
            </a:r>
            <a:r>
              <a:rPr lang="en-US" b="1" dirty="0" smtClean="0"/>
              <a:t> de </a:t>
            </a:r>
            <a:r>
              <a:rPr lang="en-US" b="1" dirty="0" err="1" smtClean="0"/>
              <a:t>ciudadanos</a:t>
            </a:r>
            <a:r>
              <a:rPr lang="en-US" b="1" dirty="0" smtClean="0"/>
              <a:t>.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participación</a:t>
            </a:r>
            <a:r>
              <a:rPr lang="en-US" dirty="0" smtClean="0"/>
              <a:t> </a:t>
            </a:r>
            <a:r>
              <a:rPr lang="en-US" dirty="0" err="1" smtClean="0"/>
              <a:t>remota</a:t>
            </a:r>
            <a:r>
              <a:rPr lang="en-US" dirty="0" smtClean="0"/>
              <a:t> (</a:t>
            </a:r>
            <a:r>
              <a:rPr lang="en-US" dirty="0" err="1" smtClean="0"/>
              <a:t>foros</a:t>
            </a:r>
            <a:r>
              <a:rPr lang="en-US" dirty="0"/>
              <a:t> </a:t>
            </a:r>
            <a:r>
              <a:rPr lang="en-US" dirty="0" smtClean="0"/>
              <a:t>de internet, </a:t>
            </a:r>
            <a:r>
              <a:rPr lang="en-US" dirty="0" err="1" smtClean="0"/>
              <a:t>teléfonos</a:t>
            </a:r>
            <a:r>
              <a:rPr lang="en-US" dirty="0" smtClean="0"/>
              <a:t> </a:t>
            </a:r>
            <a:r>
              <a:rPr lang="en-US" dirty="0" err="1" smtClean="0"/>
              <a:t>móviles</a:t>
            </a:r>
            <a:r>
              <a:rPr lang="en-US" dirty="0" smtClean="0"/>
              <a:t>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disminuir</a:t>
            </a:r>
            <a:r>
              <a:rPr lang="en-US" dirty="0" smtClean="0"/>
              <a:t> 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invertido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participantes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justes</a:t>
            </a:r>
            <a:r>
              <a:rPr lang="en-US" dirty="0" smtClean="0"/>
              <a:t> </a:t>
            </a:r>
            <a:r>
              <a:rPr lang="en-US" dirty="0" smtClean="0"/>
              <a:t>a la </a:t>
            </a:r>
            <a:r>
              <a:rPr lang="en-US" dirty="0" err="1" smtClean="0"/>
              <a:t>metodología</a:t>
            </a:r>
            <a:endParaRPr lang="en-US" dirty="0"/>
          </a:p>
        </p:txBody>
      </p:sp>
      <p:sp>
        <p:nvSpPr>
          <p:cNvPr id="8" name="Vertical Text Placeholder 7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46007186"/>
              </p:ext>
            </p:extLst>
          </p:nvPr>
        </p:nvGraphicFramePr>
        <p:xfrm>
          <a:off x="392519" y="2966484"/>
          <a:ext cx="8332381" cy="1419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38328245"/>
              </p:ext>
            </p:extLst>
          </p:nvPr>
        </p:nvGraphicFramePr>
        <p:xfrm>
          <a:off x="415925" y="4430650"/>
          <a:ext cx="8332381" cy="1419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4783" y="2923954"/>
            <a:ext cx="394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CICLO DE PROYECTO DE INVERSION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096" y="4416112"/>
            <a:ext cx="394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MOMENTOS PARTICIPATIVOS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Gracias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Emosqueira@worldbank.org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807654"/>
            <a:ext cx="8308975" cy="751071"/>
          </a:xfrm>
        </p:spPr>
        <p:txBody>
          <a:bodyPr/>
          <a:lstStyle/>
          <a:p>
            <a:r>
              <a:rPr lang="en-US" sz="3000" dirty="0" smtClean="0"/>
              <a:t>A </a:t>
            </a:r>
            <a:r>
              <a:rPr lang="en-US" sz="3000" dirty="0" err="1" smtClean="0"/>
              <a:t>pesar</a:t>
            </a:r>
            <a:r>
              <a:rPr lang="en-US" sz="3000" dirty="0" smtClean="0"/>
              <a:t> del </a:t>
            </a:r>
            <a:r>
              <a:rPr lang="en-US" sz="3000" dirty="0" err="1" smtClean="0"/>
              <a:t>aumento</a:t>
            </a:r>
            <a:r>
              <a:rPr lang="en-US" sz="3000" dirty="0" smtClean="0"/>
              <a:t> de </a:t>
            </a:r>
            <a:r>
              <a:rPr lang="en-US" sz="3000" dirty="0" err="1" smtClean="0"/>
              <a:t>las</a:t>
            </a:r>
            <a:r>
              <a:rPr lang="en-US" sz="3000" dirty="0" smtClean="0"/>
              <a:t> </a:t>
            </a:r>
            <a:r>
              <a:rPr lang="en-US" sz="3000" dirty="0" err="1" smtClean="0"/>
              <a:t>transferencias</a:t>
            </a:r>
            <a:r>
              <a:rPr lang="en-US" sz="3000" dirty="0" smtClean="0"/>
              <a:t>, los </a:t>
            </a:r>
            <a:r>
              <a:rPr lang="en-US" sz="3000" dirty="0" err="1" smtClean="0"/>
              <a:t>gobiernos</a:t>
            </a:r>
            <a:r>
              <a:rPr lang="en-US" sz="3000" dirty="0" smtClean="0"/>
              <a:t> </a:t>
            </a:r>
            <a:r>
              <a:rPr lang="en-US" sz="3000" dirty="0" err="1" smtClean="0"/>
              <a:t>municipales</a:t>
            </a:r>
            <a:r>
              <a:rPr lang="en-US" sz="3000" dirty="0" smtClean="0"/>
              <a:t> </a:t>
            </a:r>
            <a:r>
              <a:rPr lang="es-MX" sz="3000" dirty="0" smtClean="0"/>
              <a:t>aún</a:t>
            </a:r>
            <a:r>
              <a:rPr lang="en-US" sz="3000" dirty="0" smtClean="0"/>
              <a:t> </a:t>
            </a:r>
            <a:r>
              <a:rPr lang="en-US" sz="3000" dirty="0" err="1" smtClean="0"/>
              <a:t>enfrentan</a:t>
            </a:r>
            <a:r>
              <a:rPr lang="en-US" sz="3000" dirty="0" smtClean="0"/>
              <a:t> el </a:t>
            </a:r>
            <a:r>
              <a:rPr lang="en-US" sz="3000" dirty="0" err="1" smtClean="0"/>
              <a:t>reto</a:t>
            </a:r>
            <a:r>
              <a:rPr lang="en-US" sz="3000" dirty="0" smtClean="0"/>
              <a:t> de </a:t>
            </a:r>
            <a:r>
              <a:rPr lang="en-US" sz="3000" dirty="0" err="1" smtClean="0"/>
              <a:t>ganarse</a:t>
            </a:r>
            <a:r>
              <a:rPr lang="en-US" sz="3000" dirty="0" smtClean="0"/>
              <a:t> la </a:t>
            </a:r>
            <a:r>
              <a:rPr lang="en-US" sz="3000" dirty="0" err="1" smtClean="0"/>
              <a:t>confianza</a:t>
            </a:r>
            <a:r>
              <a:rPr lang="en-US" sz="3000" dirty="0" smtClean="0"/>
              <a:t> de la </a:t>
            </a:r>
            <a:r>
              <a:rPr lang="en-US" sz="3000" dirty="0" err="1" smtClean="0"/>
              <a:t>gente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151185"/>
              </p:ext>
            </p:extLst>
          </p:nvPr>
        </p:nvGraphicFramePr>
        <p:xfrm>
          <a:off x="1499191" y="2860158"/>
          <a:ext cx="5677785" cy="33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5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751071"/>
          </a:xfrm>
        </p:spPr>
        <p:txBody>
          <a:bodyPr/>
          <a:lstStyle/>
          <a:p>
            <a:r>
              <a:rPr lang="en-US" sz="3000" dirty="0" smtClean="0"/>
              <a:t>… la </a:t>
            </a:r>
            <a:r>
              <a:rPr lang="en-US" sz="3000" dirty="0" err="1" smtClean="0"/>
              <a:t>confianza</a:t>
            </a:r>
            <a:r>
              <a:rPr lang="en-US" sz="3000" dirty="0" smtClean="0"/>
              <a:t> </a:t>
            </a:r>
            <a:r>
              <a:rPr lang="en-US" sz="3000" dirty="0" smtClean="0"/>
              <a:t>en </a:t>
            </a:r>
            <a:r>
              <a:rPr lang="en-US" sz="3000" dirty="0" err="1" smtClean="0"/>
              <a:t>las</a:t>
            </a:r>
            <a:r>
              <a:rPr lang="en-US" sz="3000" dirty="0" smtClean="0"/>
              <a:t> </a:t>
            </a:r>
            <a:r>
              <a:rPr lang="en-US" sz="3000" dirty="0" err="1" smtClean="0"/>
              <a:t>instituciones</a:t>
            </a:r>
            <a:r>
              <a:rPr lang="en-US" sz="3000" dirty="0" smtClean="0"/>
              <a:t> locales </a:t>
            </a:r>
            <a:r>
              <a:rPr lang="en-US" sz="3000" dirty="0" err="1" smtClean="0"/>
              <a:t>continúa</a:t>
            </a:r>
            <a:r>
              <a:rPr lang="en-US" sz="3000" dirty="0" smtClean="0"/>
              <a:t> </a:t>
            </a:r>
            <a:r>
              <a:rPr lang="en-US" sz="3000" dirty="0" err="1" smtClean="0"/>
              <a:t>siendo</a:t>
            </a:r>
            <a:r>
              <a:rPr lang="en-US" sz="3000" dirty="0" smtClean="0"/>
              <a:t> </a:t>
            </a:r>
            <a:r>
              <a:rPr lang="en-US" sz="3000" dirty="0" err="1" smtClean="0"/>
              <a:t>baja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17" y="3052652"/>
            <a:ext cx="49625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42" y="3052652"/>
            <a:ext cx="22860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5723" y="3912781"/>
            <a:ext cx="7563627" cy="4465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509930"/>
            <a:ext cx="8308975" cy="751071"/>
          </a:xfrm>
        </p:spPr>
        <p:txBody>
          <a:bodyPr/>
          <a:lstStyle/>
          <a:p>
            <a:r>
              <a:rPr lang="en-US" sz="3000" dirty="0"/>
              <a:t>L</a:t>
            </a:r>
            <a:r>
              <a:rPr lang="en-US" sz="3000" dirty="0" smtClean="0"/>
              <a:t>a </a:t>
            </a:r>
            <a:r>
              <a:rPr lang="en-US" sz="3000" dirty="0" err="1" smtClean="0"/>
              <a:t>satisfacción</a:t>
            </a:r>
            <a:r>
              <a:rPr lang="en-US" sz="3000" dirty="0" smtClean="0"/>
              <a:t> </a:t>
            </a:r>
            <a:r>
              <a:rPr lang="en-US" sz="3000" dirty="0" err="1" smtClean="0"/>
              <a:t>ciudadana</a:t>
            </a:r>
            <a:r>
              <a:rPr lang="en-US" sz="3000" dirty="0" smtClean="0"/>
              <a:t> con los </a:t>
            </a:r>
            <a:r>
              <a:rPr lang="en-US" sz="3000" dirty="0" err="1" smtClean="0"/>
              <a:t>servicios</a:t>
            </a:r>
            <a:r>
              <a:rPr lang="en-US" sz="3000" dirty="0" smtClean="0"/>
              <a:t> </a:t>
            </a:r>
            <a:r>
              <a:rPr lang="en-US" sz="3000" dirty="0" err="1" smtClean="0"/>
              <a:t>municipales</a:t>
            </a:r>
            <a:r>
              <a:rPr lang="en-US" sz="3000" dirty="0" smtClean="0"/>
              <a:t> no </a:t>
            </a:r>
            <a:r>
              <a:rPr lang="en-US" sz="3000" dirty="0" err="1" smtClean="0"/>
              <a:t>es</a:t>
            </a:r>
            <a:r>
              <a:rPr lang="en-US" sz="3000" dirty="0" smtClean="0"/>
              <a:t> la </a:t>
            </a:r>
            <a:r>
              <a:rPr lang="en-US" sz="3000" dirty="0" err="1" smtClean="0"/>
              <a:t>esperada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994279"/>
              </p:ext>
            </p:extLst>
          </p:nvPr>
        </p:nvGraphicFramePr>
        <p:xfrm>
          <a:off x="1913860" y="2806993"/>
          <a:ext cx="5135526" cy="385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3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552462"/>
            <a:ext cx="8308975" cy="751071"/>
          </a:xfrm>
        </p:spPr>
        <p:txBody>
          <a:bodyPr/>
          <a:lstStyle/>
          <a:p>
            <a:r>
              <a:rPr lang="en-US" sz="3000" dirty="0" smtClean="0"/>
              <a:t>…y </a:t>
            </a:r>
            <a:r>
              <a:rPr lang="en-US" sz="3000" dirty="0" err="1" smtClean="0"/>
              <a:t>sigue</a:t>
            </a:r>
            <a:r>
              <a:rPr lang="en-US" sz="3000" dirty="0" smtClean="0"/>
              <a:t> </a:t>
            </a:r>
            <a:r>
              <a:rPr lang="en-US" sz="3000" dirty="0" err="1" smtClean="0"/>
              <a:t>existiendo</a:t>
            </a:r>
            <a:r>
              <a:rPr lang="en-US" sz="3000" dirty="0" smtClean="0"/>
              <a:t> </a:t>
            </a:r>
            <a:r>
              <a:rPr lang="en-US" sz="3000" dirty="0" err="1" smtClean="0"/>
              <a:t>insatisfacción</a:t>
            </a:r>
            <a:r>
              <a:rPr lang="en-US" sz="3000" dirty="0" smtClean="0"/>
              <a:t> con los </a:t>
            </a:r>
            <a:r>
              <a:rPr lang="en-US" sz="3000" dirty="0" err="1" smtClean="0"/>
              <a:t>servicios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prestan</a:t>
            </a:r>
            <a:r>
              <a:rPr lang="en-US" sz="3000" dirty="0" smtClean="0"/>
              <a:t> los </a:t>
            </a:r>
            <a:r>
              <a:rPr lang="en-US" sz="3000" dirty="0" err="1" smtClean="0"/>
              <a:t>municipios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30" y="3269505"/>
            <a:ext cx="49434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505" y="3355230"/>
            <a:ext cx="22955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8383" y="4178606"/>
            <a:ext cx="7563627" cy="4465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584361"/>
            <a:ext cx="8308975" cy="751071"/>
          </a:xfrm>
        </p:spPr>
        <p:txBody>
          <a:bodyPr/>
          <a:lstStyle/>
          <a:p>
            <a:r>
              <a:rPr lang="en-US" sz="3000" dirty="0" smtClean="0"/>
              <a:t>A </a:t>
            </a:r>
            <a:r>
              <a:rPr lang="en-US" sz="3000" dirty="0" err="1" smtClean="0"/>
              <a:t>veces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un </a:t>
            </a:r>
            <a:r>
              <a:rPr lang="en-US" sz="3000" dirty="0" err="1" smtClean="0"/>
              <a:t>problema</a:t>
            </a:r>
            <a:r>
              <a:rPr lang="en-US" sz="3000" dirty="0" smtClean="0"/>
              <a:t> de </a:t>
            </a:r>
            <a:r>
              <a:rPr lang="en-US" sz="3000" dirty="0" err="1" smtClean="0"/>
              <a:t>fondos</a:t>
            </a:r>
            <a:r>
              <a:rPr lang="en-US" sz="3000" dirty="0" smtClean="0"/>
              <a:t>, </a:t>
            </a:r>
            <a:r>
              <a:rPr lang="en-US" sz="3000" dirty="0" err="1" smtClean="0"/>
              <a:t>otras</a:t>
            </a:r>
            <a:r>
              <a:rPr lang="en-US" sz="3000" dirty="0" smtClean="0"/>
              <a:t> </a:t>
            </a:r>
            <a:r>
              <a:rPr lang="en-US" sz="3000" dirty="0" err="1" smtClean="0"/>
              <a:t>veces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un </a:t>
            </a:r>
            <a:r>
              <a:rPr lang="en-US" sz="3000" dirty="0" err="1" smtClean="0"/>
              <a:t>problema</a:t>
            </a:r>
            <a:r>
              <a:rPr lang="en-US" sz="3000" dirty="0" smtClean="0"/>
              <a:t> del </a:t>
            </a:r>
            <a:r>
              <a:rPr lang="en-US" sz="3000" dirty="0" err="1" smtClean="0"/>
              <a:t>uso</a:t>
            </a:r>
            <a:r>
              <a:rPr lang="en-US" sz="3000" dirty="0" smtClean="0"/>
              <a:t> de </a:t>
            </a:r>
            <a:r>
              <a:rPr lang="en-US" sz="3000" dirty="0" err="1" smtClean="0"/>
              <a:t>esos</a:t>
            </a:r>
            <a:r>
              <a:rPr lang="en-US" sz="3000" dirty="0" smtClean="0"/>
              <a:t> </a:t>
            </a:r>
            <a:r>
              <a:rPr lang="en-US" sz="3000" dirty="0" err="1" smtClean="0"/>
              <a:t>fondos</a:t>
            </a:r>
            <a:endParaRPr lang="en-US" sz="3000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en-US" dirty="0" err="1" smtClean="0"/>
              <a:t>Atomización</a:t>
            </a:r>
            <a:r>
              <a:rPr lang="en-US" dirty="0" smtClean="0"/>
              <a:t> de los </a:t>
            </a:r>
            <a:r>
              <a:rPr lang="en-US" dirty="0" err="1" smtClean="0"/>
              <a:t>municipios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smtClean="0"/>
              <a:t>Peru: 27 </a:t>
            </a:r>
            <a:r>
              <a:rPr lang="en-US" sz="1600" dirty="0" err="1" smtClean="0"/>
              <a:t>millones</a:t>
            </a:r>
            <a:r>
              <a:rPr lang="en-US" sz="1600" dirty="0" smtClean="0"/>
              <a:t> de </a:t>
            </a:r>
            <a:r>
              <a:rPr lang="en-US" sz="1600" dirty="0" err="1" smtClean="0"/>
              <a:t>habitantes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1,800 </a:t>
            </a:r>
            <a:r>
              <a:rPr lang="en-US" sz="1600" dirty="0" err="1" smtClean="0">
                <a:sym typeface="Wingdings" panose="05000000000000000000" pitchFamily="2" charset="2"/>
              </a:rPr>
              <a:t>municipios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Honduras: 9 </a:t>
            </a:r>
            <a:r>
              <a:rPr lang="en-US" sz="1600" dirty="0" err="1" smtClean="0">
                <a:sym typeface="Wingdings" panose="05000000000000000000" pitchFamily="2" charset="2"/>
              </a:rPr>
              <a:t>millones</a:t>
            </a:r>
            <a:r>
              <a:rPr lang="en-US" sz="1600" dirty="0" smtClean="0">
                <a:sym typeface="Wingdings" panose="05000000000000000000" pitchFamily="2" charset="2"/>
              </a:rPr>
              <a:t> de </a:t>
            </a:r>
            <a:r>
              <a:rPr lang="en-US" sz="1600" dirty="0" err="1" smtClean="0">
                <a:sym typeface="Wingdings" panose="05000000000000000000" pitchFamily="2" charset="2"/>
              </a:rPr>
              <a:t>habitantes</a:t>
            </a:r>
            <a:r>
              <a:rPr lang="en-US" sz="1600" dirty="0" smtClean="0">
                <a:sym typeface="Wingdings" panose="05000000000000000000" pitchFamily="2" charset="2"/>
              </a:rPr>
              <a:t>  298 </a:t>
            </a:r>
            <a:r>
              <a:rPr lang="en-US" sz="1600" dirty="0" err="1" smtClean="0">
                <a:sym typeface="Wingdings" panose="05000000000000000000" pitchFamily="2" charset="2"/>
              </a:rPr>
              <a:t>municipios</a:t>
            </a:r>
            <a:endParaRPr lang="en-US" sz="1600" dirty="0" smtClean="0"/>
          </a:p>
          <a:p>
            <a:pPr lvl="1"/>
            <a:r>
              <a:rPr lang="en-US" sz="1600" dirty="0" smtClean="0"/>
              <a:t>Indonesia: 270 </a:t>
            </a:r>
            <a:r>
              <a:rPr lang="en-US" sz="1600" dirty="0" err="1" smtClean="0"/>
              <a:t>millones</a:t>
            </a:r>
            <a:r>
              <a:rPr lang="en-US" sz="1600" dirty="0" smtClean="0"/>
              <a:t> de </a:t>
            </a:r>
            <a:r>
              <a:rPr lang="en-US" sz="1600" dirty="0" err="1" smtClean="0"/>
              <a:t>habitantes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502 </a:t>
            </a:r>
            <a:r>
              <a:rPr lang="en-US" sz="1600" dirty="0" err="1" smtClean="0">
                <a:sym typeface="Wingdings" panose="05000000000000000000" pitchFamily="2" charset="2"/>
              </a:rPr>
              <a:t>municipios</a:t>
            </a:r>
            <a:endParaRPr lang="en-US" sz="1600" dirty="0" smtClean="0"/>
          </a:p>
          <a:p>
            <a:r>
              <a:rPr lang="en-US" dirty="0" err="1" smtClean="0"/>
              <a:t>Atomización</a:t>
            </a:r>
            <a:r>
              <a:rPr lang="en-US" dirty="0" smtClean="0"/>
              <a:t> reduce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inversión</a:t>
            </a:r>
            <a:r>
              <a:rPr lang="en-US" dirty="0" smtClean="0"/>
              <a:t> en capital</a:t>
            </a:r>
          </a:p>
          <a:p>
            <a:r>
              <a:rPr lang="en-US" dirty="0" smtClean="0"/>
              <a:t>Sub-</a:t>
            </a:r>
            <a:r>
              <a:rPr lang="en-US" dirty="0" err="1" smtClean="0"/>
              <a:t>ejecución</a:t>
            </a:r>
            <a:r>
              <a:rPr lang="en-US" dirty="0" smtClean="0"/>
              <a:t> de los </a:t>
            </a:r>
            <a:r>
              <a:rPr lang="en-US" dirty="0" err="1" smtClean="0"/>
              <a:t>presupuestos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 err="1" smtClean="0"/>
              <a:t>Datos</a:t>
            </a:r>
            <a:r>
              <a:rPr lang="en-US" sz="1600" dirty="0" smtClean="0"/>
              <a:t> de Peru, 2000-2010)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077" y="4145805"/>
            <a:ext cx="3582988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6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563080"/>
            <a:ext cx="8308975" cy="751071"/>
          </a:xfrm>
        </p:spPr>
        <p:txBody>
          <a:bodyPr/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800" dirty="0" err="1" smtClean="0"/>
              <a:t>Desde</a:t>
            </a:r>
            <a:r>
              <a:rPr lang="en-US" sz="2800" dirty="0" smtClean="0"/>
              <a:t> el </a:t>
            </a:r>
            <a:r>
              <a:rPr lang="en-US" sz="2800" dirty="0" err="1" smtClean="0"/>
              <a:t>lado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oferta</a:t>
            </a:r>
            <a:r>
              <a:rPr lang="en-US" sz="2800" dirty="0" smtClean="0"/>
              <a:t> y la </a:t>
            </a:r>
            <a:r>
              <a:rPr lang="en-US" sz="2800" dirty="0" err="1" smtClean="0"/>
              <a:t>demanda</a:t>
            </a:r>
            <a:r>
              <a:rPr lang="en-US" sz="2800" dirty="0" smtClean="0"/>
              <a:t> se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apoyar</a:t>
            </a:r>
            <a:r>
              <a:rPr lang="en-US" sz="2800" dirty="0" smtClean="0"/>
              <a:t> el </a:t>
            </a:r>
            <a:r>
              <a:rPr lang="en-US" sz="2800" dirty="0" err="1" smtClean="0"/>
              <a:t>uso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eficiente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recursos</a:t>
            </a:r>
            <a:r>
              <a:rPr lang="en-US" sz="2800" dirty="0" smtClean="0"/>
              <a:t> </a:t>
            </a:r>
            <a:r>
              <a:rPr lang="en-US" sz="2800" dirty="0" err="1" smtClean="0"/>
              <a:t>disponibles</a:t>
            </a:r>
            <a:endParaRPr lang="en-US" sz="2800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err="1" smtClean="0"/>
              <a:t>Ejemplo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b="1" u="sng" dirty="0" err="1"/>
              <a:t>M</a:t>
            </a:r>
            <a:r>
              <a:rPr lang="en-US" b="1" u="sng" dirty="0" err="1" smtClean="0"/>
              <a:t>ancomunidades</a:t>
            </a:r>
            <a:r>
              <a:rPr lang="en-US" b="1" u="sng" dirty="0" smtClean="0"/>
              <a:t> en Peru</a:t>
            </a:r>
            <a:r>
              <a:rPr lang="en-US" u="sng" dirty="0" smtClean="0"/>
              <a:t> </a:t>
            </a:r>
          </a:p>
          <a:p>
            <a:r>
              <a:rPr lang="en-US" u="sng" dirty="0" err="1" smtClean="0"/>
              <a:t>Participación</a:t>
            </a:r>
            <a:r>
              <a:rPr lang="en-US" u="sng" dirty="0" smtClean="0"/>
              <a:t> </a:t>
            </a:r>
            <a:r>
              <a:rPr lang="en-US" u="sng" dirty="0" err="1" smtClean="0"/>
              <a:t>comunal</a:t>
            </a:r>
            <a:r>
              <a:rPr lang="en-US" u="sng" dirty="0" smtClean="0"/>
              <a:t> en </a:t>
            </a:r>
            <a:r>
              <a:rPr lang="en-US" u="sng" dirty="0" err="1" smtClean="0"/>
              <a:t>financiamiento</a:t>
            </a:r>
            <a:r>
              <a:rPr lang="en-US" u="sng" dirty="0" smtClean="0"/>
              <a:t>  de </a:t>
            </a:r>
            <a:r>
              <a:rPr lang="en-US" u="sng" dirty="0" err="1" smtClean="0"/>
              <a:t>obras</a:t>
            </a:r>
            <a:r>
              <a:rPr lang="en-US" u="sng" dirty="0" smtClean="0"/>
              <a:t> </a:t>
            </a:r>
            <a:r>
              <a:rPr lang="en-US" u="sng" dirty="0" err="1" smtClean="0"/>
              <a:t>públicas</a:t>
            </a:r>
            <a:endParaRPr lang="en-US" u="sng" dirty="0" smtClean="0"/>
          </a:p>
          <a:p>
            <a:r>
              <a:rPr lang="en-US" b="1" u="sng" dirty="0" err="1" smtClean="0"/>
              <a:t>Auditorias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Visibles</a:t>
            </a:r>
            <a:r>
              <a:rPr lang="en-US" b="1" u="sng" dirty="0" smtClean="0"/>
              <a:t> en Colombia </a:t>
            </a:r>
            <a:r>
              <a:rPr lang="en-US" dirty="0" smtClean="0"/>
              <a:t>(</a:t>
            </a:r>
            <a:r>
              <a:rPr lang="en-US" dirty="0" err="1" smtClean="0"/>
              <a:t>monitoreo</a:t>
            </a:r>
            <a:r>
              <a:rPr lang="en-US" dirty="0" smtClean="0"/>
              <a:t> </a:t>
            </a:r>
            <a:r>
              <a:rPr lang="en-US" dirty="0" err="1" smtClean="0"/>
              <a:t>ciudadano</a:t>
            </a:r>
            <a:r>
              <a:rPr lang="en-US" dirty="0" smtClean="0"/>
              <a:t> de la </a:t>
            </a:r>
            <a:r>
              <a:rPr lang="en-US" dirty="0" err="1" smtClean="0"/>
              <a:t>ejecución</a:t>
            </a:r>
            <a:r>
              <a:rPr lang="en-US" dirty="0" smtClean="0"/>
              <a:t> de </a:t>
            </a:r>
            <a:r>
              <a:rPr lang="en-US" dirty="0" err="1" smtClean="0"/>
              <a:t>obras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).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Caso</a:t>
            </a:r>
            <a:r>
              <a:rPr lang="en-US" sz="4000" dirty="0" smtClean="0"/>
              <a:t> de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Auditorias</a:t>
            </a:r>
            <a:r>
              <a:rPr lang="en-US" sz="4000" dirty="0" smtClean="0"/>
              <a:t> </a:t>
            </a:r>
            <a:r>
              <a:rPr lang="en-US" sz="4000" dirty="0" err="1" smtClean="0"/>
              <a:t>Visibles</a:t>
            </a:r>
            <a:r>
              <a:rPr lang="en-US" sz="4000" dirty="0" smtClean="0"/>
              <a:t> </a:t>
            </a:r>
            <a:r>
              <a:rPr lang="en-US" sz="4000" dirty="0" err="1" smtClean="0"/>
              <a:t>Ciudadanas</a:t>
            </a:r>
            <a:r>
              <a:rPr lang="en-US" sz="4000" dirty="0" smtClean="0"/>
              <a:t> en Colombia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976" y="2217908"/>
            <a:ext cx="2628134" cy="2747963"/>
          </a:xfrm>
        </p:spPr>
        <p:txBody>
          <a:bodyPr>
            <a:noAutofit/>
          </a:bodyPr>
          <a:lstStyle/>
          <a:p>
            <a:r>
              <a:rPr lang="es-ES" dirty="0"/>
              <a:t>Las AVC </a:t>
            </a:r>
            <a:r>
              <a:rPr lang="es-ES" dirty="0" smtClean="0"/>
              <a:t>son </a:t>
            </a:r>
            <a:r>
              <a:rPr lang="es-ES" b="1" u="sng" dirty="0" smtClean="0"/>
              <a:t>audiencias públicas</a:t>
            </a:r>
            <a:r>
              <a:rPr lang="es-ES" dirty="0" smtClean="0"/>
              <a:t> </a:t>
            </a:r>
            <a:r>
              <a:rPr lang="es-ES" dirty="0"/>
              <a:t>para que los ciudadanos </a:t>
            </a:r>
            <a:r>
              <a:rPr lang="es-ES" dirty="0" smtClean="0"/>
              <a:t>participen en </a:t>
            </a:r>
            <a:r>
              <a:rPr lang="es-ES" dirty="0"/>
              <a:t>el monitoreo del uso eficiente de </a:t>
            </a:r>
            <a:r>
              <a:rPr lang="es-ES" dirty="0" smtClean="0"/>
              <a:t>algunos recursos de gestión municipal. </a:t>
            </a:r>
          </a:p>
          <a:p>
            <a:endParaRPr lang="es-ES" dirty="0" smtClean="0"/>
          </a:p>
          <a:p>
            <a:r>
              <a:rPr lang="es-ES" u="sng" dirty="0" smtClean="0"/>
              <a:t>PARTICIPANTES</a:t>
            </a:r>
            <a:r>
              <a:rPr lang="es-ES" dirty="0" smtClean="0"/>
              <a:t>: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Comité de Beneficiarios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Expertos de </a:t>
            </a:r>
            <a:r>
              <a:rPr lang="es-ES" dirty="0" smtClean="0"/>
              <a:t>Inversión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Gobierno Local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Contratistas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Otros ciudadanos</a:t>
            </a:r>
          </a:p>
          <a:p>
            <a:endParaRPr lang="es-E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93040" y="1433714"/>
            <a:ext cx="269507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¿</a:t>
            </a:r>
            <a:r>
              <a:rPr lang="en-US" sz="2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Qué</a:t>
            </a:r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son </a:t>
            </a:r>
            <a:r>
              <a:rPr lang="en-US" sz="2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</a:t>
            </a:r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AVC?</a:t>
            </a:r>
            <a:endParaRPr lang="en-US" sz="2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VERSION DE TRABAJO -- NO PUBLICABLE</a:t>
            </a:r>
            <a:endParaRPr lang="en-US"/>
          </a:p>
        </p:txBody>
      </p:sp>
      <p:pic>
        <p:nvPicPr>
          <p:cNvPr id="1028" name="Picture 4" descr="http://1.bp.blogspot.com/-HaoMKdwB2xc/UXU3iGxKP4I/AAAAAAAAAx8/0oAsAts4LrM/s1600/DSC071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088" y="2195603"/>
            <a:ext cx="4628779" cy="347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1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2528</TotalTime>
  <Words>571</Words>
  <Application>Microsoft Office PowerPoint</Application>
  <PresentationFormat>On-screen Show (4:3)</PresentationFormat>
  <Paragraphs>89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Expo</vt:lpstr>
      <vt:lpstr>Innovaciones Participativas para la Mejora de los Servicios Municipales</vt:lpstr>
      <vt:lpstr>A pesar del aumento de las transferencias, los gobiernos municipales aún enfrentan el reto de ganarse la confianza de la gente…</vt:lpstr>
      <vt:lpstr>… la confianza en las instituciones locales continúa siendo baja.</vt:lpstr>
      <vt:lpstr>La satisfacción ciudadana con los servicios municipales no es la esperada…</vt:lpstr>
      <vt:lpstr>…y sigue existiendo insatisfacción con los servicios que prestan los municipios.</vt:lpstr>
      <vt:lpstr>A veces es un problema de fondos, otras veces es un problema del uso de esos fondos</vt:lpstr>
      <vt:lpstr>   Desde el lado de la oferta y la demanda se puede apoyar el uso más eficiente de los recursos disponibles</vt:lpstr>
      <vt:lpstr>Caso de las Auditorias Visibles Ciudadanas en Colombia</vt:lpstr>
      <vt:lpstr>PowerPoint Presentation</vt:lpstr>
      <vt:lpstr>PowerPoint Presentation</vt:lpstr>
      <vt:lpstr>Beneficios del Monitoreo Ciudadano en la Ejecución de Obras Públicas</vt:lpstr>
      <vt:lpstr>Limitaciones de la Metodología (Evaluación de Impacto BM)</vt:lpstr>
      <vt:lpstr>Piloto: Auditorias Ciudadanas Visibles 2.0</vt:lpstr>
      <vt:lpstr>Ajustes a la metodología</vt:lpstr>
      <vt:lpstr>Ajustes a la metodología</vt:lpstr>
      <vt:lpstr>Gracias</vt:lpstr>
    </vt:vector>
  </TitlesOfParts>
  <Company>The World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Auditorias Visibles Ciudadanas</dc:title>
  <dc:creator>Sheila Grandio</dc:creator>
  <cp:lastModifiedBy>Sheila Grandio</cp:lastModifiedBy>
  <cp:revision>50</cp:revision>
  <dcterms:created xsi:type="dcterms:W3CDTF">2013-06-09T22:43:52Z</dcterms:created>
  <dcterms:modified xsi:type="dcterms:W3CDTF">2014-06-12T14:08:17Z</dcterms:modified>
</cp:coreProperties>
</file>