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</p:sldMasterIdLst>
  <p:notesMasterIdLst>
    <p:notesMasterId r:id="rId24"/>
  </p:notesMasterIdLst>
  <p:sldIdLst>
    <p:sldId id="536" r:id="rId5"/>
    <p:sldId id="500" r:id="rId6"/>
    <p:sldId id="550" r:id="rId7"/>
    <p:sldId id="520" r:id="rId8"/>
    <p:sldId id="533" r:id="rId9"/>
    <p:sldId id="524" r:id="rId10"/>
    <p:sldId id="544" r:id="rId11"/>
    <p:sldId id="548" r:id="rId12"/>
    <p:sldId id="547" r:id="rId13"/>
    <p:sldId id="554" r:id="rId14"/>
    <p:sldId id="537" r:id="rId15"/>
    <p:sldId id="556" r:id="rId16"/>
    <p:sldId id="538" r:id="rId17"/>
    <p:sldId id="505" r:id="rId18"/>
    <p:sldId id="541" r:id="rId19"/>
    <p:sldId id="557" r:id="rId20"/>
    <p:sldId id="545" r:id="rId21"/>
    <p:sldId id="542" r:id="rId22"/>
    <p:sldId id="543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52BF"/>
    <a:srgbClr val="000000"/>
    <a:srgbClr val="FFFFFF"/>
    <a:srgbClr val="009AD0"/>
    <a:srgbClr val="F8F8F8"/>
    <a:srgbClr val="009ED6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2" autoAdjust="0"/>
    <p:restoredTop sz="96803" autoAdjust="0"/>
  </p:normalViewPr>
  <p:slideViewPr>
    <p:cSldViewPr>
      <p:cViewPr varScale="1">
        <p:scale>
          <a:sx n="85" d="100"/>
          <a:sy n="85" d="100"/>
        </p:scale>
        <p:origin x="1411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8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Molina\Six%20Sigma\Para%20expo%20Enero%20Concejo\vehiculos%20por%20&#225;rea%20y%20estado%20en%20May20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 dirty="0"/>
              <a:t>Operatividad de la flota vehicular </a:t>
            </a:r>
            <a:r>
              <a:rPr lang="es-PE" dirty="0" err="1"/>
              <a:t>May</a:t>
            </a:r>
            <a:r>
              <a:rPr lang="es-PE" dirty="0"/>
              <a:t>. 2012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4222154759056821"/>
          <c:y val="0.37319225721784782"/>
          <c:w val="0.53173918017952426"/>
          <c:h val="0.59636045494313206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Hoja1!$B$21:$B$22</c:f>
              <c:strCache>
                <c:ptCount val="2"/>
                <c:pt idx="0">
                  <c:v>Total Operativos</c:v>
                </c:pt>
                <c:pt idx="1">
                  <c:v>Total Inoperativos</c:v>
                </c:pt>
              </c:strCache>
            </c:strRef>
          </c:cat>
          <c:val>
            <c:numRef>
              <c:f>Hoja1!$C$21:$C$22</c:f>
              <c:numCache>
                <c:formatCode>General</c:formatCode>
                <c:ptCount val="2"/>
                <c:pt idx="0">
                  <c:v>167</c:v>
                </c:pt>
                <c:pt idx="1">
                  <c:v>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PE"/>
              <a:t>Operatividad de la flota vehicular Dic. 2012</a:t>
            </a:r>
          </a:p>
        </c:rich>
      </c:tx>
      <c:layout>
        <c:manualLayout>
          <c:xMode val="edge"/>
          <c:yMode val="edge"/>
          <c:x val="0.14290806312526122"/>
          <c:y val="4.53521037345056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17409743819104"/>
          <c:y val="0.37319225721784782"/>
          <c:w val="0.59778663033190149"/>
          <c:h val="0.54341952549007555"/>
        </c:manualLayout>
      </c:layout>
      <c:pieChart>
        <c:varyColors val="1"/>
        <c:ser>
          <c:idx val="0"/>
          <c:order val="0"/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Hoja1!$B$29:$B$30</c:f>
              <c:strCache>
                <c:ptCount val="2"/>
                <c:pt idx="0">
                  <c:v>Total Operativos</c:v>
                </c:pt>
                <c:pt idx="1">
                  <c:v>Total Inoperativos</c:v>
                </c:pt>
              </c:strCache>
            </c:strRef>
          </c:cat>
          <c:val>
            <c:numRef>
              <c:f>Hoja1!$C$29:$C$30</c:f>
              <c:numCache>
                <c:formatCode>General</c:formatCode>
                <c:ptCount val="2"/>
                <c:pt idx="0">
                  <c:v>80</c:v>
                </c:pt>
                <c:pt idx="1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032951-580B-4AA8-9DD6-182C2C0560A5}" type="datetimeFigureOut">
              <a:rPr lang="es-PE" smtClean="0"/>
              <a:t>09/06/2014</a:t>
            </a:fld>
            <a:endParaRPr lang="es-PE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CE0809-89B2-48C8-96C4-E1DC6F12BB41}" type="slidenum">
              <a:rPr lang="es-PE" smtClean="0"/>
              <a:t>‹#›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99335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2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303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4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84931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739642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3031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PE" noProof="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862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CE0809-89B2-48C8-96C4-E1DC6F12BB41}" type="slidenum">
              <a:rPr lang="es-PE" smtClean="0"/>
              <a:t>18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820973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4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5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038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12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9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4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0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65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20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5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52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791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9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98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7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4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70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1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376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82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8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49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5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22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0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73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/>
              <a:pPr/>
              <a:t>09/06/2014</a:t>
            </a:fld>
            <a:endParaRPr lang="es-P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/>
              <a:pPr/>
              <a:t>‹#›</a:t>
            </a:fld>
            <a:endParaRPr lang="es-P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05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2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80526-73C7-46E7-BDFB-12F92B55A165}" type="datetimeFigureOut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09/06/2014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9E09B-909B-4371-986A-2854E8F1FB50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P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6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7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3" descr="D:\MMolina\Six Sigma\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4"/>
            <a:ext cx="9144000" cy="68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07" y="4037726"/>
            <a:ext cx="3289155" cy="2075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699" y="4265510"/>
            <a:ext cx="3105062" cy="2101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075" y="4046890"/>
            <a:ext cx="2898524" cy="178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Gina\Downloads\LOGO MARCA CIUDAD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2463" r="5078" b="3186"/>
          <a:stretch/>
        </p:blipFill>
        <p:spPr bwMode="auto">
          <a:xfrm>
            <a:off x="179512" y="117109"/>
            <a:ext cx="1250320" cy="12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7 CuadroTexto"/>
          <p:cNvSpPr txBox="1"/>
          <p:nvPr/>
        </p:nvSpPr>
        <p:spPr>
          <a:xfrm>
            <a:off x="3963886" y="5874425"/>
            <a:ext cx="4657044" cy="1046440"/>
          </a:xfrm>
          <a:prstGeom prst="rect">
            <a:avLst/>
          </a:prstGeom>
          <a:solidFill>
            <a:srgbClr val="0152BF"/>
          </a:solidFill>
        </p:spPr>
        <p:txBody>
          <a:bodyPr wrap="none" rtlCol="0">
            <a:spAutoFit/>
          </a:bodyPr>
          <a:lstStyle/>
          <a:p>
            <a:pPr algn="ctr"/>
            <a:r>
              <a:rPr lang="es-ES_tradnl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MBA Gustavo Espinoza Gómez</a:t>
            </a:r>
          </a:p>
          <a:p>
            <a:pPr algn="ctr"/>
            <a:r>
              <a:rPr lang="es-ES_tradn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Gerente de Administración y Finanzas de La Molina</a:t>
            </a:r>
          </a:p>
          <a:p>
            <a:pPr algn="ctr"/>
            <a:r>
              <a:rPr lang="es-ES_tradnl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Lima – Perú</a:t>
            </a:r>
          </a:p>
          <a:p>
            <a:pPr algn="ctr"/>
            <a:r>
              <a:rPr lang="es-ES_tradnl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Junio 2014</a:t>
            </a:r>
            <a:endParaRPr lang="es-E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979713" y="671933"/>
            <a:ext cx="570062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b="1" dirty="0"/>
              <a:t>Optimización en la Gestión de la Flota vehicular mediante la modalidad del Renting Vehicular</a:t>
            </a:r>
            <a:endParaRPr lang="es-PE" sz="2800" dirty="0"/>
          </a:p>
        </p:txBody>
      </p:sp>
    </p:spTree>
    <p:extLst>
      <p:ext uri="{BB962C8B-B14F-4D97-AF65-F5344CB8AC3E}">
        <p14:creationId xmlns:p14="http://schemas.microsoft.com/office/powerpoint/2010/main" val="318589281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Arco de bloque"/>
          <p:cNvSpPr/>
          <p:nvPr/>
        </p:nvSpPr>
        <p:spPr>
          <a:xfrm>
            <a:off x="2843811" y="908723"/>
            <a:ext cx="1976034" cy="1195290"/>
          </a:xfrm>
          <a:prstGeom prst="blockArc">
            <a:avLst>
              <a:gd name="adj1" fmla="val 10409523"/>
              <a:gd name="adj2" fmla="val 11251"/>
              <a:gd name="adj3" fmla="val 26531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75" y="1047201"/>
            <a:ext cx="9096061" cy="5688632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>
          <a:xfrm>
            <a:off x="0" y="0"/>
            <a:ext cx="6732240" cy="908723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3. Implementación Lean Six Sigma Año 2013</a:t>
            </a:r>
            <a:endParaRPr lang="es-PE" sz="32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6209" y="70470"/>
            <a:ext cx="933450" cy="1009650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5680756" y="1506368"/>
            <a:ext cx="3491880" cy="228267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US$ 1’ 485,000.00</a:t>
            </a:r>
          </a:p>
          <a:p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US$ 1´ 190,000.00</a:t>
            </a:r>
          </a:p>
          <a:p>
            <a:r>
              <a:rPr lang="es-ES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2013</a:t>
            </a: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US$      604,000.00</a:t>
            </a:r>
            <a:endParaRPr lang="es-E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6575" y="1080120"/>
            <a:ext cx="7146359" cy="426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83958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0615"/>
            <a:ext cx="8155831" cy="5544616"/>
          </a:xfrm>
          <a:prstGeom prst="rect">
            <a:avLst/>
          </a:prstGeom>
        </p:spPr>
      </p:pic>
      <p:sp>
        <p:nvSpPr>
          <p:cNvPr id="5" name="8 Rectángulo"/>
          <p:cNvSpPr/>
          <p:nvPr/>
        </p:nvSpPr>
        <p:spPr>
          <a:xfrm>
            <a:off x="179512" y="188640"/>
            <a:ext cx="5760640" cy="1152128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3. Gestión del  </a:t>
            </a:r>
            <a:r>
              <a:rPr lang="es-PE" sz="3600" b="1" dirty="0" err="1" smtClean="0">
                <a:latin typeface="Leelawadee" pitchFamily="34" charset="-34"/>
                <a:cs typeface="Leelawadee" pitchFamily="34" charset="-34"/>
              </a:rPr>
              <a:t>Renting</a:t>
            </a:r>
            <a:endParaRPr lang="es-PE" sz="3600" b="1" dirty="0" smtClean="0">
              <a:latin typeface="Leelawadee" pitchFamily="34" charset="-34"/>
              <a:cs typeface="Leelawadee" pitchFamily="34" charset="-34"/>
            </a:endParaRPr>
          </a:p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    Vehicular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70338"/>
            <a:ext cx="9334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7772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76470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32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. Que incluye el RENTING </a:t>
            </a:r>
            <a:endParaRPr lang="es-PE" sz="32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  <a:p>
            <a:pPr lvl="1"/>
            <a:r>
              <a:rPr lang="es-PE" sz="32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    Vehicular</a:t>
            </a:r>
            <a:endParaRPr lang="es-PE" sz="32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49608" y="2276872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dirty="0">
                <a:solidFill>
                  <a:prstClr val="black"/>
                </a:solidFill>
              </a:rPr>
              <a:t>Se realiza la contratación del </a:t>
            </a:r>
            <a:r>
              <a:rPr lang="es-PE" b="1" dirty="0">
                <a:solidFill>
                  <a:prstClr val="black"/>
                </a:solidFill>
              </a:rPr>
              <a:t>servicio de </a:t>
            </a:r>
            <a:r>
              <a:rPr lang="es-PE" b="1" dirty="0" err="1">
                <a:solidFill>
                  <a:prstClr val="black"/>
                </a:solidFill>
              </a:rPr>
              <a:t>Renting</a:t>
            </a:r>
            <a:r>
              <a:rPr lang="es-PE" b="1" dirty="0">
                <a:solidFill>
                  <a:prstClr val="black"/>
                </a:solidFill>
              </a:rPr>
              <a:t> Vehicular </a:t>
            </a:r>
            <a:r>
              <a:rPr lang="es-PE" dirty="0">
                <a:solidFill>
                  <a:prstClr val="black"/>
                </a:solidFill>
              </a:rPr>
              <a:t>de cincuenta y cinco (55) vehículos, por un periodo de </a:t>
            </a:r>
            <a:r>
              <a:rPr lang="es-PE" b="1" u="sng" dirty="0">
                <a:solidFill>
                  <a:prstClr val="black"/>
                </a:solidFill>
              </a:rPr>
              <a:t>36 </a:t>
            </a:r>
            <a:r>
              <a:rPr lang="es-PE" b="1" u="sng" dirty="0" smtClean="0">
                <a:solidFill>
                  <a:prstClr val="black"/>
                </a:solidFill>
              </a:rPr>
              <a:t>meses</a:t>
            </a:r>
            <a:r>
              <a:rPr lang="es-PE" dirty="0" smtClean="0">
                <a:solidFill>
                  <a:prstClr val="black"/>
                </a:solidFill>
              </a:rPr>
              <a:t>.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471582" y="3267796"/>
            <a:ext cx="4531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Treinta y Ocho (38) vehículos </a:t>
            </a:r>
            <a:r>
              <a:rPr lang="es-PE" b="1" dirty="0" smtClean="0">
                <a:solidFill>
                  <a:prstClr val="black"/>
                </a:solidFill>
              </a:rPr>
              <a:t>administrativos</a:t>
            </a:r>
            <a:endParaRPr lang="es-PE" dirty="0">
              <a:solidFill>
                <a:prstClr val="black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71582" y="381571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PE" b="1" dirty="0">
                <a:solidFill>
                  <a:prstClr val="black"/>
                </a:solidFill>
              </a:rPr>
              <a:t>Diecisiete (17) vehículos operativos, a ser renovados a los veinticuatro (24) meses</a:t>
            </a:r>
            <a:r>
              <a:rPr lang="es-PE" dirty="0">
                <a:solidFill>
                  <a:prstClr val="black"/>
                </a:solidFill>
              </a:rPr>
              <a:t> con unidades de igual o superior característica, de fabricación mínimo año 2013 y  máximo 100 kilómetros de recorrido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49608" y="5373554"/>
            <a:ext cx="837086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u="sng" dirty="0">
                <a:solidFill>
                  <a:prstClr val="black"/>
                </a:solidFill>
              </a:rPr>
              <a:t>MONTO </a:t>
            </a:r>
            <a:r>
              <a:rPr lang="es-ES" b="1" u="sng" dirty="0" smtClean="0">
                <a:solidFill>
                  <a:prstClr val="black"/>
                </a:solidFill>
              </a:rPr>
              <a:t>CONTRACTUAL (Servicio por 3 años)</a:t>
            </a:r>
            <a:endParaRPr lang="es-PE" b="1" i="1" u="sng" dirty="0">
              <a:solidFill>
                <a:prstClr val="black"/>
              </a:solidFill>
            </a:endParaRPr>
          </a:p>
          <a:p>
            <a:r>
              <a:rPr lang="es-PE" dirty="0">
                <a:solidFill>
                  <a:prstClr val="black"/>
                </a:solidFill>
              </a:rPr>
              <a:t>El monto total </a:t>
            </a:r>
            <a:r>
              <a:rPr lang="es-PE" dirty="0" smtClean="0">
                <a:solidFill>
                  <a:prstClr val="black"/>
                </a:solidFill>
              </a:rPr>
              <a:t>asciende </a:t>
            </a:r>
            <a:r>
              <a:rPr lang="es-PE" dirty="0">
                <a:solidFill>
                  <a:prstClr val="black"/>
                </a:solidFill>
              </a:rPr>
              <a:t>a </a:t>
            </a:r>
            <a:r>
              <a:rPr lang="es-PE" u="sng" dirty="0">
                <a:solidFill>
                  <a:prstClr val="black"/>
                </a:solidFill>
              </a:rPr>
              <a:t>S/. 9’663,698.06 (Nueve Millones Seiscientos Sesenta y Tres Mil Seiscientos Noventa y Ocho con 06/100 Nuevos Soles)</a:t>
            </a:r>
            <a:r>
              <a:rPr lang="es-PE" dirty="0">
                <a:solidFill>
                  <a:prstClr val="black"/>
                </a:solidFill>
              </a:rPr>
              <a:t>, incluido impuestos de </a:t>
            </a:r>
            <a:r>
              <a:rPr lang="es-PE" dirty="0" smtClean="0">
                <a:solidFill>
                  <a:prstClr val="black"/>
                </a:solidFill>
              </a:rPr>
              <a:t>ley. </a:t>
            </a:r>
            <a:r>
              <a:rPr lang="es-PE" sz="2000" b="1" dirty="0" smtClean="0">
                <a:solidFill>
                  <a:srgbClr val="FF0000"/>
                </a:solidFill>
              </a:rPr>
              <a:t>(Aprox. US$ 3,580,000.00)</a:t>
            </a:r>
          </a:p>
        </p:txBody>
      </p:sp>
      <p:sp>
        <p:nvSpPr>
          <p:cNvPr id="6" name="5 Rectángulo"/>
          <p:cNvSpPr/>
          <p:nvPr/>
        </p:nvSpPr>
        <p:spPr>
          <a:xfrm>
            <a:off x="5148064" y="3267796"/>
            <a:ext cx="3923928" cy="181588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sz="1600" i="1" dirty="0">
                <a:solidFill>
                  <a:srgbClr val="0152BF"/>
                </a:solidFill>
              </a:rPr>
              <a:t>Este monto comprende el </a:t>
            </a:r>
            <a:r>
              <a:rPr lang="es-ES_tradnl" sz="1600" b="1" i="1" dirty="0">
                <a:solidFill>
                  <a:srgbClr val="0152BF"/>
                </a:solidFill>
              </a:rPr>
              <a:t>costo del servicio, seguros e impuestos, transportes y de ser el caso los costos laborales conforme a la legislación vigente</a:t>
            </a:r>
            <a:r>
              <a:rPr lang="es-ES_tradnl" sz="1600" i="1" dirty="0">
                <a:solidFill>
                  <a:srgbClr val="0152BF"/>
                </a:solidFill>
              </a:rPr>
              <a:t>, así como todo aquello que sea necesario para la correcta ejecución de la prestación materia del presente contrato.</a:t>
            </a:r>
            <a:endParaRPr lang="es-PE" sz="1600" i="1" dirty="0">
              <a:solidFill>
                <a:srgbClr val="0152BF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4288" y="764704"/>
            <a:ext cx="1236264" cy="13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9659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 Rectángulo"/>
          <p:cNvSpPr/>
          <p:nvPr/>
        </p:nvSpPr>
        <p:spPr>
          <a:xfrm>
            <a:off x="323528" y="22464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. Flota Vehicular del RENTING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259879"/>
            <a:ext cx="933450" cy="1009650"/>
          </a:xfrm>
          <a:prstGeom prst="rect">
            <a:avLst/>
          </a:prstGeom>
        </p:spPr>
      </p:pic>
      <p:sp>
        <p:nvSpPr>
          <p:cNvPr id="2" name="1 Rectángulo redondeado"/>
          <p:cNvSpPr/>
          <p:nvPr/>
        </p:nvSpPr>
        <p:spPr>
          <a:xfrm>
            <a:off x="899592" y="1669505"/>
            <a:ext cx="30963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VEHICULOS ADMINISTRATIVOS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004048" y="1669505"/>
            <a:ext cx="3096344" cy="50405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VEHICULOS OPERATIVOS</a:t>
            </a:r>
            <a:endParaRPr lang="es-E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466738"/>
              </p:ext>
            </p:extLst>
          </p:nvPr>
        </p:nvGraphicFramePr>
        <p:xfrm>
          <a:off x="682152" y="2564904"/>
          <a:ext cx="38178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04"/>
                <a:gridCol w="194421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ITEM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TIPO VEHICULO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CANTIDAD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Camioneta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2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Automoviles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08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3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Furgon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VAN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Camiones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Volquetes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02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365375"/>
              </p:ext>
            </p:extLst>
          </p:nvPr>
        </p:nvGraphicFramePr>
        <p:xfrm>
          <a:off x="4716016" y="2564904"/>
          <a:ext cx="38178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3504"/>
                <a:gridCol w="194421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ITEM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TIPO VEHICULO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 smtClean="0"/>
                        <a:t>CANTIDAD</a:t>
                      </a:r>
                      <a:endParaRPr lang="es-E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1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Camioneta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17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3419872" y="5301208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691680" y="5435932"/>
            <a:ext cx="828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endParaRPr lang="es-E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52320" y="5238056"/>
            <a:ext cx="108012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13 Flecha abajo"/>
          <p:cNvSpPr/>
          <p:nvPr/>
        </p:nvSpPr>
        <p:spPr>
          <a:xfrm>
            <a:off x="4788024" y="5779277"/>
            <a:ext cx="1607430" cy="544706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CuadroTexto"/>
          <p:cNvSpPr txBox="1"/>
          <p:nvPr/>
        </p:nvSpPr>
        <p:spPr>
          <a:xfrm>
            <a:off x="4981636" y="6272283"/>
            <a:ext cx="12202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UU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80009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" y="1700808"/>
            <a:ext cx="9143244" cy="5157191"/>
          </a:xfrm>
          <a:prstGeom prst="rect">
            <a:avLst/>
          </a:prstGeom>
        </p:spPr>
      </p:pic>
      <p:sp>
        <p:nvSpPr>
          <p:cNvPr id="8" name="8 Rectángulo"/>
          <p:cNvSpPr/>
          <p:nvPr/>
        </p:nvSpPr>
        <p:spPr>
          <a:xfrm>
            <a:off x="323528" y="22464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. Vista Panorámica de la Flota Vehicular RENTING 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051" name="Picture 3" descr="F:\FIU 2014\FOTO_4_CAMIONET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1"/>
            <a:ext cx="3851920" cy="238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FIU 2014\FOTO_2_CAMINONET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844824"/>
            <a:ext cx="316873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0329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3" y="992887"/>
            <a:ext cx="7225843" cy="5316433"/>
          </a:xfrm>
          <a:prstGeom prst="rect">
            <a:avLst/>
          </a:prstGeom>
        </p:spPr>
      </p:pic>
      <p:sp>
        <p:nvSpPr>
          <p:cNvPr id="3" name="8 Rectángulo"/>
          <p:cNvSpPr/>
          <p:nvPr/>
        </p:nvSpPr>
        <p:spPr>
          <a:xfrm>
            <a:off x="163919" y="188640"/>
            <a:ext cx="7755852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4. Análisis de Opción de Compra Vs </a:t>
            </a:r>
            <a:r>
              <a:rPr lang="es-PE" sz="3600" b="1" dirty="0" err="1" smtClean="0">
                <a:latin typeface="Leelawadee" pitchFamily="34" charset="-34"/>
                <a:cs typeface="Leelawadee" pitchFamily="34" charset="-34"/>
              </a:rPr>
              <a:t>Renting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  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632" y="223875"/>
            <a:ext cx="933450" cy="10096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740352" y="1849433"/>
            <a:ext cx="936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C00000"/>
                </a:solidFill>
              </a:rPr>
              <a:t>VAN</a:t>
            </a:r>
            <a:endParaRPr lang="es-ES" sz="3200" b="1" dirty="0">
              <a:solidFill>
                <a:srgbClr val="C00000"/>
              </a:solidFill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251520" y="1556792"/>
            <a:ext cx="504056" cy="2926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Flecha derecha"/>
          <p:cNvSpPr/>
          <p:nvPr/>
        </p:nvSpPr>
        <p:spPr>
          <a:xfrm>
            <a:off x="208221" y="3933056"/>
            <a:ext cx="504056" cy="29264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8 Conector recto"/>
          <p:cNvCxnSpPr/>
          <p:nvPr/>
        </p:nvCxnSpPr>
        <p:spPr>
          <a:xfrm>
            <a:off x="3491880" y="3763597"/>
            <a:ext cx="0" cy="315779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>
            <a:off x="3491880" y="3717032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>
            <a:off x="3491880" y="4079376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4932040" y="3717032"/>
            <a:ext cx="0" cy="362344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/>
          <p:nvPr/>
        </p:nvCxnSpPr>
        <p:spPr>
          <a:xfrm>
            <a:off x="3491880" y="4869160"/>
            <a:ext cx="0" cy="144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3491880" y="5013176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>
            <a:off x="3491880" y="4869160"/>
            <a:ext cx="144016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4932040" y="4869160"/>
            <a:ext cx="0" cy="144016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Flecha derecha"/>
          <p:cNvSpPr/>
          <p:nvPr/>
        </p:nvSpPr>
        <p:spPr>
          <a:xfrm>
            <a:off x="5508104" y="3763597"/>
            <a:ext cx="1728192" cy="3157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7303432" y="3763597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US$ 3 051,000.00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7288120" y="4756502"/>
            <a:ext cx="1840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US$ 2 867,000.00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27 Flecha derecha"/>
          <p:cNvSpPr/>
          <p:nvPr/>
        </p:nvSpPr>
        <p:spPr>
          <a:xfrm>
            <a:off x="5559928" y="4756502"/>
            <a:ext cx="1728192" cy="31577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5828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163919" y="188640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4. Beneficios del </a:t>
            </a:r>
            <a:r>
              <a:rPr lang="es-PE" sz="3600" b="1" dirty="0" err="1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Renting</a:t>
            </a:r>
            <a:endParaRPr lang="es-PE" sz="3600" b="1" dirty="0" smtClean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  <a:p>
            <a:pPr lvl="1"/>
            <a:r>
              <a:rPr lang="es-PE" sz="3600" b="1" dirty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V</a:t>
            </a:r>
            <a:r>
              <a:rPr lang="es-PE" sz="3600" b="1" dirty="0" smtClean="0">
                <a:solidFill>
                  <a:prstClr val="white"/>
                </a:solidFill>
                <a:latin typeface="Leelawadee" pitchFamily="34" charset="-34"/>
                <a:cs typeface="Leelawadee" pitchFamily="34" charset="-34"/>
              </a:rPr>
              <a:t>ehicular </a:t>
            </a:r>
            <a:endParaRPr lang="es-PE" sz="3600" b="1" dirty="0">
              <a:solidFill>
                <a:prstClr val="white"/>
              </a:solidFill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328" y="188640"/>
            <a:ext cx="933450" cy="1009650"/>
          </a:xfrm>
          <a:prstGeom prst="rect">
            <a:avLst/>
          </a:prstGeom>
        </p:spPr>
      </p:pic>
      <p:sp>
        <p:nvSpPr>
          <p:cNvPr id="5" name="4 Flecha derecha"/>
          <p:cNvSpPr/>
          <p:nvPr/>
        </p:nvSpPr>
        <p:spPr>
          <a:xfrm>
            <a:off x="533854" y="2140259"/>
            <a:ext cx="1080120" cy="734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051720" y="2276872"/>
            <a:ext cx="6131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OPERATIVIDAD DE LA FLOTA VEHICULAR: 100%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0" name="9 Flecha derecha"/>
          <p:cNvSpPr/>
          <p:nvPr/>
        </p:nvSpPr>
        <p:spPr>
          <a:xfrm>
            <a:off x="469250" y="3242320"/>
            <a:ext cx="1080120" cy="734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1987116" y="3378933"/>
            <a:ext cx="55194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OPTIMO RENDIMIENTO DE COMBUSTIBLE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2" name="11 Flecha derecha"/>
          <p:cNvSpPr/>
          <p:nvPr/>
        </p:nvSpPr>
        <p:spPr>
          <a:xfrm>
            <a:off x="427058" y="4344381"/>
            <a:ext cx="1080120" cy="734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1922512" y="4480994"/>
            <a:ext cx="678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MEJORA DE LOS SERVICIOS PUBLICOS MUNICIPALES</a:t>
            </a:r>
            <a:endParaRPr lang="es-ES" sz="2400" b="1" dirty="0">
              <a:solidFill>
                <a:prstClr val="black"/>
              </a:solidFill>
            </a:endParaRPr>
          </a:p>
        </p:txBody>
      </p:sp>
      <p:sp>
        <p:nvSpPr>
          <p:cNvPr id="14" name="13 Flecha derecha"/>
          <p:cNvSpPr/>
          <p:nvPr/>
        </p:nvSpPr>
        <p:spPr>
          <a:xfrm>
            <a:off x="384866" y="5386150"/>
            <a:ext cx="1080120" cy="8554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57908" y="5583055"/>
            <a:ext cx="6394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smtClean="0">
                <a:solidFill>
                  <a:prstClr val="black"/>
                </a:solidFill>
              </a:rPr>
              <a:t>REDUCCION DE COSTOS DE LA FLOTA VEHICULAR</a:t>
            </a:r>
            <a:endParaRPr lang="es-ES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906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79512" y="2016224"/>
            <a:ext cx="8424936" cy="692696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es-PE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elawadee" pitchFamily="34" charset="-34"/>
                <a:cs typeface="Leelawadee" pitchFamily="34" charset="-34"/>
              </a:rPr>
              <a:t>Impacto de la mayor disponibilidad vehicular en la reducción de la delincuencia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08920"/>
            <a:ext cx="8529749" cy="321905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644366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282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8 Rectángulo"/>
          <p:cNvSpPr/>
          <p:nvPr/>
        </p:nvSpPr>
        <p:spPr>
          <a:xfrm>
            <a:off x="163919" y="188640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>
                <a:latin typeface="Leelawadee" pitchFamily="34" charset="-34"/>
                <a:cs typeface="Leelawadee" pitchFamily="34" charset="-34"/>
              </a:rPr>
              <a:t>5</a:t>
            </a:r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.Conclusiones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223875"/>
            <a:ext cx="933450" cy="10096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95536" y="1533465"/>
            <a:ext cx="835196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 smtClean="0"/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Gestionar innovativamente,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para dar una solución integral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a un problema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estructural que se enfrentan los Gobiernos Locales, con eficiencia y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eficacia en las gestión.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Los resultados obtenidos, nos muestran que el </a:t>
            </a:r>
            <a:r>
              <a:rPr lang="es-ES" sz="2000" b="1" i="1" u="sng" dirty="0" smtClean="0">
                <a:solidFill>
                  <a:schemeClr val="accent1">
                    <a:lumMod val="50000"/>
                  </a:schemeClr>
                </a:solidFill>
              </a:rPr>
              <a:t>RENTING VEHICULAR 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fue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 la decisión mas adecuada, para mejorar la prestación de los servicios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 públicos municipales, con una  flota vehicular nueva y el soporte técnico</a:t>
            </a:r>
          </a:p>
          <a:p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 respectivo de la empresa que nos brinda los servicios.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Esta es una experiencia única en el Perú, a nivel de Gobiernos Locales y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su</a:t>
            </a:r>
          </a:p>
          <a:p>
            <a:r>
              <a:rPr lang="es-ES" sz="20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    aplicación es posible  a otros Gobiernos Locales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con similares problemas.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Se tiene la oportunidad de tener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siempre una flota vehicular nueva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,  de 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continuar con este servicio, sin incrementar los costos, lo cual es una</a:t>
            </a:r>
          </a:p>
          <a:p>
            <a:r>
              <a:rPr lang="es-ES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r>
              <a:rPr lang="es-ES" sz="2000" i="1" dirty="0" smtClean="0">
                <a:solidFill>
                  <a:schemeClr val="accent1">
                    <a:lumMod val="50000"/>
                  </a:schemeClr>
                </a:solidFill>
              </a:rPr>
              <a:t>ventaja competitiva en un Gobierno Local</a:t>
            </a:r>
            <a:r>
              <a:rPr lang="es-ES" sz="2000" dirty="0" smtClean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s-ES" sz="2000" b="1" i="1" dirty="0" smtClean="0">
                <a:solidFill>
                  <a:srgbClr val="FF0000"/>
                </a:solidFill>
              </a:rPr>
              <a:t>disponer de un flota moderna</a:t>
            </a:r>
          </a:p>
          <a:p>
            <a:r>
              <a:rPr lang="es-ES" sz="2000" b="1" i="1" dirty="0">
                <a:solidFill>
                  <a:srgbClr val="FF0000"/>
                </a:solidFill>
              </a:rPr>
              <a:t> </a:t>
            </a:r>
            <a:r>
              <a:rPr lang="es-ES" sz="2000" b="1" i="1" dirty="0" smtClean="0">
                <a:solidFill>
                  <a:srgbClr val="FF0000"/>
                </a:solidFill>
              </a:rPr>
              <a:t>    de vehículos para brindar servicios públicos de calidad a sus ciudadanos</a:t>
            </a:r>
            <a:r>
              <a:rPr lang="es-ES" sz="2000" dirty="0" smtClean="0"/>
              <a:t>.</a:t>
            </a:r>
          </a:p>
          <a:p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41842903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4" name="Picture 3" descr="D:\MMolina\Six Sigma\DSC_01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594"/>
            <a:ext cx="9144000" cy="688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4807" y="4037726"/>
            <a:ext cx="3289155" cy="20755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2699" y="4265510"/>
            <a:ext cx="3105062" cy="2101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075" y="4046890"/>
            <a:ext cx="2898524" cy="17853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C:\Users\Gina\Downloads\LOGO MARCA CIUDAD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8" t="2463" r="5078" b="3186"/>
          <a:stretch/>
        </p:blipFill>
        <p:spPr bwMode="auto">
          <a:xfrm>
            <a:off x="179512" y="117109"/>
            <a:ext cx="1250320" cy="124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4355976" y="3896177"/>
            <a:ext cx="1689886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</a:t>
            </a:r>
            <a:endParaRPr lang="es-E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1616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582781" y="1835746"/>
            <a:ext cx="8545195" cy="5045075"/>
            <a:chOff x="375879" y="901668"/>
            <a:chExt cx="8545195" cy="5045075"/>
          </a:xfrm>
        </p:grpSpPr>
        <p:pic>
          <p:nvPicPr>
            <p:cNvPr id="4" name="6 Imagen" descr="Descripción: plano la molina trazo copia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79" y="901668"/>
              <a:ext cx="8545195" cy="50450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4 CuadroTexto"/>
            <p:cNvSpPr txBox="1"/>
            <p:nvPr/>
          </p:nvSpPr>
          <p:spPr>
            <a:xfrm>
              <a:off x="1187624" y="229582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19,747</a:t>
              </a:r>
              <a:endParaRPr lang="es-PE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627784" y="1916832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tx2">
                      <a:lumMod val="75000"/>
                    </a:schemeClr>
                  </a:solidFill>
                </a:rPr>
                <a:t>51,242</a:t>
              </a:r>
              <a:endParaRPr lang="es-PE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843808" y="2996952"/>
              <a:ext cx="10081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sz="1600" b="1" dirty="0" smtClean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10,317</a:t>
              </a:r>
              <a:endParaRPr lang="es-PE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8" name="7 CuadroTexto"/>
            <p:cNvSpPr txBox="1"/>
            <p:nvPr/>
          </p:nvSpPr>
          <p:spPr>
            <a:xfrm>
              <a:off x="4355976" y="2778391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accent6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16,904</a:t>
              </a:r>
              <a:endParaRPr lang="es-PE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6156176" y="3210439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10,353</a:t>
              </a:r>
              <a:endParaRPr lang="es-PE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9 CuadroTexto"/>
            <p:cNvSpPr txBox="1"/>
            <p:nvPr/>
          </p:nvSpPr>
          <p:spPr>
            <a:xfrm>
              <a:off x="6948264" y="364248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8,013</a:t>
              </a:r>
              <a:endParaRPr lang="es-PE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10 CuadroTexto"/>
            <p:cNvSpPr txBox="1"/>
            <p:nvPr/>
          </p:nvSpPr>
          <p:spPr>
            <a:xfrm>
              <a:off x="3059832" y="4600077"/>
              <a:ext cx="10081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PE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45,661</a:t>
              </a:r>
              <a:endParaRPr lang="es-PE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2" name="11 CuadroTexto"/>
          <p:cNvSpPr txBox="1"/>
          <p:nvPr/>
        </p:nvSpPr>
        <p:spPr>
          <a:xfrm>
            <a:off x="155582" y="5532829"/>
            <a:ext cx="2448272" cy="1323439"/>
          </a:xfrm>
          <a:prstGeom prst="rect">
            <a:avLst/>
          </a:prstGeom>
          <a:solidFill>
            <a:srgbClr val="FFFFFF">
              <a:alpha val="9215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Leelawadee" pitchFamily="34" charset="-34"/>
                <a:cs typeface="Leelawadee" pitchFamily="34" charset="-3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600" dirty="0" smtClean="0">
                <a:latin typeface="+mj-lt"/>
              </a:rPr>
              <a:t>Ubicación   : </a:t>
            </a:r>
            <a:r>
              <a:rPr lang="es-PE" sz="1600" dirty="0">
                <a:latin typeface="+mj-lt"/>
              </a:rPr>
              <a:t>Este de Lima</a:t>
            </a:r>
          </a:p>
          <a:p>
            <a:r>
              <a:rPr lang="es-PE" sz="1600" dirty="0">
                <a:latin typeface="+mj-lt"/>
              </a:rPr>
              <a:t>	</a:t>
            </a:r>
            <a:r>
              <a:rPr lang="es-PE" sz="1600" dirty="0" smtClean="0">
                <a:latin typeface="+mj-lt"/>
              </a:rPr>
              <a:t>Metropolitana</a:t>
            </a:r>
            <a:endParaRPr lang="es-PE" sz="1600" dirty="0">
              <a:latin typeface="+mj-lt"/>
            </a:endParaRPr>
          </a:p>
          <a:p>
            <a:r>
              <a:rPr lang="es-PE" sz="1600" dirty="0" smtClean="0">
                <a:latin typeface="+mj-lt"/>
              </a:rPr>
              <a:t>Población   : </a:t>
            </a:r>
            <a:r>
              <a:rPr lang="es-PE" sz="1600" dirty="0">
                <a:latin typeface="+mj-lt"/>
              </a:rPr>
              <a:t>162,000 Hab.</a:t>
            </a:r>
          </a:p>
          <a:p>
            <a:r>
              <a:rPr lang="es-PE" sz="1600" dirty="0">
                <a:latin typeface="+mj-lt"/>
              </a:rPr>
              <a:t>Extensión    : 65.75 km2</a:t>
            </a:r>
          </a:p>
          <a:p>
            <a:r>
              <a:rPr lang="es-PE" sz="1600" dirty="0" smtClean="0">
                <a:latin typeface="+mj-lt"/>
              </a:rPr>
              <a:t>Zonas            : 7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6" y="620688"/>
            <a:ext cx="6876256" cy="129614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DISTRITO DE LA MOLINA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Elipse"/>
          <p:cNvSpPr/>
          <p:nvPr/>
        </p:nvSpPr>
        <p:spPr>
          <a:xfrm>
            <a:off x="2665584" y="3014800"/>
            <a:ext cx="216024" cy="19432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 dirty="0"/>
          </a:p>
        </p:txBody>
      </p:sp>
      <p:cxnSp>
        <p:nvCxnSpPr>
          <p:cNvPr id="15" name="14 Conector recto de flecha"/>
          <p:cNvCxnSpPr>
            <a:endCxn id="2" idx="1"/>
          </p:cNvCxnSpPr>
          <p:nvPr/>
        </p:nvCxnSpPr>
        <p:spPr>
          <a:xfrm>
            <a:off x="1318150" y="2360460"/>
            <a:ext cx="1379070" cy="6827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25 CuadroTexto"/>
          <p:cNvSpPr txBox="1"/>
          <p:nvPr/>
        </p:nvSpPr>
        <p:spPr>
          <a:xfrm>
            <a:off x="62081" y="1954460"/>
            <a:ext cx="1332445" cy="830997"/>
          </a:xfrm>
          <a:prstGeom prst="rect">
            <a:avLst/>
          </a:prstGeom>
          <a:solidFill>
            <a:srgbClr val="FFFFFF">
              <a:alpha val="92157"/>
            </a:srgb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s-PE"/>
            </a:defPPr>
            <a:lvl1pPr>
              <a:defRPr b="1">
                <a:solidFill>
                  <a:schemeClr val="tx2">
                    <a:lumMod val="75000"/>
                  </a:schemeClr>
                </a:solidFill>
                <a:latin typeface="Leelawadee" pitchFamily="34" charset="-34"/>
                <a:cs typeface="Leelawadee" pitchFamily="34" charset="-34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s-PE" sz="1600" dirty="0" smtClean="0">
                <a:latin typeface="+mj-lt"/>
              </a:rPr>
              <a:t>CSI: Central de Seguridad Integral</a:t>
            </a:r>
            <a:endParaRPr lang="es-PE" sz="1600" dirty="0">
              <a:latin typeface="+mj-lt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" r="2585"/>
          <a:stretch/>
        </p:blipFill>
        <p:spPr bwMode="auto">
          <a:xfrm>
            <a:off x="-24183" y="36676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071" y="830217"/>
            <a:ext cx="1839166" cy="23900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5582" y="156601"/>
            <a:ext cx="1209209" cy="74506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40" y="3830783"/>
            <a:ext cx="2121969" cy="305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945897"/>
            <a:ext cx="2555776" cy="19349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19 CuadroTexto"/>
          <p:cNvSpPr txBox="1"/>
          <p:nvPr/>
        </p:nvSpPr>
        <p:spPr>
          <a:xfrm>
            <a:off x="155582" y="6525344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LIMA</a:t>
            </a:r>
            <a:endParaRPr lang="es-ES" b="1" dirty="0"/>
          </a:p>
        </p:txBody>
      </p:sp>
      <p:cxnSp>
        <p:nvCxnSpPr>
          <p:cNvPr id="27" name="26 Conector recto"/>
          <p:cNvCxnSpPr/>
          <p:nvPr/>
        </p:nvCxnSpPr>
        <p:spPr>
          <a:xfrm>
            <a:off x="497983" y="5355802"/>
            <a:ext cx="544061" cy="0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29" y="5872981"/>
            <a:ext cx="549275" cy="3016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1" name="30 Conector recto"/>
          <p:cNvCxnSpPr/>
          <p:nvPr/>
        </p:nvCxnSpPr>
        <p:spPr>
          <a:xfrm>
            <a:off x="1042044" y="5355802"/>
            <a:ext cx="28460" cy="547341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1024 Conector recto"/>
          <p:cNvCxnSpPr/>
          <p:nvPr/>
        </p:nvCxnSpPr>
        <p:spPr>
          <a:xfrm>
            <a:off x="497983" y="5355802"/>
            <a:ext cx="0" cy="547685"/>
          </a:xfrm>
          <a:prstGeom prst="line">
            <a:avLst/>
          </a:prstGeom>
          <a:ln w="28575">
            <a:solidFill>
              <a:srgbClr val="FF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0" name="1029 CuadroTexto"/>
          <p:cNvSpPr txBox="1"/>
          <p:nvPr/>
        </p:nvSpPr>
        <p:spPr>
          <a:xfrm>
            <a:off x="6867134" y="6525344"/>
            <a:ext cx="2216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/>
              <a:t>DISTRITO LA MOLINA</a:t>
            </a:r>
            <a:endParaRPr lang="es-ES" b="1" dirty="0"/>
          </a:p>
        </p:txBody>
      </p:sp>
      <p:sp>
        <p:nvSpPr>
          <p:cNvPr id="1032" name="1031 CuadroTexto"/>
          <p:cNvSpPr txBox="1"/>
          <p:nvPr/>
        </p:nvSpPr>
        <p:spPr>
          <a:xfrm>
            <a:off x="7975546" y="6093296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i="1" dirty="0" smtClean="0"/>
              <a:t>Población:</a:t>
            </a:r>
          </a:p>
          <a:p>
            <a:r>
              <a:rPr lang="es-ES" sz="1200" i="1" dirty="0" smtClean="0"/>
              <a:t>162,000 Hab.</a:t>
            </a:r>
            <a:endParaRPr lang="es-ES" sz="1200" i="1" dirty="0"/>
          </a:p>
        </p:txBody>
      </p:sp>
      <p:pic>
        <p:nvPicPr>
          <p:cNvPr id="41" name="Picture 2" descr="D:\lcamposh\lucho campos\PRESENTACIONES\PRESENTACIONES 2013\FOTOS ABRIL\CIMG4294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/>
          <a:stretch/>
        </p:blipFill>
        <p:spPr bwMode="auto">
          <a:xfrm>
            <a:off x="7155166" y="66146"/>
            <a:ext cx="1988834" cy="195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38756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2132856"/>
            <a:ext cx="7643192" cy="4093915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PE" sz="2800" dirty="0" smtClean="0"/>
              <a:t>Situación de la Flota Vehicular al año 2011</a:t>
            </a:r>
          </a:p>
          <a:p>
            <a:pPr marL="514350" indent="-514350">
              <a:buAutoNum type="arabicPeriod"/>
            </a:pPr>
            <a:r>
              <a:rPr lang="es-PE" sz="2800" dirty="0" smtClean="0"/>
              <a:t>El inicio 2011/2012: </a:t>
            </a:r>
            <a:r>
              <a:rPr lang="es-PE" sz="2800" dirty="0"/>
              <a:t>e</a:t>
            </a:r>
            <a:r>
              <a:rPr lang="es-PE" sz="2800" dirty="0" smtClean="0"/>
              <a:t>studio Lean </a:t>
            </a:r>
            <a:r>
              <a:rPr lang="es-PE" sz="2800" dirty="0" err="1" smtClean="0"/>
              <a:t>Six</a:t>
            </a:r>
            <a:r>
              <a:rPr lang="es-PE" sz="2800" dirty="0" smtClean="0"/>
              <a:t> Sigma y Recomendaciones </a:t>
            </a:r>
          </a:p>
          <a:p>
            <a:pPr marL="514350" indent="-514350">
              <a:buAutoNum type="arabicPeriod"/>
            </a:pPr>
            <a:r>
              <a:rPr lang="es-PE" sz="2800" dirty="0" smtClean="0"/>
              <a:t>Implementación del Lean </a:t>
            </a:r>
            <a:r>
              <a:rPr lang="es-PE" sz="2800" dirty="0" err="1" smtClean="0"/>
              <a:t>Six</a:t>
            </a:r>
            <a:r>
              <a:rPr lang="es-PE" sz="2800" dirty="0" smtClean="0"/>
              <a:t> Sigma en el 2012/2013: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s-PE" sz="2400" dirty="0" smtClean="0"/>
              <a:t>Reducción del consumo de combustible y otros gastos</a:t>
            </a:r>
          </a:p>
          <a:p>
            <a:pPr lvl="1" indent="-342900">
              <a:buFont typeface="Wingdings" panose="05000000000000000000" pitchFamily="2" charset="2"/>
              <a:buChar char="ü"/>
            </a:pPr>
            <a:r>
              <a:rPr lang="es-PE" sz="2400" dirty="0" smtClean="0"/>
              <a:t>Gestión del </a:t>
            </a:r>
            <a:r>
              <a:rPr lang="es-PE" sz="2400" dirty="0" err="1" smtClean="0"/>
              <a:t>Renting</a:t>
            </a:r>
            <a:r>
              <a:rPr lang="es-PE" sz="2400" dirty="0" smtClean="0"/>
              <a:t> vehicular</a:t>
            </a:r>
            <a:endParaRPr lang="es-PE" sz="2800" dirty="0" smtClean="0"/>
          </a:p>
          <a:p>
            <a:pPr marL="514350" indent="-514350">
              <a:buAutoNum type="arabicPeriod"/>
            </a:pPr>
            <a:r>
              <a:rPr lang="es-PE" sz="2800" dirty="0" smtClean="0"/>
              <a:t>Beneficios del Proyecto: </a:t>
            </a:r>
            <a:r>
              <a:rPr lang="es-PE" sz="2800" dirty="0" err="1" smtClean="0"/>
              <a:t>Renting</a:t>
            </a:r>
            <a:r>
              <a:rPr lang="es-PE" sz="2800" dirty="0" smtClean="0"/>
              <a:t> Vehicular</a:t>
            </a:r>
          </a:p>
          <a:p>
            <a:pPr marL="514350" indent="-514350">
              <a:buAutoNum type="arabicPeriod"/>
            </a:pPr>
            <a:r>
              <a:rPr lang="es-PE" sz="2800" dirty="0" smtClean="0"/>
              <a:t>Conclusiones</a:t>
            </a:r>
            <a:endParaRPr lang="es-PE" sz="2800" dirty="0"/>
          </a:p>
        </p:txBody>
      </p:sp>
      <p:sp>
        <p:nvSpPr>
          <p:cNvPr id="4" name="8 Rectángulo"/>
          <p:cNvSpPr/>
          <p:nvPr/>
        </p:nvSpPr>
        <p:spPr>
          <a:xfrm>
            <a:off x="163919" y="188640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600" b="1" dirty="0" smtClean="0">
                <a:latin typeface="Leelawadee" pitchFamily="34" charset="-34"/>
                <a:cs typeface="Leelawadee" pitchFamily="34" charset="-34"/>
              </a:rPr>
              <a:t>Contenido de la Presentación</a:t>
            </a:r>
            <a:endParaRPr lang="es-PE" sz="3600" b="1" dirty="0">
              <a:latin typeface="Leelawadee" pitchFamily="34" charset="-34"/>
              <a:cs typeface="Leelawadee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50563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764704"/>
            <a:ext cx="6444208" cy="108012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 smtClean="0">
                <a:latin typeface="Leelawadee" pitchFamily="34" charset="-34"/>
                <a:cs typeface="Leelawadee" pitchFamily="34" charset="-34"/>
              </a:rPr>
              <a:t>1. SITUACIÓN DE LA FLOTA VEHICULAR - 2011</a:t>
            </a:r>
            <a:endParaRPr lang="es-PE" sz="3200" b="1" dirty="0">
              <a:latin typeface="Leelawadee" pitchFamily="34" charset="-34"/>
              <a:cs typeface="Leelawadee" pitchFamily="34" charset="-34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95536" y="2378060"/>
            <a:ext cx="540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/>
              <a:t>La antigüedad promedio de </a:t>
            </a:r>
            <a:r>
              <a:rPr lang="es-PE" dirty="0" smtClean="0"/>
              <a:t>la flota vehicular (56 </a:t>
            </a:r>
            <a:r>
              <a:rPr lang="es-PE" dirty="0" err="1" smtClean="0"/>
              <a:t>uu</a:t>
            </a:r>
            <a:r>
              <a:rPr lang="es-PE" dirty="0" smtClean="0"/>
              <a:t>), sobrepasaban </a:t>
            </a:r>
            <a:r>
              <a:rPr lang="es-PE" dirty="0"/>
              <a:t>los </a:t>
            </a:r>
            <a:r>
              <a:rPr lang="es-PE" b="1" i="1" dirty="0"/>
              <a:t>06 años y los 150,000 km</a:t>
            </a:r>
            <a:r>
              <a:rPr lang="es-PE" dirty="0"/>
              <a:t>. de recorrido, lo cual nos </a:t>
            </a:r>
            <a:r>
              <a:rPr lang="es-PE" dirty="0" smtClean="0"/>
              <a:t>indicaba </a:t>
            </a:r>
            <a:r>
              <a:rPr lang="es-PE" dirty="0"/>
              <a:t>que de continuar manteniendo la flota en las actuales circunstancias </a:t>
            </a:r>
            <a:r>
              <a:rPr lang="es-PE" dirty="0" smtClean="0"/>
              <a:t>resultaría totalmente </a:t>
            </a:r>
            <a:r>
              <a:rPr lang="es-PE" b="1" i="1" u="sng" dirty="0"/>
              <a:t>ANTIECONOMICO</a:t>
            </a:r>
            <a:r>
              <a:rPr lang="es-PE" i="1" dirty="0"/>
              <a:t>.</a:t>
            </a:r>
            <a:endParaRPr lang="es-PE" dirty="0"/>
          </a:p>
        </p:txBody>
      </p:sp>
      <p:pic>
        <p:nvPicPr>
          <p:cNvPr id="6" name="5 Imagen" descr="D:\MMolina\Six Sigma\Fotos Flota\Zona4 28Mar 4y 30pm Ca\IMG0352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482" y="2204864"/>
            <a:ext cx="2428875" cy="182372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Rectángulo"/>
          <p:cNvSpPr/>
          <p:nvPr/>
        </p:nvSpPr>
        <p:spPr>
          <a:xfrm>
            <a:off x="360115" y="3855388"/>
            <a:ext cx="5400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PE" b="1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Infraestructura  del taller de mantenimiento nuestro, limitada.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Talleres  externos de mantenimiento poco confiables.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b="1" i="1" dirty="0" smtClean="0"/>
              <a:t>Gastos incrementales anuales, </a:t>
            </a:r>
            <a:r>
              <a:rPr lang="es-PE" dirty="0" smtClean="0"/>
              <a:t>por concepto de mantenimiento y adquisición de repuestos.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PE" dirty="0" smtClean="0"/>
              <a:t>Elevado porcentaje de vehículos inoperativos.</a:t>
            </a:r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887" y="4653136"/>
            <a:ext cx="2024063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196762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756" y="620688"/>
            <a:ext cx="6876256" cy="1296144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3200" b="1" dirty="0" smtClean="0">
                <a:latin typeface="Leelawadee" pitchFamily="34" charset="-34"/>
                <a:cs typeface="Leelawadee" pitchFamily="34" charset="-34"/>
              </a:rPr>
              <a:t>1. SITUACION DE LA FLOTA VEHICULAR</a:t>
            </a:r>
            <a:endParaRPr lang="es-PE" sz="32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01" y="2626296"/>
            <a:ext cx="2135820" cy="1603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343" y="4401108"/>
            <a:ext cx="2160240" cy="16201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6758" y="2692544"/>
            <a:ext cx="2023683" cy="1517763"/>
          </a:xfrm>
          <a:prstGeom prst="rect">
            <a:avLst/>
          </a:prstGeom>
        </p:spPr>
      </p:pic>
      <p:pic>
        <p:nvPicPr>
          <p:cNvPr id="2050" name="Imagen 5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145" y="4401108"/>
            <a:ext cx="1979296" cy="162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366478"/>
              </p:ext>
            </p:extLst>
          </p:nvPr>
        </p:nvGraphicFramePr>
        <p:xfrm>
          <a:off x="5170441" y="1948771"/>
          <a:ext cx="3700899" cy="2315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083382"/>
              </p:ext>
            </p:extLst>
          </p:nvPr>
        </p:nvGraphicFramePr>
        <p:xfrm>
          <a:off x="5436985" y="4314861"/>
          <a:ext cx="3672408" cy="2603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" name="1 CuadroTexto"/>
          <p:cNvSpPr txBox="1"/>
          <p:nvPr/>
        </p:nvSpPr>
        <p:spPr>
          <a:xfrm>
            <a:off x="794701" y="6381328"/>
            <a:ext cx="33194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b="1" dirty="0" smtClean="0"/>
              <a:t>PROMEDIO: 25%  INOPERATIVOS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969377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0" y="260648"/>
            <a:ext cx="7020272" cy="1584176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71550" lvl="1" indent="-514350">
              <a:buAutoNum type="arabicPeriod" startAt="2"/>
            </a:pPr>
            <a:r>
              <a:rPr lang="es-PE" sz="3200" b="1" dirty="0" smtClean="0">
                <a:latin typeface="Leelawadee" pitchFamily="34" charset="-34"/>
                <a:cs typeface="Leelawadee" pitchFamily="34" charset="-34"/>
              </a:rPr>
              <a:t>EL INICIO: ESTUDIO LEAN SIX SIGMA  </a:t>
            </a:r>
            <a:r>
              <a:rPr lang="es-PE" sz="2400" b="1" dirty="0" smtClean="0">
                <a:latin typeface="Leelawadee" pitchFamily="34" charset="-34"/>
                <a:cs typeface="Leelawadee" pitchFamily="34" charset="-34"/>
              </a:rPr>
              <a:t>(DIC 2011- JUN 2012)</a:t>
            </a:r>
            <a:endParaRPr lang="es-PE" sz="32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10" name="9 Imagen" descr="D:\MMolina\Six Sigma\Fotos Flota\Zona1 27Mar 2y30pm Ale\Zona2 26 Mar 2y30pm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88596"/>
            <a:ext cx="2552700" cy="1913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10 Imagen" descr="D:\MMolina\Six Sigma\Fotos Flota\Zona1 27Mar 2y30pm Ale\Zona2 26 Mar 2y30pm_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747" y="2204864"/>
            <a:ext cx="2543175" cy="190563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Rectángulo"/>
          <p:cNvSpPr/>
          <p:nvPr/>
        </p:nvSpPr>
        <p:spPr>
          <a:xfrm>
            <a:off x="3572" y="5645158"/>
            <a:ext cx="5580112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0152BF"/>
                </a:solidFill>
              </a:rPr>
              <a:t>OBJETIVO: REDUCIR COSTOS DE MANTENIMIENTO EN LA</a:t>
            </a:r>
          </a:p>
          <a:p>
            <a:r>
              <a:rPr lang="es-ES" b="1" dirty="0" smtClean="0">
                <a:solidFill>
                  <a:srgbClr val="0152BF"/>
                </a:solidFill>
              </a:rPr>
              <a:t>FLOTA VEHICULAR Y MEJORAR LA OPERATIVIDAD DE LOS</a:t>
            </a:r>
          </a:p>
          <a:p>
            <a:r>
              <a:rPr lang="es-ES" b="1" dirty="0" smtClean="0">
                <a:solidFill>
                  <a:srgbClr val="0152BF"/>
                </a:solidFill>
              </a:rPr>
              <a:t>MISMOS.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b="17342"/>
          <a:stretch/>
        </p:blipFill>
        <p:spPr>
          <a:xfrm>
            <a:off x="1253734" y="1789723"/>
            <a:ext cx="3079787" cy="3815672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3411146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9"/>
            <a:ext cx="704215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973"/>
            <a:ext cx="2915816" cy="2376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224" y="1844972"/>
            <a:ext cx="3213968" cy="23761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44973"/>
            <a:ext cx="2843808" cy="23761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 redondeado"/>
          <p:cNvSpPr/>
          <p:nvPr/>
        </p:nvSpPr>
        <p:spPr>
          <a:xfrm>
            <a:off x="2986224" y="4041067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1 Rectángulo redondeado"/>
          <p:cNvSpPr/>
          <p:nvPr/>
        </p:nvSpPr>
        <p:spPr>
          <a:xfrm>
            <a:off x="6300192" y="4041067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ANALIZAR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12" y="4392488"/>
            <a:ext cx="3203848" cy="22768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Rectángulo redondeado"/>
          <p:cNvSpPr/>
          <p:nvPr/>
        </p:nvSpPr>
        <p:spPr>
          <a:xfrm>
            <a:off x="17612" y="4041067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 Rectángulo redondeado"/>
          <p:cNvSpPr/>
          <p:nvPr/>
        </p:nvSpPr>
        <p:spPr>
          <a:xfrm>
            <a:off x="338212" y="6466030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MEJORAR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240" y="4417888"/>
            <a:ext cx="3960440" cy="20931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 Rectángulo redondeado"/>
          <p:cNvSpPr/>
          <p:nvPr/>
        </p:nvSpPr>
        <p:spPr>
          <a:xfrm>
            <a:off x="4066344" y="6325220"/>
            <a:ext cx="1080120" cy="18002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P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CONTROLAR</a:t>
            </a:r>
            <a:endParaRPr lang="es-E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5318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67544" y="2636912"/>
            <a:ext cx="8064896" cy="267765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/>
              <a:t>Implementar las Recomendaciones del Estudio Lean Six Sigma para el control y el mejor uso de la asignación de combustibles: 2012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s-PE" sz="2800" dirty="0" smtClean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s-PE" sz="2800" dirty="0" smtClean="0"/>
              <a:t>Implementar el Renting Vehicular  2012-2013.</a:t>
            </a:r>
          </a:p>
          <a:p>
            <a:endParaRPr lang="es-PE" sz="2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042150" cy="136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946939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764704"/>
            <a:ext cx="8604448" cy="5980048"/>
          </a:xfrm>
          <a:prstGeom prst="rect">
            <a:avLst/>
          </a:prstGeom>
        </p:spPr>
      </p:pic>
      <p:sp>
        <p:nvSpPr>
          <p:cNvPr id="5" name="8 Rectángulo"/>
          <p:cNvSpPr/>
          <p:nvPr/>
        </p:nvSpPr>
        <p:spPr>
          <a:xfrm>
            <a:off x="323528" y="44624"/>
            <a:ext cx="6444208" cy="1260140"/>
          </a:xfrm>
          <a:prstGeom prst="rect">
            <a:avLst/>
          </a:prstGeom>
          <a:solidFill>
            <a:srgbClr val="009E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PE" sz="2800" b="1" dirty="0">
                <a:latin typeface="Leelawadee" pitchFamily="34" charset="-34"/>
                <a:cs typeface="Leelawadee" pitchFamily="34" charset="-34"/>
              </a:rPr>
              <a:t>3</a:t>
            </a:r>
            <a:r>
              <a:rPr lang="es-PE" sz="2800" b="1" dirty="0" smtClean="0">
                <a:latin typeface="Leelawadee" pitchFamily="34" charset="-34"/>
                <a:cs typeface="Leelawadee" pitchFamily="34" charset="-34"/>
              </a:rPr>
              <a:t>. Implementación Lean Six Sigma Año 2012: reducción de costos</a:t>
            </a:r>
            <a:endParaRPr lang="es-PE" sz="2800" b="1" dirty="0">
              <a:latin typeface="Leelawadee" pitchFamily="34" charset="-34"/>
              <a:cs typeface="Leelawadee" pitchFamily="34" charset="-34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9566" y="0"/>
            <a:ext cx="933450" cy="10096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020272" y="2780928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US$ 300,000.00</a:t>
            </a:r>
          </a:p>
          <a:p>
            <a:pPr algn="ctr"/>
            <a:r>
              <a:rPr lang="es-PE" dirty="0"/>
              <a:t>a</a:t>
            </a:r>
            <a:r>
              <a:rPr lang="es-PE" dirty="0" smtClean="0"/>
              <a:t>horro anual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109736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6098</TotalTime>
  <Words>785</Words>
  <Application>Microsoft Office PowerPoint</Application>
  <PresentationFormat>On-screen Show (4:3)</PresentationFormat>
  <Paragraphs>138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Century Gothic</vt:lpstr>
      <vt:lpstr>Leelawadee</vt:lpstr>
      <vt:lpstr>Wingdings</vt:lpstr>
      <vt:lpstr>Tema de Office</vt:lpstr>
      <vt:lpstr>1_Tema de Office</vt:lpstr>
      <vt:lpstr>2_Tema de Office</vt:lpstr>
      <vt:lpstr>3_Tema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Carmen Chávarry</dc:creator>
  <cp:lastModifiedBy>Gustavo Espinoza gespinoza</cp:lastModifiedBy>
  <cp:revision>311</cp:revision>
  <dcterms:created xsi:type="dcterms:W3CDTF">2012-05-28T15:10:39Z</dcterms:created>
  <dcterms:modified xsi:type="dcterms:W3CDTF">2014-06-09T13:11:17Z</dcterms:modified>
</cp:coreProperties>
</file>