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4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9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7" r:id="rId32"/>
    <p:sldId id="288" r:id="rId33"/>
    <p:sldId id="280" r:id="rId34"/>
    <p:sldId id="281" r:id="rId35"/>
    <p:sldId id="282" r:id="rId36"/>
    <p:sldId id="284" r:id="rId37"/>
    <p:sldId id="285" r:id="rId38"/>
    <p:sldId id="283" r:id="rId39"/>
    <p:sldId id="286" r:id="rId40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title>
      <c:tx>
        <c:rich>
          <a:bodyPr/>
          <a:lstStyle/>
          <a:p>
            <a:pPr>
              <a:defRPr lang="en-US"/>
            </a:pPr>
            <a:r>
              <a:rPr lang="es-ES" sz="1200" b="1">
                <a:solidFill>
                  <a:srgbClr val="000000"/>
                </a:solidFill>
                <a:ea typeface="Arial"/>
              </a:rPr>
              <a:t>Análisis comparativo de metros cuadrados autorizados y gestionados años 2001-2014</a:t>
            </a:r>
          </a:p>
        </c:rich>
      </c:tx>
      <c:overlay val="1"/>
    </c:title>
    <c:autoTitleDeleted val="0"/>
    <c:view3D>
      <c:rotX val="17"/>
      <c:rotY val="18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clustered"/>
        <c:varyColors val="1"/>
        <c:ser>
          <c:idx val="0"/>
          <c:order val="0"/>
          <c:spPr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c:spPr>
          <c:invertIfNegative val="1"/>
          <c:val>
            <c:numRef>
              <c:f>0</c:f>
              <c:numCache>
                <c:formatCode>General</c:formatCode>
                <c:ptCount val="14"/>
                <c:pt idx="0">
                  <c:v>79406</c:v>
                </c:pt>
                <c:pt idx="1">
                  <c:v>97770.239999999991</c:v>
                </c:pt>
                <c:pt idx="2">
                  <c:v>64891.71</c:v>
                </c:pt>
                <c:pt idx="3">
                  <c:v>149016.79</c:v>
                </c:pt>
                <c:pt idx="4">
                  <c:v>357978</c:v>
                </c:pt>
                <c:pt idx="5">
                  <c:v>301581.08</c:v>
                </c:pt>
                <c:pt idx="6">
                  <c:v>372660.13999999996</c:v>
                </c:pt>
                <c:pt idx="7">
                  <c:v>400513.28000000003</c:v>
                </c:pt>
                <c:pt idx="8">
                  <c:v>290205.95699999999</c:v>
                </c:pt>
                <c:pt idx="9">
                  <c:v>400676.4</c:v>
                </c:pt>
                <c:pt idx="10">
                  <c:v>511709.41500000004</c:v>
                </c:pt>
                <c:pt idx="11">
                  <c:v>615510.51999999885</c:v>
                </c:pt>
                <c:pt idx="12">
                  <c:v>371728.26</c:v>
                </c:pt>
                <c:pt idx="13">
                  <c:v>185684.68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round/>
                  </a:ln>
                </c14:spPr>
              </c14:invertSolidFillFmt>
            </c:ext>
          </c:extLst>
        </c:ser>
        <c:ser>
          <c:idx val="1"/>
          <c:order val="1"/>
          <c:spPr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c:spPr>
          <c:invertIfNegative val="1"/>
          <c:val>
            <c:numRef>
              <c:f>1</c:f>
              <c:numCache>
                <c:formatCode>General</c:formatCode>
                <c:ptCount val="14"/>
                <c:pt idx="0">
                  <c:v>283000</c:v>
                </c:pt>
                <c:pt idx="1">
                  <c:v>178000</c:v>
                </c:pt>
                <c:pt idx="2">
                  <c:v>143000</c:v>
                </c:pt>
                <c:pt idx="3">
                  <c:v>306000</c:v>
                </c:pt>
                <c:pt idx="4">
                  <c:v>800000</c:v>
                </c:pt>
                <c:pt idx="5">
                  <c:v>350000</c:v>
                </c:pt>
                <c:pt idx="6">
                  <c:v>381000</c:v>
                </c:pt>
                <c:pt idx="7">
                  <c:v>380950</c:v>
                </c:pt>
                <c:pt idx="8">
                  <c:v>341900</c:v>
                </c:pt>
                <c:pt idx="9">
                  <c:v>592961</c:v>
                </c:pt>
                <c:pt idx="10">
                  <c:v>722915</c:v>
                </c:pt>
                <c:pt idx="11">
                  <c:v>439282.4</c:v>
                </c:pt>
                <c:pt idx="12">
                  <c:v>504420</c:v>
                </c:pt>
                <c:pt idx="13">
                  <c:v>88000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round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202112"/>
        <c:axId val="251197800"/>
        <c:axId val="0"/>
      </c:bar3DChart>
      <c:catAx>
        <c:axId val="25120211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sz="800" b="1">
                    <a:solidFill>
                      <a:srgbClr val="FFFFFF"/>
                    </a:solidFill>
                    <a:ea typeface="Arial"/>
                  </a:rPr>
                  <a:t>columnas rojas gestionados ,columnas blancas autorizados</a:t>
                </a:r>
              </a:p>
            </c:rich>
          </c:tx>
          <c:overlay val="1"/>
        </c:title>
        <c:majorTickMark val="cross"/>
        <c:minorTickMark val="cross"/>
        <c:tickLblPos val="low"/>
        <c:crossAx val="251197800"/>
        <c:crossesAt val="0"/>
        <c:auto val="1"/>
        <c:lblAlgn val="ctr"/>
        <c:lblOffset val="100"/>
        <c:noMultiLvlLbl val="1"/>
      </c:catAx>
      <c:valAx>
        <c:axId val="25119780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251202112"/>
        <c:crossesAt val="0"/>
        <c:crossBetween val="between"/>
      </c:valAx>
      <c:spPr>
        <a:noFill/>
        <a:ln w="9360">
          <a:solidFill>
            <a:srgbClr val="878787"/>
          </a:solidFill>
          <a:round/>
        </a:ln>
      </c:spPr>
    </c:plotArea>
    <c:plotVisOnly val="1"/>
    <c:dispBlanksAs val="zero"/>
    <c:showDLblsOverMax val="1"/>
  </c:chart>
  <c:spPr>
    <a:noFill/>
    <a:ln w="3240">
      <a:solidFill>
        <a:srgbClr val="000000"/>
      </a:solidFill>
      <a:round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s-ES"/>
              <a:t>Pulse para editar el formato de las notas</a:t>
            </a:r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s-ES"/>
              <a:t>&lt;encabezado&gt;</a:t>
            </a:r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s-ES"/>
              <a:t>&lt;fecha/hora&gt;</a:t>
            </a:r>
            <a:endParaRPr/>
          </a:p>
        </p:txBody>
      </p:sp>
      <p:sp>
        <p:nvSpPr>
          <p:cNvPr id="2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s-ES"/>
              <a:t>&lt;pie de página&gt;</a:t>
            </a:r>
            <a:endParaRPr/>
          </a:p>
        </p:txBody>
      </p:sp>
      <p:sp>
        <p:nvSpPr>
          <p:cNvPr id="2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72EADE8-451D-4120-995D-78F726561FF3}" type="slidenum">
              <a:rPr lang="es-ES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74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8037C7E-960D-4D15-8731-1AB86306E729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9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685800" y="4343400"/>
            <a:ext cx="5481000" cy="4110840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208469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85800" y="4343400"/>
            <a:ext cx="5481000" cy="4110840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393204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685800" y="4343400"/>
            <a:ext cx="5481000" cy="4110840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56672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685800" y="4343400"/>
            <a:ext cx="5481000" cy="4110840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2119162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685800" y="4343400"/>
            <a:ext cx="5481000" cy="4110840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36357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685800" y="4343400"/>
            <a:ext cx="5481000" cy="4110840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3039149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685800" y="4343400"/>
            <a:ext cx="5481000" cy="4110840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339862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685800" y="4343400"/>
            <a:ext cx="5481000" cy="4110840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230790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3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465920" y="4659120"/>
            <a:ext cx="960840" cy="766440"/>
          </a:xfrm>
          <a:prstGeom prst="rect">
            <a:avLst/>
          </a:prstGeom>
        </p:spPr>
      </p:pic>
      <p:pic>
        <p:nvPicPr>
          <p:cNvPr id="35" name="3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4659120"/>
            <a:ext cx="960840" cy="766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85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20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6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465920" y="4659120"/>
            <a:ext cx="960840" cy="766440"/>
          </a:xfrm>
          <a:prstGeom prst="rect">
            <a:avLst/>
          </a:prstGeom>
        </p:spPr>
      </p:pic>
      <p:pic>
        <p:nvPicPr>
          <p:cNvPr id="71" name="70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4659120"/>
            <a:ext cx="960840" cy="766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85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20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6" name="10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465920" y="4659120"/>
            <a:ext cx="960840" cy="766440"/>
          </a:xfrm>
          <a:prstGeom prst="rect">
            <a:avLst/>
          </a:prstGeom>
        </p:spPr>
      </p:pic>
      <p:pic>
        <p:nvPicPr>
          <p:cNvPr id="107" name="10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4659120"/>
            <a:ext cx="960840" cy="766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85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20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42" name="14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465920" y="4659120"/>
            <a:ext cx="960840" cy="766440"/>
          </a:xfrm>
          <a:prstGeom prst="rect">
            <a:avLst/>
          </a:prstGeom>
        </p:spPr>
      </p:pic>
      <p:pic>
        <p:nvPicPr>
          <p:cNvPr id="143" name="14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4659120"/>
            <a:ext cx="960840" cy="766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85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20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85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78" name="17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465920" y="4659120"/>
            <a:ext cx="960840" cy="766440"/>
          </a:xfrm>
          <a:prstGeom prst="rect">
            <a:avLst/>
          </a:prstGeom>
        </p:spPr>
      </p:pic>
      <p:pic>
        <p:nvPicPr>
          <p:cNvPr id="179" name="17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4659120"/>
            <a:ext cx="960840" cy="766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85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20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215" name="21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465920" y="4659120"/>
            <a:ext cx="960840" cy="766440"/>
          </a:xfrm>
          <a:prstGeom prst="rect">
            <a:avLst/>
          </a:prstGeom>
        </p:spPr>
      </p:pic>
      <p:pic>
        <p:nvPicPr>
          <p:cNvPr id="216" name="21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4659120"/>
            <a:ext cx="960840" cy="766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20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69920" cy="4525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642960" y="1000080"/>
            <a:ext cx="7771680" cy="16423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r>
              <a:rPr lang="es-ES" sz="2400">
                <a:solidFill>
                  <a:srgbClr val="000000"/>
                </a:solidFill>
                <a:latin typeface="Arial"/>
              </a:rPr>
              <a:t>INTENDENCIA  DEPARTAMENTAL  DE MALDONADO</a:t>
            </a:r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REPUBLICA  ORIENTAL DEL URUGUAY</a:t>
            </a:r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1371600" y="2857320"/>
            <a:ext cx="6400080" cy="27806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Sr. Oscar de los Santos Piriz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Intendente Departamental de Maldonado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Presentación 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Julio 2014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</p:spPr>
      </p:sp>
      <p:pic>
        <p:nvPicPr>
          <p:cNvPr id="245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</p:spPr>
      </p:sp>
      <p:pic>
        <p:nvPicPr>
          <p:cNvPr id="247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</p:spPr>
      </p:sp>
      <p:pic>
        <p:nvPicPr>
          <p:cNvPr id="249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7170" name="Picture 2" descr="E:\Fotos C. Pelado\1\Presentacion_Intendente_201450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857250"/>
            <a:ext cx="13716000" cy="857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142920" y="214200"/>
            <a:ext cx="9000360" cy="6154560"/>
          </a:xfrm>
          <a:prstGeom prst="rect">
            <a:avLst/>
          </a:prstGeom>
          <a:noFill/>
        </p:spPr>
        <p:txBody>
          <a:bodyPr lIns="64440" tIns="32040" rIns="64440" bIns="3204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El turismo en el Departamento de Maldonado</a:t>
            </a:r>
            <a:endParaRPr/>
          </a:p>
          <a:p>
            <a:pPr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Principal producto: sol y playa   </a:t>
            </a:r>
            <a:endParaRPr/>
          </a:p>
          <a:p>
            <a:pPr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Desafíos: Nuevas estacionalidades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</a:rPr>
              <a:t>- Centro de Convenciones y Predio Ferial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</a:rPr>
              <a:t>- Ciudad Universitaria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s-ES" sz="2000">
                <a:solidFill>
                  <a:srgbClr val="000000"/>
                </a:solidFill>
                <a:latin typeface="Arial"/>
              </a:rPr>
              <a:t> Segunda Residencia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</a:rPr>
              <a:t>- Desarrollo de turismo de cruceros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319320" y="947520"/>
            <a:ext cx="8411040" cy="2183040"/>
          </a:xfrm>
          <a:prstGeom prst="rect">
            <a:avLst/>
          </a:prstGeom>
          <a:noFill/>
        </p:spPr>
        <p:txBody>
          <a:bodyPr lIns="64440" tIns="32040" rIns="64440" bIns="3204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52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4240" cy="3857040"/>
          </a:xfrm>
          <a:prstGeom prst="rect">
            <a:avLst/>
          </a:prstGeom>
        </p:spPr>
      </p:pic>
      <p:pic>
        <p:nvPicPr>
          <p:cNvPr id="253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880" y="500040"/>
            <a:ext cx="3850200" cy="3142440"/>
          </a:xfrm>
          <a:prstGeom prst="rect">
            <a:avLst/>
          </a:prstGeom>
        </p:spPr>
      </p:pic>
      <p:pic>
        <p:nvPicPr>
          <p:cNvPr id="254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960" y="3643200"/>
            <a:ext cx="4155120" cy="2785320"/>
          </a:xfrm>
          <a:prstGeom prst="rect">
            <a:avLst/>
          </a:prstGeom>
        </p:spPr>
      </p:pic>
      <p:pic>
        <p:nvPicPr>
          <p:cNvPr id="255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00" y="3630960"/>
            <a:ext cx="4571280" cy="279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57200" y="72000"/>
            <a:ext cx="8228880" cy="5756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La Inversión Inmobiliaria en Maldonado</a:t>
            </a:r>
            <a:endParaRPr/>
          </a:p>
        </p:txBody>
      </p:sp>
      <p:pic>
        <p:nvPicPr>
          <p:cNvPr id="257" name="3 Marcador de contenid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20" y="720000"/>
            <a:ext cx="8214480" cy="4247640"/>
          </a:xfrm>
          <a:prstGeom prst="rect">
            <a:avLst/>
          </a:prstGeom>
        </p:spPr>
      </p:pic>
      <p:graphicFrame>
        <p:nvGraphicFramePr>
          <p:cNvPr id="258" name="Chart 7445"/>
          <p:cNvGraphicFramePr/>
          <p:nvPr/>
        </p:nvGraphicFramePr>
        <p:xfrm>
          <a:off x="642960" y="4968000"/>
          <a:ext cx="8071920" cy="160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571320" y="0"/>
            <a:ext cx="7857360" cy="17852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r>
              <a:rPr lang="es-ES" sz="2400">
                <a:solidFill>
                  <a:srgbClr val="000000"/>
                </a:solidFill>
                <a:latin typeface="Arial"/>
              </a:rPr>
              <a:t>  LA 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DIMENSIÓN AMBIENTAL EN EL ORDENAMIENTO TERRITORIAL</a:t>
            </a:r>
            <a:endParaRPr/>
          </a:p>
        </p:txBody>
      </p:sp>
      <p:sp>
        <p:nvSpPr>
          <p:cNvPr id="260" name="CustomShape 2"/>
          <p:cNvSpPr/>
          <p:nvPr/>
        </p:nvSpPr>
        <p:spPr>
          <a:xfrm>
            <a:off x="1000080" y="4429080"/>
            <a:ext cx="7857360" cy="2428200"/>
          </a:xfrm>
          <a:prstGeom prst="rect">
            <a:avLst/>
          </a:prstGeom>
          <a:noFill/>
        </p:spPr>
      </p:sp>
      <p:pic>
        <p:nvPicPr>
          <p:cNvPr id="261" name="9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80" y="1928880"/>
            <a:ext cx="5710320" cy="1836720"/>
          </a:xfrm>
          <a:prstGeom prst="rect">
            <a:avLst/>
          </a:prstGeom>
        </p:spPr>
      </p:pic>
      <p:pic>
        <p:nvPicPr>
          <p:cNvPr id="262" name="10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00" y="1643040"/>
            <a:ext cx="8929080" cy="52142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071360" y="-142920"/>
            <a:ext cx="7857360" cy="149940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endParaRPr/>
          </a:p>
          <a:p>
            <a:pPr algn="ctr"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Arial"/>
              </a:rPr>
              <a:t>PLANIFICACIÓN ESTRATÉGICA DEL DESARROLLO URBANO TERRITORIAL</a:t>
            </a:r>
            <a:endParaRPr/>
          </a:p>
        </p:txBody>
      </p:sp>
      <p:sp>
        <p:nvSpPr>
          <p:cNvPr id="264" name="CustomShape 2"/>
          <p:cNvSpPr/>
          <p:nvPr/>
        </p:nvSpPr>
        <p:spPr>
          <a:xfrm>
            <a:off x="1000080" y="4429080"/>
            <a:ext cx="7857360" cy="2428200"/>
          </a:xfrm>
          <a:prstGeom prst="rect">
            <a:avLst/>
          </a:prstGeom>
          <a:noFill/>
        </p:spPr>
      </p:sp>
      <p:pic>
        <p:nvPicPr>
          <p:cNvPr id="265" name="8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800" y="2714760"/>
            <a:ext cx="4584240" cy="3253680"/>
          </a:xfrm>
          <a:prstGeom prst="rect">
            <a:avLst/>
          </a:prstGeom>
        </p:spPr>
      </p:pic>
      <p:pic>
        <p:nvPicPr>
          <p:cNvPr id="266" name="7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00" y="1500120"/>
            <a:ext cx="4428360" cy="313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000080" y="4429080"/>
            <a:ext cx="7857360" cy="2428200"/>
          </a:xfrm>
          <a:prstGeom prst="rect">
            <a:avLst/>
          </a:prstGeom>
          <a:noFill/>
        </p:spPr>
      </p:sp>
      <p:pic>
        <p:nvPicPr>
          <p:cNvPr id="268" name="10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20" y="357120"/>
            <a:ext cx="5428440" cy="268596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pic>
        <p:nvPicPr>
          <p:cNvPr id="269" name="12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20" y="3357720"/>
            <a:ext cx="5142960" cy="260928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pic>
        <p:nvPicPr>
          <p:cNvPr id="270" name="11 Image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3120"/>
            <a:ext cx="4785480" cy="2999520"/>
          </a:xfrm>
          <a:prstGeom prst="rect">
            <a:avLst/>
          </a:prstGeom>
        </p:spPr>
      </p:pic>
      <p:sp>
        <p:nvSpPr>
          <p:cNvPr id="271" name="CustomShape 2"/>
          <p:cNvSpPr/>
          <p:nvPr/>
        </p:nvSpPr>
        <p:spPr>
          <a:xfrm>
            <a:off x="0" y="357120"/>
            <a:ext cx="3285360" cy="2928240"/>
          </a:xfrm>
          <a:prstGeom prst="rect">
            <a:avLst/>
          </a:prstGeom>
          <a:noFill/>
        </p:spPr>
        <p:txBody>
          <a:bodyPr lIns="90000" tIns="45000" rIns="90000" bIns="45000" anchor="b"/>
          <a:lstStyle/>
          <a:p>
            <a:r>
              <a:rPr lang="es-ES" sz="1400">
                <a:solidFill>
                  <a:srgbClr val="000000"/>
                </a:solidFill>
                <a:latin typeface="Arial"/>
              </a:rPr>
              <a:t>PLAN  EJE APARICIO SARAVIA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 fill="freeze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318960" y="593640"/>
            <a:ext cx="8411400" cy="604080"/>
          </a:xfrm>
          <a:prstGeom prst="rect">
            <a:avLst/>
          </a:prstGeom>
          <a:noFill/>
        </p:spPr>
        <p:txBody>
          <a:bodyPr lIns="64440" tIns="32040" rIns="64440" bIns="3204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25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720" y="1643040"/>
            <a:ext cx="4860360" cy="4129920"/>
          </a:xfrm>
          <a:prstGeom prst="rect">
            <a:avLst/>
          </a:prstGeom>
        </p:spPr>
      </p:pic>
      <p:sp>
        <p:nvSpPr>
          <p:cNvPr id="226" name="CustomShape 2"/>
          <p:cNvSpPr/>
          <p:nvPr/>
        </p:nvSpPr>
        <p:spPr>
          <a:xfrm>
            <a:off x="268200" y="644400"/>
            <a:ext cx="8606880" cy="3929040"/>
          </a:xfrm>
          <a:prstGeom prst="rect">
            <a:avLst/>
          </a:prstGeom>
          <a:noFill/>
        </p:spPr>
        <p:txBody>
          <a:bodyPr lIns="64440" tIns="32040" rIns="64440" bIns="32040"/>
          <a:lstStyle/>
          <a:p>
            <a:pPr>
              <a:lnSpc>
                <a:spcPct val="100000"/>
              </a:lnSpc>
            </a:pPr>
            <a:r>
              <a:rPr lang="es-ES" sz="2400" b="1">
                <a:solidFill>
                  <a:srgbClr val="000000"/>
                </a:solidFill>
                <a:latin typeface="Arial"/>
              </a:rPr>
              <a:t>UBICACIÓN DE URUGUAY EN LA REGION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1700">
                <a:solidFill>
                  <a:srgbClr val="000000"/>
                </a:solidFill>
                <a:latin typeface="Arial"/>
              </a:rPr>
              <a:t>Tiempos de vuelo: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50000"/>
              </a:lnSpc>
            </a:pPr>
            <a:r>
              <a:rPr lang="es-ES" sz="1700">
                <a:solidFill>
                  <a:srgbClr val="000000"/>
                </a:solidFill>
                <a:latin typeface="Arial"/>
              </a:rPr>
              <a:t>2.30 hs. Río de Janeiro</a:t>
            </a:r>
            <a:endParaRPr/>
          </a:p>
          <a:p>
            <a:pPr>
              <a:lnSpc>
                <a:spcPct val="150000"/>
              </a:lnSpc>
            </a:pPr>
            <a:r>
              <a:rPr lang="es-ES" sz="1700">
                <a:solidFill>
                  <a:srgbClr val="000000"/>
                </a:solidFill>
                <a:latin typeface="Arial"/>
              </a:rPr>
              <a:t>2.15 hs. San Pablo</a:t>
            </a:r>
            <a:endParaRPr/>
          </a:p>
          <a:p>
            <a:pPr>
              <a:lnSpc>
                <a:spcPct val="150000"/>
              </a:lnSpc>
            </a:pPr>
            <a:r>
              <a:rPr lang="es-ES" sz="1700">
                <a:solidFill>
                  <a:srgbClr val="000000"/>
                </a:solidFill>
                <a:latin typeface="Arial"/>
              </a:rPr>
              <a:t>1.00 hs. Porto Alegre</a:t>
            </a:r>
            <a:endParaRPr/>
          </a:p>
          <a:p>
            <a:pPr>
              <a:lnSpc>
                <a:spcPct val="150000"/>
              </a:lnSpc>
            </a:pPr>
            <a:r>
              <a:rPr lang="es-ES" sz="1700">
                <a:solidFill>
                  <a:srgbClr val="000000"/>
                </a:solidFill>
                <a:latin typeface="Arial"/>
              </a:rPr>
              <a:t>45 minutos Buenos Aires</a:t>
            </a:r>
            <a:endParaRPr/>
          </a:p>
          <a:p>
            <a:pPr>
              <a:lnSpc>
                <a:spcPct val="150000"/>
              </a:lnSpc>
            </a:pPr>
            <a:r>
              <a:rPr lang="es-ES" sz="1700">
                <a:solidFill>
                  <a:srgbClr val="000000"/>
                </a:solidFill>
                <a:latin typeface="Arial"/>
              </a:rPr>
              <a:t>1.45 hs. Santiago de Chile</a:t>
            </a:r>
            <a:endParaRPr/>
          </a:p>
          <a:p>
            <a:pPr>
              <a:lnSpc>
                <a:spcPct val="150000"/>
              </a:lnSpc>
            </a:pPr>
            <a:r>
              <a:rPr lang="es-ES" sz="1700">
                <a:solidFill>
                  <a:srgbClr val="000000"/>
                </a:solidFill>
                <a:latin typeface="Arial"/>
              </a:rPr>
              <a:t>2.15 hs. Asunción del Paraguay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214720" y="6510240"/>
            <a:ext cx="6857280" cy="27540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es-ES" sz="1200" b="1">
                <a:solidFill>
                  <a:srgbClr val="000000"/>
                </a:solidFill>
                <a:latin typeface="Calibri"/>
              </a:rPr>
              <a:t>Imagen Satelital, ámbito del Plan Eje A. Saravia </a:t>
            </a:r>
            <a:endParaRPr/>
          </a:p>
        </p:txBody>
      </p:sp>
      <p:pic>
        <p:nvPicPr>
          <p:cNvPr id="27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8760"/>
            <a:ext cx="9143280" cy="645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2214720" y="6510240"/>
            <a:ext cx="6857280" cy="27540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es-ES" sz="1200" b="1">
                <a:solidFill>
                  <a:srgbClr val="000000"/>
                </a:solidFill>
                <a:latin typeface="Calibri"/>
              </a:rPr>
              <a:t>INTENDENCIA DEPARTAMENTAL DE MALDONADO – 2011 / 2012</a:t>
            </a:r>
            <a:endParaRPr/>
          </a:p>
        </p:txBody>
      </p:sp>
      <p:sp>
        <p:nvSpPr>
          <p:cNvPr id="275" name="CustomShape 2"/>
          <p:cNvSpPr/>
          <p:nvPr/>
        </p:nvSpPr>
        <p:spPr>
          <a:xfrm>
            <a:off x="214200" y="214200"/>
            <a:ext cx="8214480" cy="39780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>
                <a:solidFill>
                  <a:srgbClr val="FFC000"/>
                </a:solidFill>
                <a:latin typeface="Calibri"/>
              </a:rPr>
              <a:t>MODELO URBANO</a:t>
            </a:r>
            <a:endParaRPr/>
          </a:p>
        </p:txBody>
      </p:sp>
      <p:pic>
        <p:nvPicPr>
          <p:cNvPr id="276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240"/>
            <a:ext cx="9143640" cy="5019120"/>
          </a:xfrm>
          <a:prstGeom prst="rect">
            <a:avLst/>
          </a:prstGeom>
        </p:spPr>
      </p:pic>
      <p:sp>
        <p:nvSpPr>
          <p:cNvPr id="277" name="CustomShape 3"/>
          <p:cNvSpPr/>
          <p:nvPr/>
        </p:nvSpPr>
        <p:spPr>
          <a:xfrm>
            <a:off x="214200" y="928800"/>
            <a:ext cx="8571960" cy="36756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b="1">
                <a:solidFill>
                  <a:srgbClr val="000000"/>
                </a:solidFill>
                <a:latin typeface="Calibri"/>
              </a:rPr>
              <a:t>Perspectiva aérea desde el Norte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214720" y="6510240"/>
            <a:ext cx="6857280" cy="27540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es-ES" sz="1200" b="1">
                <a:solidFill>
                  <a:srgbClr val="000000"/>
                </a:solidFill>
                <a:latin typeface="Calibri"/>
              </a:rPr>
              <a:t>INTENDENCIA DEPARTAMENTAL DE MALDONADO </a:t>
            </a:r>
            <a:endParaRPr/>
          </a:p>
        </p:txBody>
      </p:sp>
      <p:sp>
        <p:nvSpPr>
          <p:cNvPr id="279" name="CustomShape 2"/>
          <p:cNvSpPr/>
          <p:nvPr/>
        </p:nvSpPr>
        <p:spPr>
          <a:xfrm>
            <a:off x="214200" y="214200"/>
            <a:ext cx="8214480" cy="39780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>
                <a:solidFill>
                  <a:srgbClr val="FFC000"/>
                </a:solidFill>
                <a:latin typeface="Calibri"/>
              </a:rPr>
              <a:t>OBJETIVOS Y COMPONENTES QUE GUIARON EL PROYECTO</a:t>
            </a:r>
            <a:endParaRPr/>
          </a:p>
        </p:txBody>
      </p:sp>
      <p:sp>
        <p:nvSpPr>
          <p:cNvPr id="280" name="CustomShape 3"/>
          <p:cNvSpPr/>
          <p:nvPr/>
        </p:nvSpPr>
        <p:spPr>
          <a:xfrm>
            <a:off x="857160" y="987480"/>
            <a:ext cx="4571280" cy="64224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3600" b="1">
                <a:solidFill>
                  <a:srgbClr val="000000"/>
                </a:solidFill>
                <a:latin typeface="Calibri"/>
              </a:rPr>
              <a:t>1</a:t>
            </a:r>
            <a:r>
              <a:rPr lang="es-ES" sz="2000" b="1">
                <a:solidFill>
                  <a:srgbClr val="000000"/>
                </a:solidFill>
                <a:latin typeface="Calibri"/>
              </a:rPr>
              <a:t> Innegociables ambientales</a:t>
            </a:r>
            <a:endParaRPr/>
          </a:p>
        </p:txBody>
      </p:sp>
      <p:sp>
        <p:nvSpPr>
          <p:cNvPr id="281" name="CustomShape 4"/>
          <p:cNvSpPr/>
          <p:nvPr/>
        </p:nvSpPr>
        <p:spPr>
          <a:xfrm>
            <a:off x="1143000" y="1573200"/>
            <a:ext cx="5357160" cy="119016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Conservación del bañado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Área de amortiguación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Bosque Urbano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Ahorro energético y reciclaje - reuso de recursos.</a:t>
            </a:r>
            <a:endParaRPr/>
          </a:p>
        </p:txBody>
      </p:sp>
      <p:sp>
        <p:nvSpPr>
          <p:cNvPr id="282" name="CustomShape 5"/>
          <p:cNvSpPr/>
          <p:nvPr/>
        </p:nvSpPr>
        <p:spPr>
          <a:xfrm>
            <a:off x="857160" y="2705040"/>
            <a:ext cx="4571280" cy="64224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3600" b="1">
                <a:solidFill>
                  <a:srgbClr val="000000"/>
                </a:solidFill>
                <a:latin typeface="Calibri"/>
              </a:rPr>
              <a:t>2</a:t>
            </a:r>
            <a:r>
              <a:rPr lang="es-ES" sz="2000" b="1">
                <a:solidFill>
                  <a:srgbClr val="000000"/>
                </a:solidFill>
                <a:latin typeface="Calibri"/>
              </a:rPr>
              <a:t> Inclusión Social</a:t>
            </a:r>
            <a:endParaRPr/>
          </a:p>
        </p:txBody>
      </p:sp>
      <p:sp>
        <p:nvSpPr>
          <p:cNvPr id="283" name="CustomShape 6"/>
          <p:cNvSpPr/>
          <p:nvPr/>
        </p:nvSpPr>
        <p:spPr>
          <a:xfrm>
            <a:off x="1143000" y="3290760"/>
            <a:ext cx="5357160" cy="91656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Vida permanente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Diversidad de Usos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Bloque máximo de manzana</a:t>
            </a:r>
            <a:endParaRPr/>
          </a:p>
        </p:txBody>
      </p:sp>
      <p:sp>
        <p:nvSpPr>
          <p:cNvPr id="284" name="CustomShape 7"/>
          <p:cNvSpPr/>
          <p:nvPr/>
        </p:nvSpPr>
        <p:spPr>
          <a:xfrm>
            <a:off x="857160" y="4202280"/>
            <a:ext cx="4571280" cy="64224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3600" b="1">
                <a:solidFill>
                  <a:srgbClr val="000000"/>
                </a:solidFill>
                <a:latin typeface="Calibri"/>
              </a:rPr>
              <a:t>3</a:t>
            </a:r>
            <a:r>
              <a:rPr lang="es-ES" sz="2000" b="1">
                <a:solidFill>
                  <a:srgbClr val="000000"/>
                </a:solidFill>
                <a:latin typeface="Calibri"/>
              </a:rPr>
              <a:t> Oportunidades Económicas</a:t>
            </a:r>
            <a:endParaRPr/>
          </a:p>
        </p:txBody>
      </p:sp>
      <p:sp>
        <p:nvSpPr>
          <p:cNvPr id="285" name="CustomShape 8"/>
          <p:cNvSpPr/>
          <p:nvPr/>
        </p:nvSpPr>
        <p:spPr>
          <a:xfrm>
            <a:off x="1143000" y="4719600"/>
            <a:ext cx="6786000" cy="91656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Duplicación del volumen de construcción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Operaciones Concertadas público / privadas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Retorno para el sector público y factibilidad de la obra pública</a:t>
            </a:r>
            <a:endParaRPr/>
          </a:p>
        </p:txBody>
      </p:sp>
      <p:sp>
        <p:nvSpPr>
          <p:cNvPr id="286" name="CustomShape 9"/>
          <p:cNvSpPr/>
          <p:nvPr/>
        </p:nvSpPr>
        <p:spPr>
          <a:xfrm>
            <a:off x="214200" y="642960"/>
            <a:ext cx="8214480" cy="39780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>
                <a:solidFill>
                  <a:srgbClr val="FFC000"/>
                </a:solidFill>
                <a:latin typeface="Calibri"/>
              </a:rPr>
              <a:t>OBJETIVOS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2214720" y="6510240"/>
            <a:ext cx="6857280" cy="27540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es-ES" sz="1200" b="1">
                <a:solidFill>
                  <a:srgbClr val="000000"/>
                </a:solidFill>
                <a:latin typeface="Times New Roman"/>
              </a:rPr>
              <a:t>INTENDENCIA DEPARTAMENTAL DE MALDONADO </a:t>
            </a:r>
            <a:endParaRPr/>
          </a:p>
        </p:txBody>
      </p:sp>
      <p:sp>
        <p:nvSpPr>
          <p:cNvPr id="288" name="CustomShape 2"/>
          <p:cNvSpPr/>
          <p:nvPr/>
        </p:nvSpPr>
        <p:spPr>
          <a:xfrm>
            <a:off x="214200" y="214200"/>
            <a:ext cx="8929080" cy="39780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>
                <a:solidFill>
                  <a:srgbClr val="FFC000"/>
                </a:solidFill>
                <a:latin typeface="Calibri"/>
              </a:rPr>
              <a:t>OBJETIVOS Y COMPONENTES QUE GUIARON EL PROYECTO</a:t>
            </a:r>
            <a:endParaRPr/>
          </a:p>
        </p:txBody>
      </p:sp>
      <p:sp>
        <p:nvSpPr>
          <p:cNvPr id="289" name="CustomShape 3"/>
          <p:cNvSpPr/>
          <p:nvPr/>
        </p:nvSpPr>
        <p:spPr>
          <a:xfrm>
            <a:off x="812880" y="1517760"/>
            <a:ext cx="7286040" cy="64224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3600" b="1">
                <a:solidFill>
                  <a:srgbClr val="000000"/>
                </a:solidFill>
                <a:latin typeface="Calibri"/>
              </a:rPr>
              <a:t>1</a:t>
            </a:r>
            <a:r>
              <a:rPr lang="es-ES" sz="2000" b="1">
                <a:solidFill>
                  <a:srgbClr val="000000"/>
                </a:solidFill>
                <a:latin typeface="Calibri"/>
              </a:rPr>
              <a:t> Desestacionalizar las actividades</a:t>
            </a:r>
            <a:endParaRPr/>
          </a:p>
        </p:txBody>
      </p:sp>
      <p:sp>
        <p:nvSpPr>
          <p:cNvPr id="290" name="CustomShape 4"/>
          <p:cNvSpPr/>
          <p:nvPr/>
        </p:nvSpPr>
        <p:spPr>
          <a:xfrm>
            <a:off x="857160" y="2236680"/>
            <a:ext cx="8286120" cy="64224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3600" b="1">
                <a:solidFill>
                  <a:srgbClr val="000000"/>
                </a:solidFill>
                <a:latin typeface="Calibri"/>
              </a:rPr>
              <a:t>2</a:t>
            </a:r>
            <a:r>
              <a:rPr lang="es-ES" sz="2000" b="1">
                <a:solidFill>
                  <a:srgbClr val="000000"/>
                </a:solidFill>
                <a:latin typeface="Calibri"/>
              </a:rPr>
              <a:t> Crear más empleo</a:t>
            </a:r>
            <a:endParaRPr/>
          </a:p>
        </p:txBody>
      </p:sp>
      <p:sp>
        <p:nvSpPr>
          <p:cNvPr id="291" name="CustomShape 5"/>
          <p:cNvSpPr/>
          <p:nvPr/>
        </p:nvSpPr>
        <p:spPr>
          <a:xfrm>
            <a:off x="812880" y="2957400"/>
            <a:ext cx="7286040" cy="64224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3600" b="1">
                <a:solidFill>
                  <a:srgbClr val="000000"/>
                </a:solidFill>
                <a:latin typeface="Calibri"/>
              </a:rPr>
              <a:t>3</a:t>
            </a:r>
            <a:r>
              <a:rPr lang="es-ES" sz="2000" b="1">
                <a:solidFill>
                  <a:srgbClr val="000000"/>
                </a:solidFill>
                <a:latin typeface="Calibri"/>
              </a:rPr>
              <a:t> Diversificar las actividades socio/economía</a:t>
            </a:r>
            <a:endParaRPr/>
          </a:p>
        </p:txBody>
      </p:sp>
      <p:sp>
        <p:nvSpPr>
          <p:cNvPr id="292" name="CustomShape 6"/>
          <p:cNvSpPr/>
          <p:nvPr/>
        </p:nvSpPr>
        <p:spPr>
          <a:xfrm>
            <a:off x="214200" y="642960"/>
            <a:ext cx="8214480" cy="39780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>
                <a:solidFill>
                  <a:srgbClr val="FFC000"/>
                </a:solidFill>
                <a:latin typeface="Calibri"/>
              </a:rPr>
              <a:t>Consignas estratégicas del contexto del Macro Plan:</a:t>
            </a:r>
            <a:endParaRPr/>
          </a:p>
        </p:txBody>
      </p:sp>
      <p:sp>
        <p:nvSpPr>
          <p:cNvPr id="293" name="CustomShape 7"/>
          <p:cNvSpPr/>
          <p:nvPr/>
        </p:nvSpPr>
        <p:spPr>
          <a:xfrm>
            <a:off x="812880" y="3676680"/>
            <a:ext cx="7286040" cy="64224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3600" b="1">
                <a:solidFill>
                  <a:srgbClr val="000000"/>
                </a:solidFill>
                <a:latin typeface="Calibri"/>
              </a:rPr>
              <a:t>4</a:t>
            </a:r>
            <a:r>
              <a:rPr lang="es-ES" sz="2000" b="1">
                <a:solidFill>
                  <a:srgbClr val="000000"/>
                </a:solidFill>
                <a:latin typeface="Calibri"/>
              </a:rPr>
              <a:t> Uruguay Natural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80" y="1285920"/>
            <a:ext cx="8143200" cy="5593680"/>
          </a:xfrm>
          <a:prstGeom prst="rect">
            <a:avLst/>
          </a:prstGeom>
        </p:spPr>
      </p:pic>
      <p:sp>
        <p:nvSpPr>
          <p:cNvPr id="295" name="CustomShape 1"/>
          <p:cNvSpPr/>
          <p:nvPr/>
        </p:nvSpPr>
        <p:spPr>
          <a:xfrm>
            <a:off x="2214720" y="6510240"/>
            <a:ext cx="6857280" cy="27540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es-ES" sz="1200" b="1">
                <a:solidFill>
                  <a:srgbClr val="000000"/>
                </a:solidFill>
                <a:latin typeface="Times New Roman"/>
              </a:rPr>
              <a:t>INTENDENCIA DEPARTAMENTAL DE MALDONADO</a:t>
            </a:r>
            <a:endParaRPr/>
          </a:p>
        </p:txBody>
      </p:sp>
      <p:sp>
        <p:nvSpPr>
          <p:cNvPr id="296" name="CustomShape 2"/>
          <p:cNvSpPr/>
          <p:nvPr/>
        </p:nvSpPr>
        <p:spPr>
          <a:xfrm>
            <a:off x="214200" y="142920"/>
            <a:ext cx="8214480" cy="39780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>
                <a:solidFill>
                  <a:srgbClr val="FFC000"/>
                </a:solidFill>
                <a:latin typeface="Calibri"/>
              </a:rPr>
              <a:t>MODELO URBANO</a:t>
            </a:r>
            <a:endParaRPr/>
          </a:p>
        </p:txBody>
      </p:sp>
      <p:sp>
        <p:nvSpPr>
          <p:cNvPr id="297" name="CustomShape 3"/>
          <p:cNvSpPr/>
          <p:nvPr/>
        </p:nvSpPr>
        <p:spPr>
          <a:xfrm>
            <a:off x="214200" y="571680"/>
            <a:ext cx="8214480" cy="39780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>
                <a:solidFill>
                  <a:srgbClr val="000000"/>
                </a:solidFill>
                <a:latin typeface="Calibri"/>
              </a:rPr>
              <a:t>Mirando el norte</a:t>
            </a:r>
            <a:endParaRPr/>
          </a:p>
        </p:txBody>
      </p:sp>
      <p:sp>
        <p:nvSpPr>
          <p:cNvPr id="298" name="CustomShape 4"/>
          <p:cNvSpPr/>
          <p:nvPr/>
        </p:nvSpPr>
        <p:spPr>
          <a:xfrm>
            <a:off x="214200" y="928800"/>
            <a:ext cx="8571960" cy="36756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b="1">
                <a:solidFill>
                  <a:srgbClr val="000000"/>
                </a:solidFill>
                <a:latin typeface="Calibri"/>
              </a:rPr>
              <a:t>El bañado del Arroyo Maldonado y las Reservas de Biosfera de UNESCO</a:t>
            </a:r>
            <a:endParaRPr/>
          </a:p>
        </p:txBody>
      </p:sp>
      <p:sp>
        <p:nvSpPr>
          <p:cNvPr id="299" name="CustomShape 5"/>
          <p:cNvSpPr/>
          <p:nvPr/>
        </p:nvSpPr>
        <p:spPr>
          <a:xfrm>
            <a:off x="5572080" y="2000160"/>
            <a:ext cx="928080" cy="36756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b="1">
                <a:solidFill>
                  <a:srgbClr val="000000"/>
                </a:solidFill>
                <a:latin typeface="Calibri"/>
              </a:rPr>
              <a:t>ANN</a:t>
            </a:r>
            <a:endParaRPr/>
          </a:p>
        </p:txBody>
      </p:sp>
      <p:sp>
        <p:nvSpPr>
          <p:cNvPr id="300" name="CustomShape 6"/>
          <p:cNvSpPr/>
          <p:nvPr/>
        </p:nvSpPr>
        <p:spPr>
          <a:xfrm>
            <a:off x="5429160" y="3429000"/>
            <a:ext cx="928080" cy="36756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b="1">
                <a:solidFill>
                  <a:srgbClr val="000000"/>
                </a:solidFill>
                <a:latin typeface="Calibri"/>
              </a:rPr>
              <a:t>AAND</a:t>
            </a:r>
            <a:endParaRPr/>
          </a:p>
        </p:txBody>
      </p:sp>
      <p:sp>
        <p:nvSpPr>
          <p:cNvPr id="301" name="CustomShape 7"/>
          <p:cNvSpPr/>
          <p:nvPr/>
        </p:nvSpPr>
        <p:spPr>
          <a:xfrm>
            <a:off x="5572080" y="4071960"/>
            <a:ext cx="928080" cy="36756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b="1">
                <a:solidFill>
                  <a:srgbClr val="000000"/>
                </a:solidFill>
                <a:latin typeface="Calibri"/>
              </a:rPr>
              <a:t>AANI</a:t>
            </a:r>
            <a:endParaRPr/>
          </a:p>
        </p:txBody>
      </p:sp>
      <p:sp>
        <p:nvSpPr>
          <p:cNvPr id="302" name="CustomShape 8"/>
          <p:cNvSpPr/>
          <p:nvPr/>
        </p:nvSpPr>
        <p:spPr>
          <a:xfrm>
            <a:off x="214200" y="1476360"/>
            <a:ext cx="3928320" cy="732600"/>
          </a:xfrm>
          <a:prstGeom prst="rect">
            <a:avLst/>
          </a:prstGeom>
          <a:solidFill>
            <a:srgbClr val="FFFFFF"/>
          </a:solidFill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1400" b="1">
                <a:solidFill>
                  <a:srgbClr val="000000"/>
                </a:solidFill>
                <a:latin typeface="Calibri"/>
              </a:rPr>
              <a:t>ANN: </a:t>
            </a:r>
            <a:r>
              <a:rPr lang="es-ES" sz="1400">
                <a:solidFill>
                  <a:srgbClr val="000000"/>
                </a:solidFill>
                <a:latin typeface="Calibri"/>
              </a:rPr>
              <a:t>Área Núcleo Natural</a:t>
            </a:r>
            <a:endParaRPr/>
          </a:p>
          <a:p>
            <a:pPr>
              <a:lnSpc>
                <a:spcPct val="100000"/>
              </a:lnSpc>
            </a:pPr>
            <a:r>
              <a:rPr lang="es-ES" sz="1400" b="1">
                <a:solidFill>
                  <a:srgbClr val="000000"/>
                </a:solidFill>
                <a:latin typeface="Calibri"/>
              </a:rPr>
              <a:t>AAND: </a:t>
            </a:r>
            <a:r>
              <a:rPr lang="es-ES" sz="1400">
                <a:solidFill>
                  <a:srgbClr val="000000"/>
                </a:solidFill>
                <a:latin typeface="Calibri"/>
              </a:rPr>
              <a:t>Área Amortiguación Natural Directa</a:t>
            </a:r>
            <a:endParaRPr/>
          </a:p>
          <a:p>
            <a:pPr>
              <a:lnSpc>
                <a:spcPct val="100000"/>
              </a:lnSpc>
            </a:pPr>
            <a:r>
              <a:rPr lang="es-ES" sz="1400" b="1">
                <a:solidFill>
                  <a:srgbClr val="000000"/>
                </a:solidFill>
                <a:latin typeface="Calibri"/>
              </a:rPr>
              <a:t>AANI: </a:t>
            </a:r>
            <a:r>
              <a:rPr lang="es-ES" sz="1400">
                <a:solidFill>
                  <a:srgbClr val="000000"/>
                </a:solidFill>
                <a:latin typeface="Calibri"/>
              </a:rPr>
              <a:t>Área Amortiguación Natural Indirecta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40" y="1052640"/>
            <a:ext cx="8004960" cy="5804640"/>
          </a:xfrm>
          <a:prstGeom prst="rect">
            <a:avLst/>
          </a:prstGeom>
        </p:spPr>
      </p:pic>
      <p:sp>
        <p:nvSpPr>
          <p:cNvPr id="304" name="CustomShape 1"/>
          <p:cNvSpPr/>
          <p:nvPr/>
        </p:nvSpPr>
        <p:spPr>
          <a:xfrm>
            <a:off x="2214720" y="6510240"/>
            <a:ext cx="6857280" cy="27540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es-ES" sz="1200" b="1">
                <a:solidFill>
                  <a:srgbClr val="000000"/>
                </a:solidFill>
                <a:latin typeface="Times New Roman"/>
              </a:rPr>
              <a:t>INTENDENCIA DEPARTAMENTAL DE MALDONADO </a:t>
            </a:r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214200" y="214200"/>
            <a:ext cx="8214480" cy="39780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>
                <a:solidFill>
                  <a:srgbClr val="FFC000"/>
                </a:solidFill>
                <a:latin typeface="Calibri"/>
              </a:rPr>
              <a:t>MODELO URBANO</a:t>
            </a:r>
            <a:endParaRPr/>
          </a:p>
        </p:txBody>
      </p:sp>
      <p:sp>
        <p:nvSpPr>
          <p:cNvPr id="306" name="CustomShape 3"/>
          <p:cNvSpPr/>
          <p:nvPr/>
        </p:nvSpPr>
        <p:spPr>
          <a:xfrm>
            <a:off x="214200" y="642960"/>
            <a:ext cx="8214480" cy="39780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>
                <a:solidFill>
                  <a:srgbClr val="000000"/>
                </a:solidFill>
                <a:latin typeface="Calibri"/>
              </a:rPr>
              <a:t>Mirando el norte</a:t>
            </a:r>
            <a:endParaRPr/>
          </a:p>
        </p:txBody>
      </p:sp>
      <p:sp>
        <p:nvSpPr>
          <p:cNvPr id="307" name="CustomShape 4"/>
          <p:cNvSpPr/>
          <p:nvPr/>
        </p:nvSpPr>
        <p:spPr>
          <a:xfrm>
            <a:off x="3357720" y="1071720"/>
            <a:ext cx="5785560" cy="1220040"/>
          </a:xfrm>
          <a:prstGeom prst="rect">
            <a:avLst/>
          </a:prstGeom>
          <a:solidFill>
            <a:srgbClr val="FFFFFF"/>
          </a:solidFill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b="1">
                <a:solidFill>
                  <a:srgbClr val="000000"/>
                </a:solidFill>
                <a:latin typeface="Calibri"/>
              </a:rPr>
              <a:t>Componentes destacados del nuevo Plan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s-ES" sz="1400" b="1">
                <a:solidFill>
                  <a:srgbClr val="000000"/>
                </a:solidFill>
                <a:latin typeface="Calibri"/>
              </a:rPr>
              <a:t> El Parque Metropolitano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s-ES" sz="1400" b="1">
                <a:solidFill>
                  <a:srgbClr val="000000"/>
                </a:solidFill>
                <a:latin typeface="Calibri"/>
              </a:rPr>
              <a:t> La Avenida Aparicio Saravia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s-ES" sz="1400" b="1">
                <a:solidFill>
                  <a:srgbClr val="000000"/>
                </a:solidFill>
                <a:latin typeface="Calibri"/>
              </a:rPr>
              <a:t> La descentralización en múltiples micro-centralidades 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s-ES" sz="1400" b="1">
                <a:solidFill>
                  <a:srgbClr val="000000"/>
                </a:solidFill>
                <a:latin typeface="Calibri"/>
              </a:rPr>
              <a:t> La nueva Terminal de Ómnibus y el Campus Universitario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122" name="Picture 2" descr="E:\Fotos C. Pelado\1\Presentacion_Intendente_201438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857250"/>
            <a:ext cx="13716000" cy="857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6146" name="Picture 2" descr="E:\Fotos C. Pelado\1\Presentacion_Intendente_201444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857250"/>
            <a:ext cx="13716000" cy="857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2214720" y="6510240"/>
            <a:ext cx="6857280" cy="27540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es-ES" sz="1200" b="1">
                <a:solidFill>
                  <a:srgbClr val="000000"/>
                </a:solidFill>
                <a:latin typeface="Times New Roman"/>
              </a:rPr>
              <a:t>Prefiguración Barrios Jardín </a:t>
            </a:r>
            <a:endParaRPr/>
          </a:p>
        </p:txBody>
      </p:sp>
      <p:pic>
        <p:nvPicPr>
          <p:cNvPr id="309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360"/>
            <a:ext cx="9143280" cy="609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42960" y="1357200"/>
            <a:ext cx="7786080" cy="3854880"/>
          </a:xfrm>
          <a:prstGeom prst="rect">
            <a:avLst/>
          </a:prstGeom>
          <a:noFill/>
        </p:spPr>
        <p:txBody>
          <a:bodyPr lIns="90000" tIns="91440" rIns="90000" bIns="45000"/>
          <a:lstStyle/>
          <a:p>
            <a:r>
              <a:rPr lang="es-ES" i="1">
                <a:solidFill>
                  <a:srgbClr val="000000"/>
                </a:solidFill>
                <a:latin typeface="Calibri"/>
              </a:rPr>
              <a:t>El Plan desencadenará un volumen  potencial de negocios de </a:t>
            </a:r>
            <a:r>
              <a:rPr lang="es-ES" sz="2000" b="1" i="1">
                <a:solidFill>
                  <a:srgbClr val="000000"/>
                </a:solidFill>
                <a:latin typeface="Calibri"/>
              </a:rPr>
              <a:t>6.500.000 m2</a:t>
            </a:r>
            <a:r>
              <a:rPr lang="es-ES" sz="2000" i="1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es-ES" sz="2000" i="1">
                <a:solidFill>
                  <a:srgbClr val="000000"/>
                </a:solidFill>
                <a:latin typeface="Calibri"/>
              </a:rPr>
              <a:t>para variados destinos.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m2          			6.500.000 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jornales/m2 		5 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años del Plan 		20 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Jornales persona / año 	240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Jornales durante el plan  	</a:t>
            </a:r>
            <a:r>
              <a:rPr lang="es-ES" sz="2000" b="1">
                <a:solidFill>
                  <a:srgbClr val="000000"/>
                </a:solidFill>
                <a:latin typeface="Calibri"/>
              </a:rPr>
              <a:t>32.500.000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Jornales / año            	</a:t>
            </a:r>
            <a:r>
              <a:rPr lang="es-ES" sz="2000" b="1">
                <a:solidFill>
                  <a:srgbClr val="000000"/>
                </a:solidFill>
                <a:latin typeface="Calibri"/>
              </a:rPr>
              <a:t> 1.625.000 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Personas Ocupadas / año	 </a:t>
            </a:r>
            <a:r>
              <a:rPr lang="es-ES" sz="2000" b="1">
                <a:solidFill>
                  <a:srgbClr val="000000"/>
                </a:solidFill>
                <a:latin typeface="Calibri"/>
              </a:rPr>
              <a:t>6800</a:t>
            </a:r>
            <a:endParaRPr/>
          </a:p>
        </p:txBody>
      </p:sp>
      <p:sp>
        <p:nvSpPr>
          <p:cNvPr id="311" name="CustomShape 2"/>
          <p:cNvSpPr/>
          <p:nvPr/>
        </p:nvSpPr>
        <p:spPr>
          <a:xfrm>
            <a:off x="611280" y="260280"/>
            <a:ext cx="7128720" cy="807120"/>
          </a:xfrm>
          <a:prstGeom prst="rect">
            <a:avLst/>
          </a:prstGeom>
          <a:noFill/>
        </p:spPr>
        <p:txBody>
          <a:bodyPr lIns="90000" tIns="91440" rIns="90000" bIns="45000"/>
          <a:lstStyle/>
          <a:p>
            <a:pPr>
              <a:lnSpc>
                <a:spcPct val="100000"/>
              </a:lnSpc>
            </a:pPr>
            <a:r>
              <a:rPr lang="es-ES" sz="2400" b="1">
                <a:solidFill>
                  <a:srgbClr val="E46C0A"/>
                </a:solidFill>
                <a:latin typeface="Calibri"/>
              </a:rPr>
              <a:t>Oportunidades Económicas. </a:t>
            </a:r>
            <a:endParaRPr/>
          </a:p>
          <a:p>
            <a:pPr>
              <a:lnSpc>
                <a:spcPct val="100000"/>
              </a:lnSpc>
            </a:pPr>
            <a:r>
              <a:rPr lang="es-ES" sz="2000" b="1">
                <a:solidFill>
                  <a:srgbClr val="000000"/>
                </a:solidFill>
                <a:latin typeface="Calibri"/>
              </a:rPr>
              <a:t>Duplicación del volumen de construcción</a:t>
            </a:r>
            <a:endParaRPr/>
          </a:p>
        </p:txBody>
      </p:sp>
      <p:pic>
        <p:nvPicPr>
          <p:cNvPr id="312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20" y="4000680"/>
            <a:ext cx="4214160" cy="2856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9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160" y="500040"/>
            <a:ext cx="5671080" cy="5826960"/>
          </a:xfrm>
          <a:prstGeom prst="rect">
            <a:avLst/>
          </a:prstGeom>
        </p:spPr>
      </p:pic>
      <p:sp>
        <p:nvSpPr>
          <p:cNvPr id="228" name="CustomShape 1"/>
          <p:cNvSpPr/>
          <p:nvPr/>
        </p:nvSpPr>
        <p:spPr>
          <a:xfrm>
            <a:off x="1000080" y="4429080"/>
            <a:ext cx="7857360" cy="2428200"/>
          </a:xfrm>
          <a:prstGeom prst="rect">
            <a:avLst/>
          </a:prstGeom>
          <a:noFill/>
        </p:spPr>
      </p:sp>
      <p:sp>
        <p:nvSpPr>
          <p:cNvPr id="229" name="CustomShape 2"/>
          <p:cNvSpPr/>
          <p:nvPr/>
        </p:nvSpPr>
        <p:spPr>
          <a:xfrm>
            <a:off x="142920" y="500040"/>
            <a:ext cx="3071160" cy="571428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r>
              <a:rPr lang="es-ES" sz="2400">
                <a:solidFill>
                  <a:srgbClr val="000000"/>
                </a:solidFill>
                <a:latin typeface="Arial"/>
              </a:rPr>
              <a:t>Departamento de Maldonado</a:t>
            </a:r>
            <a:endParaRPr/>
          </a:p>
          <a:p>
            <a:endParaRPr/>
          </a:p>
          <a:p>
            <a:endParaRPr/>
          </a:p>
          <a:p>
            <a:r>
              <a:rPr lang="es-ES" sz="2000">
                <a:solidFill>
                  <a:srgbClr val="000000"/>
                </a:solidFill>
                <a:latin typeface="Arial"/>
              </a:rPr>
              <a:t>superficie:  4.769 km2</a:t>
            </a:r>
            <a:endParaRPr/>
          </a:p>
          <a:p>
            <a:endParaRPr/>
          </a:p>
          <a:p>
            <a:r>
              <a:rPr lang="es-ES" sz="2000">
                <a:solidFill>
                  <a:srgbClr val="000000"/>
                </a:solidFill>
                <a:latin typeface="Arial"/>
              </a:rPr>
              <a:t>población: 164.300 hab,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</p:spPr>
      </p:sp>
      <p:sp>
        <p:nvSpPr>
          <p:cNvPr id="314" name="CustomShape 2"/>
          <p:cNvSpPr/>
          <p:nvPr/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</p:spPr>
      </p:sp>
      <p:sp>
        <p:nvSpPr>
          <p:cNvPr id="315" name="CustomShape 3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</p:spPr>
      </p:sp>
      <p:pic>
        <p:nvPicPr>
          <p:cNvPr id="1028" name="Picture 4" descr="E:\Fotos C. Pelado\vivienda soc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4050" y="290513"/>
            <a:ext cx="12992100" cy="627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" name="Picture 3" descr="E:\Fotos C. Pelado\vivienda soc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4050" y="290513"/>
            <a:ext cx="12992100" cy="627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2051" name="Picture 3" descr="E:\Fotos C. Pelado\viv s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4050" y="290513"/>
            <a:ext cx="12992100" cy="627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INCORPORACION DE SERVICIOS CULTURALES Y DEPORTIVOS EN ZONAS SUB-URBANAS</a:t>
            </a:r>
            <a:endParaRPr/>
          </a:p>
        </p:txBody>
      </p:sp>
      <p:pic>
        <p:nvPicPr>
          <p:cNvPr id="317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640"/>
            <a:ext cx="4037760" cy="3151440"/>
          </a:xfrm>
          <a:prstGeom prst="rect">
            <a:avLst/>
          </a:prstGeom>
        </p:spPr>
      </p:pic>
      <p:pic>
        <p:nvPicPr>
          <p:cNvPr id="318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720" y="2357280"/>
            <a:ext cx="4185360" cy="307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3074" name="Picture 2" descr="E:\Fotos C. Pelado\fotomontaj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48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MALDONADO Y LA REGION</a:t>
            </a:r>
            <a:endParaRPr/>
          </a:p>
        </p:txBody>
      </p:sp>
      <p:pic>
        <p:nvPicPr>
          <p:cNvPr id="231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0" y="1428840"/>
            <a:ext cx="8571960" cy="435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MALDONADO</a:t>
            </a:r>
            <a:endParaRPr/>
          </a:p>
        </p:txBody>
      </p:sp>
      <p:pic>
        <p:nvPicPr>
          <p:cNvPr id="23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40" y="1428840"/>
            <a:ext cx="8228880" cy="397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8 Marcador de contenid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49880"/>
            <a:ext cx="8228880" cy="4426200"/>
          </a:xfrm>
          <a:prstGeom prst="rect">
            <a:avLst/>
          </a:prstGeom>
        </p:spPr>
      </p:pic>
      <p:sp>
        <p:nvSpPr>
          <p:cNvPr id="23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CENTROS POBLADOS MAS IMPORTANTES</a:t>
            </a:r>
            <a:endParaRPr/>
          </a:p>
        </p:txBody>
      </p:sp>
      <p:pic>
        <p:nvPicPr>
          <p:cNvPr id="236" name="8 Marcador de contenid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60" y="1714320"/>
            <a:ext cx="8228880" cy="442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457200" y="274680"/>
            <a:ext cx="8228880" cy="58176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</a:rPr>
              <a:t>DIVERSIDAD DE PAISAJES</a:t>
            </a:r>
            <a:endParaRPr/>
          </a:p>
        </p:txBody>
      </p:sp>
      <p:pic>
        <p:nvPicPr>
          <p:cNvPr id="238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00720"/>
            <a:ext cx="9143280" cy="2356560"/>
          </a:xfrm>
          <a:prstGeom prst="rect">
            <a:avLst/>
          </a:prstGeom>
        </p:spPr>
      </p:pic>
      <p:pic>
        <p:nvPicPr>
          <p:cNvPr id="239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8800"/>
            <a:ext cx="9143280" cy="364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457200" y="274680"/>
            <a:ext cx="8228880" cy="58176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</a:rPr>
              <a:t>PUERTO DE PIRIAPOLIS</a:t>
            </a:r>
            <a:endParaRPr/>
          </a:p>
        </p:txBody>
      </p:sp>
      <p:pic>
        <p:nvPicPr>
          <p:cNvPr id="241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160"/>
            <a:ext cx="9143280" cy="578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57200" y="274680"/>
            <a:ext cx="8228880" cy="51048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Arial"/>
              </a:rPr>
              <a:t>PUERTO DE PUNTA DEL ESTE</a:t>
            </a:r>
            <a:endParaRPr/>
          </a:p>
        </p:txBody>
      </p:sp>
      <p:pic>
        <p:nvPicPr>
          <p:cNvPr id="24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785880"/>
            <a:ext cx="9125280" cy="607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417</Words>
  <Application>Microsoft Office PowerPoint</Application>
  <PresentationFormat>On-screen Show (4:3)</PresentationFormat>
  <Paragraphs>128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DejaVu Sans</vt:lpstr>
      <vt:lpstr>StarSymbol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John Lee</cp:lastModifiedBy>
  <cp:revision>6</cp:revision>
  <dcterms:modified xsi:type="dcterms:W3CDTF">2015-05-12T16:18:16Z</dcterms:modified>
</cp:coreProperties>
</file>