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99" r:id="rId2"/>
    <p:sldId id="272" r:id="rId3"/>
    <p:sldId id="273" r:id="rId4"/>
    <p:sldId id="274" r:id="rId5"/>
    <p:sldId id="275" r:id="rId6"/>
    <p:sldId id="295" r:id="rId7"/>
    <p:sldId id="293" r:id="rId8"/>
    <p:sldId id="292" r:id="rId9"/>
    <p:sldId id="300" r:id="rId10"/>
    <p:sldId id="294" r:id="rId11"/>
    <p:sldId id="291" r:id="rId12"/>
    <p:sldId id="277" r:id="rId13"/>
    <p:sldId id="278" r:id="rId14"/>
    <p:sldId id="298" r:id="rId15"/>
    <p:sldId id="281" r:id="rId16"/>
    <p:sldId id="282" r:id="rId17"/>
    <p:sldId id="284" r:id="rId18"/>
    <p:sldId id="286" r:id="rId19"/>
    <p:sldId id="283" r:id="rId20"/>
    <p:sldId id="297" r:id="rId21"/>
    <p:sldId id="296" r:id="rId22"/>
    <p:sldId id="289" r:id="rId23"/>
    <p:sldId id="267" r:id="rId24"/>
    <p:sldId id="268" r:id="rId25"/>
    <p:sldId id="269" r:id="rId26"/>
  </p:sldIdLst>
  <p:sldSz cx="9144000" cy="6858000" type="screen4x3"/>
  <p:notesSz cx="6858000" cy="1001395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66" d="100"/>
          <a:sy n="66" d="100"/>
        </p:scale>
        <p:origin x="-1422" y="-96"/>
      </p:cViewPr>
      <p:guideLst>
        <p:guide orient="horz" pos="2160"/>
        <p:guide pos="2880"/>
      </p:guideLst>
    </p:cSldViewPr>
  </p:slideViewPr>
  <p:outlineViewPr>
    <p:cViewPr>
      <p:scale>
        <a:sx n="33" d="100"/>
        <a:sy n="33" d="100"/>
      </p:scale>
      <p:origin x="0" y="2130"/>
    </p:cViewPr>
  </p:outlin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7706D-C2E3-4DC2-BD14-0BB3E227E84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SV"/>
        </a:p>
      </dgm:t>
    </dgm:pt>
    <dgm:pt modelId="{88A607EF-F537-4CD2-BEA1-457F831A3EA6}">
      <dgm:prSet phldrT="[Text]" custT="1"/>
      <dgm:spPr>
        <a:solidFill>
          <a:schemeClr val="accent1">
            <a:lumMod val="20000"/>
            <a:lumOff val="80000"/>
          </a:schemeClr>
        </a:solidFill>
      </dgm:spPr>
      <dgm:t>
        <a:bodyPr/>
        <a:lstStyle/>
        <a:p>
          <a:r>
            <a:rPr lang="es-SV" sz="1600" dirty="0" smtClean="0">
              <a:solidFill>
                <a:schemeClr val="tx1"/>
              </a:solidFill>
            </a:rPr>
            <a:t>Miedo</a:t>
          </a:r>
        </a:p>
        <a:p>
          <a:r>
            <a:rPr lang="es-SV" sz="1600" dirty="0" smtClean="0">
              <a:solidFill>
                <a:schemeClr val="tx1"/>
              </a:solidFill>
            </a:rPr>
            <a:t>Exclusión</a:t>
          </a:r>
        </a:p>
        <a:p>
          <a:r>
            <a:rPr lang="es-SV" sz="1600" dirty="0" smtClean="0">
              <a:solidFill>
                <a:schemeClr val="tx1"/>
              </a:solidFill>
            </a:rPr>
            <a:t>Abandono</a:t>
          </a:r>
        </a:p>
        <a:p>
          <a:r>
            <a:rPr lang="es-SV" sz="1600" dirty="0" smtClean="0">
              <a:solidFill>
                <a:schemeClr val="tx1"/>
              </a:solidFill>
            </a:rPr>
            <a:t>Deterioro</a:t>
          </a:r>
        </a:p>
        <a:p>
          <a:r>
            <a:rPr lang="es-SV" sz="1600" dirty="0" smtClean="0">
              <a:solidFill>
                <a:schemeClr val="tx1"/>
              </a:solidFill>
            </a:rPr>
            <a:t>Desconfianza</a:t>
          </a:r>
        </a:p>
        <a:p>
          <a:r>
            <a:rPr lang="es-SV" sz="1600" dirty="0" smtClean="0">
              <a:solidFill>
                <a:schemeClr val="tx1"/>
              </a:solidFill>
            </a:rPr>
            <a:t>Informalidad</a:t>
          </a:r>
          <a:endParaRPr lang="es-SV" sz="1600" dirty="0">
            <a:solidFill>
              <a:schemeClr val="tx1"/>
            </a:solidFill>
          </a:endParaRPr>
        </a:p>
      </dgm:t>
    </dgm:pt>
    <dgm:pt modelId="{A01E1FA0-D5F5-45FD-8E05-8E334664EC2C}" type="parTrans" cxnId="{7E97889E-1CD1-46C4-B27A-087078F593CB}">
      <dgm:prSet/>
      <dgm:spPr/>
      <dgm:t>
        <a:bodyPr/>
        <a:lstStyle/>
        <a:p>
          <a:endParaRPr lang="es-SV"/>
        </a:p>
      </dgm:t>
    </dgm:pt>
    <dgm:pt modelId="{C630FABD-80F6-4561-9909-5E016AF8541C}" type="sibTrans" cxnId="{7E97889E-1CD1-46C4-B27A-087078F593CB}">
      <dgm:prSet/>
      <dgm:spPr/>
      <dgm:t>
        <a:bodyPr/>
        <a:lstStyle/>
        <a:p>
          <a:endParaRPr lang="es-SV"/>
        </a:p>
      </dgm:t>
    </dgm:pt>
    <dgm:pt modelId="{A08B93B4-2FDA-44B5-A03B-30BB06F4ACC4}">
      <dgm:prSet phldrT="[Text]" custT="1"/>
      <dgm:spPr>
        <a:solidFill>
          <a:schemeClr val="accent1">
            <a:lumMod val="20000"/>
            <a:lumOff val="80000"/>
          </a:schemeClr>
        </a:solidFill>
      </dgm:spPr>
      <dgm:t>
        <a:bodyPr/>
        <a:lstStyle/>
        <a:p>
          <a:endParaRPr lang="es-SV" sz="1400" dirty="0">
            <a:solidFill>
              <a:schemeClr val="tx1"/>
            </a:solidFill>
          </a:endParaRPr>
        </a:p>
      </dgm:t>
    </dgm:pt>
    <dgm:pt modelId="{9F48A3D7-27F8-4B75-98BA-BFC99536CA10}" type="parTrans" cxnId="{12026E68-BA4E-44CC-A96E-0B3F8D6469D4}">
      <dgm:prSet/>
      <dgm:spPr/>
      <dgm:t>
        <a:bodyPr/>
        <a:lstStyle/>
        <a:p>
          <a:endParaRPr lang="es-SV"/>
        </a:p>
      </dgm:t>
    </dgm:pt>
    <dgm:pt modelId="{85E3110C-E2B6-470E-BA19-0E867C9B8757}" type="sibTrans" cxnId="{12026E68-BA4E-44CC-A96E-0B3F8D6469D4}">
      <dgm:prSet/>
      <dgm:spPr/>
      <dgm:t>
        <a:bodyPr/>
        <a:lstStyle/>
        <a:p>
          <a:endParaRPr lang="es-SV"/>
        </a:p>
      </dgm:t>
    </dgm:pt>
    <dgm:pt modelId="{AE130496-2551-47F0-AE58-C307C6F4AAD5}">
      <dgm:prSet phldrT="[Text]" custT="1"/>
      <dgm:spPr>
        <a:solidFill>
          <a:schemeClr val="accent1">
            <a:lumMod val="20000"/>
            <a:lumOff val="80000"/>
          </a:schemeClr>
        </a:solidFill>
      </dgm:spPr>
      <dgm:t>
        <a:bodyPr/>
        <a:lstStyle/>
        <a:p>
          <a:r>
            <a:rPr lang="es-SV" sz="1600" dirty="0" smtClean="0">
              <a:solidFill>
                <a:schemeClr val="tx1"/>
              </a:solidFill>
            </a:rPr>
            <a:t>Inseguridad</a:t>
          </a:r>
        </a:p>
        <a:p>
          <a:r>
            <a:rPr lang="es-SV" sz="1600" dirty="0" smtClean="0">
              <a:solidFill>
                <a:schemeClr val="tx1"/>
              </a:solidFill>
            </a:rPr>
            <a:t>Hurto</a:t>
          </a:r>
        </a:p>
        <a:p>
          <a:r>
            <a:rPr lang="es-SV" sz="1600" dirty="0" smtClean="0">
              <a:solidFill>
                <a:schemeClr val="tx1"/>
              </a:solidFill>
            </a:rPr>
            <a:t>Extorsión</a:t>
          </a:r>
        </a:p>
        <a:p>
          <a:r>
            <a:rPr lang="es-SV" sz="1600" dirty="0" smtClean="0">
              <a:solidFill>
                <a:schemeClr val="tx1"/>
              </a:solidFill>
            </a:rPr>
            <a:t>Homicidios</a:t>
          </a:r>
          <a:endParaRPr lang="es-SV" sz="1600" dirty="0">
            <a:solidFill>
              <a:schemeClr val="tx1"/>
            </a:solidFill>
          </a:endParaRPr>
        </a:p>
      </dgm:t>
    </dgm:pt>
    <dgm:pt modelId="{A6E32C5F-9256-45E0-A5E9-F167522DB419}" type="parTrans" cxnId="{941C0007-2184-4527-9E49-783CCB912877}">
      <dgm:prSet/>
      <dgm:spPr/>
      <dgm:t>
        <a:bodyPr/>
        <a:lstStyle/>
        <a:p>
          <a:endParaRPr lang="es-SV"/>
        </a:p>
      </dgm:t>
    </dgm:pt>
    <dgm:pt modelId="{E4278509-BAAF-4DEA-BC69-72AAC07B7FDC}" type="sibTrans" cxnId="{941C0007-2184-4527-9E49-783CCB912877}">
      <dgm:prSet/>
      <dgm:spPr/>
      <dgm:t>
        <a:bodyPr/>
        <a:lstStyle/>
        <a:p>
          <a:endParaRPr lang="es-SV"/>
        </a:p>
      </dgm:t>
    </dgm:pt>
    <dgm:pt modelId="{175B39C1-B1A5-4EEF-9D42-06DF54A544D7}" type="pres">
      <dgm:prSet presAssocID="{6D37706D-C2E3-4DC2-BD14-0BB3E227E846}" presName="cycle" presStyleCnt="0">
        <dgm:presLayoutVars>
          <dgm:dir/>
          <dgm:resizeHandles val="exact"/>
        </dgm:presLayoutVars>
      </dgm:prSet>
      <dgm:spPr/>
      <dgm:t>
        <a:bodyPr/>
        <a:lstStyle/>
        <a:p>
          <a:endParaRPr lang="es-SV"/>
        </a:p>
      </dgm:t>
    </dgm:pt>
    <dgm:pt modelId="{EAE3B52F-B9E0-4FD0-87B0-1ABFFC78EE95}" type="pres">
      <dgm:prSet presAssocID="{88A607EF-F537-4CD2-BEA1-457F831A3EA6}" presName="node" presStyleLbl="node1" presStyleIdx="0" presStyleCnt="3">
        <dgm:presLayoutVars>
          <dgm:bulletEnabled val="1"/>
        </dgm:presLayoutVars>
      </dgm:prSet>
      <dgm:spPr/>
      <dgm:t>
        <a:bodyPr/>
        <a:lstStyle/>
        <a:p>
          <a:endParaRPr lang="es-SV"/>
        </a:p>
      </dgm:t>
    </dgm:pt>
    <dgm:pt modelId="{CFF6A26E-26F2-434D-B94F-98389C924B98}" type="pres">
      <dgm:prSet presAssocID="{C630FABD-80F6-4561-9909-5E016AF8541C}" presName="sibTrans" presStyleLbl="sibTrans2D1" presStyleIdx="0" presStyleCnt="3"/>
      <dgm:spPr/>
      <dgm:t>
        <a:bodyPr/>
        <a:lstStyle/>
        <a:p>
          <a:endParaRPr lang="es-SV"/>
        </a:p>
      </dgm:t>
    </dgm:pt>
    <dgm:pt modelId="{28F7E1FF-FB9F-451D-A3CD-5CC8A2B83DDB}" type="pres">
      <dgm:prSet presAssocID="{C630FABD-80F6-4561-9909-5E016AF8541C}" presName="connectorText" presStyleLbl="sibTrans2D1" presStyleIdx="0" presStyleCnt="3"/>
      <dgm:spPr/>
      <dgm:t>
        <a:bodyPr/>
        <a:lstStyle/>
        <a:p>
          <a:endParaRPr lang="es-SV"/>
        </a:p>
      </dgm:t>
    </dgm:pt>
    <dgm:pt modelId="{C97DD99B-2166-4BAB-8189-2D6E8C0841EF}" type="pres">
      <dgm:prSet presAssocID="{A08B93B4-2FDA-44B5-A03B-30BB06F4ACC4}" presName="node" presStyleLbl="node1" presStyleIdx="1" presStyleCnt="3">
        <dgm:presLayoutVars>
          <dgm:bulletEnabled val="1"/>
        </dgm:presLayoutVars>
      </dgm:prSet>
      <dgm:spPr/>
      <dgm:t>
        <a:bodyPr/>
        <a:lstStyle/>
        <a:p>
          <a:endParaRPr lang="es-SV"/>
        </a:p>
      </dgm:t>
    </dgm:pt>
    <dgm:pt modelId="{520D4009-8287-47FA-8A6A-D9F23201FD29}" type="pres">
      <dgm:prSet presAssocID="{85E3110C-E2B6-470E-BA19-0E867C9B8757}" presName="sibTrans" presStyleLbl="sibTrans2D1" presStyleIdx="1" presStyleCnt="3"/>
      <dgm:spPr/>
      <dgm:t>
        <a:bodyPr/>
        <a:lstStyle/>
        <a:p>
          <a:endParaRPr lang="es-SV"/>
        </a:p>
      </dgm:t>
    </dgm:pt>
    <dgm:pt modelId="{0BAF3458-F083-4C1C-A65C-47F154D2DD6F}" type="pres">
      <dgm:prSet presAssocID="{85E3110C-E2B6-470E-BA19-0E867C9B8757}" presName="connectorText" presStyleLbl="sibTrans2D1" presStyleIdx="1" presStyleCnt="3"/>
      <dgm:spPr/>
      <dgm:t>
        <a:bodyPr/>
        <a:lstStyle/>
        <a:p>
          <a:endParaRPr lang="es-SV"/>
        </a:p>
      </dgm:t>
    </dgm:pt>
    <dgm:pt modelId="{48993FD5-B223-482A-A0EF-64E5F1E0FCA9}" type="pres">
      <dgm:prSet presAssocID="{AE130496-2551-47F0-AE58-C307C6F4AAD5}" presName="node" presStyleLbl="node1" presStyleIdx="2" presStyleCnt="3">
        <dgm:presLayoutVars>
          <dgm:bulletEnabled val="1"/>
        </dgm:presLayoutVars>
      </dgm:prSet>
      <dgm:spPr/>
      <dgm:t>
        <a:bodyPr/>
        <a:lstStyle/>
        <a:p>
          <a:endParaRPr lang="es-SV"/>
        </a:p>
      </dgm:t>
    </dgm:pt>
    <dgm:pt modelId="{232CC19B-574D-402C-8D91-D10B8A3C5F75}" type="pres">
      <dgm:prSet presAssocID="{E4278509-BAAF-4DEA-BC69-72AAC07B7FDC}" presName="sibTrans" presStyleLbl="sibTrans2D1" presStyleIdx="2" presStyleCnt="3"/>
      <dgm:spPr/>
      <dgm:t>
        <a:bodyPr/>
        <a:lstStyle/>
        <a:p>
          <a:endParaRPr lang="es-SV"/>
        </a:p>
      </dgm:t>
    </dgm:pt>
    <dgm:pt modelId="{D0519D99-8B97-4BA4-BBCB-D33E4F38D2BC}" type="pres">
      <dgm:prSet presAssocID="{E4278509-BAAF-4DEA-BC69-72AAC07B7FDC}" presName="connectorText" presStyleLbl="sibTrans2D1" presStyleIdx="2" presStyleCnt="3"/>
      <dgm:spPr/>
      <dgm:t>
        <a:bodyPr/>
        <a:lstStyle/>
        <a:p>
          <a:endParaRPr lang="es-SV"/>
        </a:p>
      </dgm:t>
    </dgm:pt>
  </dgm:ptLst>
  <dgm:cxnLst>
    <dgm:cxn modelId="{7FFD7E7F-8EA4-4134-9CDE-B62336FB7C92}" type="presOf" srcId="{E4278509-BAAF-4DEA-BC69-72AAC07B7FDC}" destId="{D0519D99-8B97-4BA4-BBCB-D33E4F38D2BC}" srcOrd="1" destOrd="0" presId="urn:microsoft.com/office/officeart/2005/8/layout/cycle2"/>
    <dgm:cxn modelId="{00C9617B-9FE9-4290-AFCC-C9018AD47AE3}" type="presOf" srcId="{C630FABD-80F6-4561-9909-5E016AF8541C}" destId="{CFF6A26E-26F2-434D-B94F-98389C924B98}" srcOrd="0" destOrd="0" presId="urn:microsoft.com/office/officeart/2005/8/layout/cycle2"/>
    <dgm:cxn modelId="{DC2C480D-9A11-44D2-B923-F06636284A30}" type="presOf" srcId="{E4278509-BAAF-4DEA-BC69-72AAC07B7FDC}" destId="{232CC19B-574D-402C-8D91-D10B8A3C5F75}" srcOrd="0" destOrd="0" presId="urn:microsoft.com/office/officeart/2005/8/layout/cycle2"/>
    <dgm:cxn modelId="{12026E68-BA4E-44CC-A96E-0B3F8D6469D4}" srcId="{6D37706D-C2E3-4DC2-BD14-0BB3E227E846}" destId="{A08B93B4-2FDA-44B5-A03B-30BB06F4ACC4}" srcOrd="1" destOrd="0" parTransId="{9F48A3D7-27F8-4B75-98BA-BFC99536CA10}" sibTransId="{85E3110C-E2B6-470E-BA19-0E867C9B8757}"/>
    <dgm:cxn modelId="{29E0B611-8F6A-4EE5-B6C4-BB86EE850A8F}" type="presOf" srcId="{85E3110C-E2B6-470E-BA19-0E867C9B8757}" destId="{0BAF3458-F083-4C1C-A65C-47F154D2DD6F}" srcOrd="1" destOrd="0" presId="urn:microsoft.com/office/officeart/2005/8/layout/cycle2"/>
    <dgm:cxn modelId="{941C0007-2184-4527-9E49-783CCB912877}" srcId="{6D37706D-C2E3-4DC2-BD14-0BB3E227E846}" destId="{AE130496-2551-47F0-AE58-C307C6F4AAD5}" srcOrd="2" destOrd="0" parTransId="{A6E32C5F-9256-45E0-A5E9-F167522DB419}" sibTransId="{E4278509-BAAF-4DEA-BC69-72AAC07B7FDC}"/>
    <dgm:cxn modelId="{4F3237D4-24E2-41D6-895D-EF45BB3AF69E}" type="presOf" srcId="{88A607EF-F537-4CD2-BEA1-457F831A3EA6}" destId="{EAE3B52F-B9E0-4FD0-87B0-1ABFFC78EE95}" srcOrd="0" destOrd="0" presId="urn:microsoft.com/office/officeart/2005/8/layout/cycle2"/>
    <dgm:cxn modelId="{0A203FE1-CD22-40F6-AE1C-7FF9D9C586E3}" type="presOf" srcId="{6D37706D-C2E3-4DC2-BD14-0BB3E227E846}" destId="{175B39C1-B1A5-4EEF-9D42-06DF54A544D7}" srcOrd="0" destOrd="0" presId="urn:microsoft.com/office/officeart/2005/8/layout/cycle2"/>
    <dgm:cxn modelId="{E87819CA-4D63-4A02-84F5-D9D63610AB61}" type="presOf" srcId="{AE130496-2551-47F0-AE58-C307C6F4AAD5}" destId="{48993FD5-B223-482A-A0EF-64E5F1E0FCA9}" srcOrd="0" destOrd="0" presId="urn:microsoft.com/office/officeart/2005/8/layout/cycle2"/>
    <dgm:cxn modelId="{4E7CB602-C508-463D-BAA4-5E6D60E75700}" type="presOf" srcId="{85E3110C-E2B6-470E-BA19-0E867C9B8757}" destId="{520D4009-8287-47FA-8A6A-D9F23201FD29}" srcOrd="0" destOrd="0" presId="urn:microsoft.com/office/officeart/2005/8/layout/cycle2"/>
    <dgm:cxn modelId="{75E2F52C-BC7C-424D-8A55-4514670E8FD4}" type="presOf" srcId="{C630FABD-80F6-4561-9909-5E016AF8541C}" destId="{28F7E1FF-FB9F-451D-A3CD-5CC8A2B83DDB}" srcOrd="1" destOrd="0" presId="urn:microsoft.com/office/officeart/2005/8/layout/cycle2"/>
    <dgm:cxn modelId="{64E97710-3346-48F9-8035-0C21C074E337}" type="presOf" srcId="{A08B93B4-2FDA-44B5-A03B-30BB06F4ACC4}" destId="{C97DD99B-2166-4BAB-8189-2D6E8C0841EF}" srcOrd="0" destOrd="0" presId="urn:microsoft.com/office/officeart/2005/8/layout/cycle2"/>
    <dgm:cxn modelId="{7E97889E-1CD1-46C4-B27A-087078F593CB}" srcId="{6D37706D-C2E3-4DC2-BD14-0BB3E227E846}" destId="{88A607EF-F537-4CD2-BEA1-457F831A3EA6}" srcOrd="0" destOrd="0" parTransId="{A01E1FA0-D5F5-45FD-8E05-8E334664EC2C}" sibTransId="{C630FABD-80F6-4561-9909-5E016AF8541C}"/>
    <dgm:cxn modelId="{2136B47F-9DDD-46F2-900B-28E2CFB7FCB4}" type="presParOf" srcId="{175B39C1-B1A5-4EEF-9D42-06DF54A544D7}" destId="{EAE3B52F-B9E0-4FD0-87B0-1ABFFC78EE95}" srcOrd="0" destOrd="0" presId="urn:microsoft.com/office/officeart/2005/8/layout/cycle2"/>
    <dgm:cxn modelId="{EDEF4BB3-F706-4E9D-96A3-A088C57C9FF1}" type="presParOf" srcId="{175B39C1-B1A5-4EEF-9D42-06DF54A544D7}" destId="{CFF6A26E-26F2-434D-B94F-98389C924B98}" srcOrd="1" destOrd="0" presId="urn:microsoft.com/office/officeart/2005/8/layout/cycle2"/>
    <dgm:cxn modelId="{8C07BBA5-5B1C-4CBE-A00F-CDF7F303D437}" type="presParOf" srcId="{CFF6A26E-26F2-434D-B94F-98389C924B98}" destId="{28F7E1FF-FB9F-451D-A3CD-5CC8A2B83DDB}" srcOrd="0" destOrd="0" presId="urn:microsoft.com/office/officeart/2005/8/layout/cycle2"/>
    <dgm:cxn modelId="{7C4C39B6-130B-4C36-8760-246BAB0921A7}" type="presParOf" srcId="{175B39C1-B1A5-4EEF-9D42-06DF54A544D7}" destId="{C97DD99B-2166-4BAB-8189-2D6E8C0841EF}" srcOrd="2" destOrd="0" presId="urn:microsoft.com/office/officeart/2005/8/layout/cycle2"/>
    <dgm:cxn modelId="{D652DA14-7E85-473B-966C-99972C630C1B}" type="presParOf" srcId="{175B39C1-B1A5-4EEF-9D42-06DF54A544D7}" destId="{520D4009-8287-47FA-8A6A-D9F23201FD29}" srcOrd="3" destOrd="0" presId="urn:microsoft.com/office/officeart/2005/8/layout/cycle2"/>
    <dgm:cxn modelId="{79822C9D-966C-4326-8881-76F79CEA40D2}" type="presParOf" srcId="{520D4009-8287-47FA-8A6A-D9F23201FD29}" destId="{0BAF3458-F083-4C1C-A65C-47F154D2DD6F}" srcOrd="0" destOrd="0" presId="urn:microsoft.com/office/officeart/2005/8/layout/cycle2"/>
    <dgm:cxn modelId="{E5BD7280-3132-4903-BB8D-3B7C18CA97D9}" type="presParOf" srcId="{175B39C1-B1A5-4EEF-9D42-06DF54A544D7}" destId="{48993FD5-B223-482A-A0EF-64E5F1E0FCA9}" srcOrd="4" destOrd="0" presId="urn:microsoft.com/office/officeart/2005/8/layout/cycle2"/>
    <dgm:cxn modelId="{53CEBD45-10D3-439F-AA1F-DC10AF2C7020}" type="presParOf" srcId="{175B39C1-B1A5-4EEF-9D42-06DF54A544D7}" destId="{232CC19B-574D-402C-8D91-D10B8A3C5F75}" srcOrd="5" destOrd="0" presId="urn:microsoft.com/office/officeart/2005/8/layout/cycle2"/>
    <dgm:cxn modelId="{504B9A10-AE65-4B02-AE56-A392376AB311}" type="presParOf" srcId="{232CC19B-574D-402C-8D91-D10B8A3C5F75}" destId="{D0519D99-8B97-4BA4-BBCB-D33E4F38D2B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3B52F-B9E0-4FD0-87B0-1ABFFC78EE95}">
      <dsp:nvSpPr>
        <dsp:cNvPr id="0" name=""/>
        <dsp:cNvSpPr/>
      </dsp:nvSpPr>
      <dsp:spPr>
        <a:xfrm>
          <a:off x="2808048" y="535"/>
          <a:ext cx="2376791" cy="2376791"/>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SV" sz="1600" kern="1200" dirty="0" smtClean="0">
              <a:solidFill>
                <a:schemeClr val="tx1"/>
              </a:solidFill>
            </a:rPr>
            <a:t>Miedo</a:t>
          </a:r>
        </a:p>
        <a:p>
          <a:pPr lvl="0" algn="ctr" defTabSz="711200">
            <a:lnSpc>
              <a:spcPct val="90000"/>
            </a:lnSpc>
            <a:spcBef>
              <a:spcPct val="0"/>
            </a:spcBef>
            <a:spcAft>
              <a:spcPct val="35000"/>
            </a:spcAft>
          </a:pPr>
          <a:r>
            <a:rPr lang="es-SV" sz="1600" kern="1200" dirty="0" smtClean="0">
              <a:solidFill>
                <a:schemeClr val="tx1"/>
              </a:solidFill>
            </a:rPr>
            <a:t>Exclusión</a:t>
          </a:r>
        </a:p>
        <a:p>
          <a:pPr lvl="0" algn="ctr" defTabSz="711200">
            <a:lnSpc>
              <a:spcPct val="90000"/>
            </a:lnSpc>
            <a:spcBef>
              <a:spcPct val="0"/>
            </a:spcBef>
            <a:spcAft>
              <a:spcPct val="35000"/>
            </a:spcAft>
          </a:pPr>
          <a:r>
            <a:rPr lang="es-SV" sz="1600" kern="1200" dirty="0" smtClean="0">
              <a:solidFill>
                <a:schemeClr val="tx1"/>
              </a:solidFill>
            </a:rPr>
            <a:t>Abandono</a:t>
          </a:r>
        </a:p>
        <a:p>
          <a:pPr lvl="0" algn="ctr" defTabSz="711200">
            <a:lnSpc>
              <a:spcPct val="90000"/>
            </a:lnSpc>
            <a:spcBef>
              <a:spcPct val="0"/>
            </a:spcBef>
            <a:spcAft>
              <a:spcPct val="35000"/>
            </a:spcAft>
          </a:pPr>
          <a:r>
            <a:rPr lang="es-SV" sz="1600" kern="1200" dirty="0" smtClean="0">
              <a:solidFill>
                <a:schemeClr val="tx1"/>
              </a:solidFill>
            </a:rPr>
            <a:t>Deterioro</a:t>
          </a:r>
        </a:p>
        <a:p>
          <a:pPr lvl="0" algn="ctr" defTabSz="711200">
            <a:lnSpc>
              <a:spcPct val="90000"/>
            </a:lnSpc>
            <a:spcBef>
              <a:spcPct val="0"/>
            </a:spcBef>
            <a:spcAft>
              <a:spcPct val="35000"/>
            </a:spcAft>
          </a:pPr>
          <a:r>
            <a:rPr lang="es-SV" sz="1600" kern="1200" dirty="0" smtClean="0">
              <a:solidFill>
                <a:schemeClr val="tx1"/>
              </a:solidFill>
            </a:rPr>
            <a:t>Desconfianza</a:t>
          </a:r>
        </a:p>
        <a:p>
          <a:pPr lvl="0" algn="ctr" defTabSz="711200">
            <a:lnSpc>
              <a:spcPct val="90000"/>
            </a:lnSpc>
            <a:spcBef>
              <a:spcPct val="0"/>
            </a:spcBef>
            <a:spcAft>
              <a:spcPct val="35000"/>
            </a:spcAft>
          </a:pPr>
          <a:r>
            <a:rPr lang="es-SV" sz="1600" kern="1200" dirty="0" smtClean="0">
              <a:solidFill>
                <a:schemeClr val="tx1"/>
              </a:solidFill>
            </a:rPr>
            <a:t>Informalidad</a:t>
          </a:r>
          <a:endParaRPr lang="es-SV" sz="1600" kern="1200" dirty="0">
            <a:solidFill>
              <a:schemeClr val="tx1"/>
            </a:solidFill>
          </a:endParaRPr>
        </a:p>
      </dsp:txBody>
      <dsp:txXfrm>
        <a:off x="3156121" y="348608"/>
        <a:ext cx="1680645" cy="1680645"/>
      </dsp:txXfrm>
    </dsp:sp>
    <dsp:sp modelId="{CFF6A26E-26F2-434D-B94F-98389C924B98}">
      <dsp:nvSpPr>
        <dsp:cNvPr id="0" name=""/>
        <dsp:cNvSpPr/>
      </dsp:nvSpPr>
      <dsp:spPr>
        <a:xfrm rot="3600000">
          <a:off x="4563715" y="2319674"/>
          <a:ext cx="634257" cy="8021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s-SV" sz="3400" kern="1200"/>
        </a:p>
      </dsp:txBody>
      <dsp:txXfrm>
        <a:off x="4611284" y="2397715"/>
        <a:ext cx="443980" cy="481301"/>
      </dsp:txXfrm>
    </dsp:sp>
    <dsp:sp modelId="{C97DD99B-2166-4BAB-8189-2D6E8C0841EF}">
      <dsp:nvSpPr>
        <dsp:cNvPr id="0" name=""/>
        <dsp:cNvSpPr/>
      </dsp:nvSpPr>
      <dsp:spPr>
        <a:xfrm>
          <a:off x="4594800" y="3095280"/>
          <a:ext cx="2376791" cy="2376791"/>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SV" sz="1400" kern="1200" dirty="0">
            <a:solidFill>
              <a:schemeClr val="tx1"/>
            </a:solidFill>
          </a:endParaRPr>
        </a:p>
      </dsp:txBody>
      <dsp:txXfrm>
        <a:off x="4942873" y="3443353"/>
        <a:ext cx="1680645" cy="1680645"/>
      </dsp:txXfrm>
    </dsp:sp>
    <dsp:sp modelId="{520D4009-8287-47FA-8A6A-D9F23201FD29}">
      <dsp:nvSpPr>
        <dsp:cNvPr id="0" name=""/>
        <dsp:cNvSpPr/>
      </dsp:nvSpPr>
      <dsp:spPr>
        <a:xfrm rot="10800000">
          <a:off x="3697265" y="3882593"/>
          <a:ext cx="634257" cy="8021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s-SV" sz="3400" kern="1200"/>
        </a:p>
      </dsp:txBody>
      <dsp:txXfrm rot="10800000">
        <a:off x="3887542" y="4043026"/>
        <a:ext cx="443980" cy="481301"/>
      </dsp:txXfrm>
    </dsp:sp>
    <dsp:sp modelId="{48993FD5-B223-482A-A0EF-64E5F1E0FCA9}">
      <dsp:nvSpPr>
        <dsp:cNvPr id="0" name=""/>
        <dsp:cNvSpPr/>
      </dsp:nvSpPr>
      <dsp:spPr>
        <a:xfrm>
          <a:off x="1021296" y="3095280"/>
          <a:ext cx="2376791" cy="2376791"/>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SV" sz="1600" kern="1200" dirty="0" smtClean="0">
              <a:solidFill>
                <a:schemeClr val="tx1"/>
              </a:solidFill>
            </a:rPr>
            <a:t>Inseguridad</a:t>
          </a:r>
        </a:p>
        <a:p>
          <a:pPr lvl="0" algn="ctr" defTabSz="711200">
            <a:lnSpc>
              <a:spcPct val="90000"/>
            </a:lnSpc>
            <a:spcBef>
              <a:spcPct val="0"/>
            </a:spcBef>
            <a:spcAft>
              <a:spcPct val="35000"/>
            </a:spcAft>
          </a:pPr>
          <a:r>
            <a:rPr lang="es-SV" sz="1600" kern="1200" dirty="0" smtClean="0">
              <a:solidFill>
                <a:schemeClr val="tx1"/>
              </a:solidFill>
            </a:rPr>
            <a:t>Hurto</a:t>
          </a:r>
        </a:p>
        <a:p>
          <a:pPr lvl="0" algn="ctr" defTabSz="711200">
            <a:lnSpc>
              <a:spcPct val="90000"/>
            </a:lnSpc>
            <a:spcBef>
              <a:spcPct val="0"/>
            </a:spcBef>
            <a:spcAft>
              <a:spcPct val="35000"/>
            </a:spcAft>
          </a:pPr>
          <a:r>
            <a:rPr lang="es-SV" sz="1600" kern="1200" dirty="0" smtClean="0">
              <a:solidFill>
                <a:schemeClr val="tx1"/>
              </a:solidFill>
            </a:rPr>
            <a:t>Extorsión</a:t>
          </a:r>
        </a:p>
        <a:p>
          <a:pPr lvl="0" algn="ctr" defTabSz="711200">
            <a:lnSpc>
              <a:spcPct val="90000"/>
            </a:lnSpc>
            <a:spcBef>
              <a:spcPct val="0"/>
            </a:spcBef>
            <a:spcAft>
              <a:spcPct val="35000"/>
            </a:spcAft>
          </a:pPr>
          <a:r>
            <a:rPr lang="es-SV" sz="1600" kern="1200" dirty="0" smtClean="0">
              <a:solidFill>
                <a:schemeClr val="tx1"/>
              </a:solidFill>
            </a:rPr>
            <a:t>Homicidios</a:t>
          </a:r>
          <a:endParaRPr lang="es-SV" sz="1600" kern="1200" dirty="0">
            <a:solidFill>
              <a:schemeClr val="tx1"/>
            </a:solidFill>
          </a:endParaRPr>
        </a:p>
      </dsp:txBody>
      <dsp:txXfrm>
        <a:off x="1369369" y="3443353"/>
        <a:ext cx="1680645" cy="1680645"/>
      </dsp:txXfrm>
    </dsp:sp>
    <dsp:sp modelId="{232CC19B-574D-402C-8D91-D10B8A3C5F75}">
      <dsp:nvSpPr>
        <dsp:cNvPr id="0" name=""/>
        <dsp:cNvSpPr/>
      </dsp:nvSpPr>
      <dsp:spPr>
        <a:xfrm rot="18000000">
          <a:off x="2776963" y="2350766"/>
          <a:ext cx="634257" cy="8021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s-SV" sz="3400" kern="1200"/>
        </a:p>
      </dsp:txBody>
      <dsp:txXfrm>
        <a:off x="2824532" y="2593591"/>
        <a:ext cx="443980" cy="48130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00063"/>
          </a:xfrm>
          <a:prstGeom prst="rect">
            <a:avLst/>
          </a:prstGeom>
        </p:spPr>
        <p:txBody>
          <a:bodyPr vert="horz" lIns="91440" tIns="45720" rIns="91440" bIns="45720" rtlCol="0"/>
          <a:lstStyle>
            <a:lvl1pPr algn="l">
              <a:defRPr sz="1200"/>
            </a:lvl1pPr>
          </a:lstStyle>
          <a:p>
            <a:endParaRPr lang="es-SV"/>
          </a:p>
        </p:txBody>
      </p:sp>
      <p:sp>
        <p:nvSpPr>
          <p:cNvPr id="3" name="Date Placeholder 2"/>
          <p:cNvSpPr>
            <a:spLocks noGrp="1"/>
          </p:cNvSpPr>
          <p:nvPr>
            <p:ph type="dt" idx="1"/>
          </p:nvPr>
        </p:nvSpPr>
        <p:spPr>
          <a:xfrm>
            <a:off x="3884613" y="0"/>
            <a:ext cx="2971800" cy="500063"/>
          </a:xfrm>
          <a:prstGeom prst="rect">
            <a:avLst/>
          </a:prstGeom>
        </p:spPr>
        <p:txBody>
          <a:bodyPr vert="horz" lIns="91440" tIns="45720" rIns="91440" bIns="45720" rtlCol="0"/>
          <a:lstStyle>
            <a:lvl1pPr algn="r">
              <a:defRPr sz="1200"/>
            </a:lvl1pPr>
          </a:lstStyle>
          <a:p>
            <a:fld id="{E764C039-70D5-47E5-B9FF-8D822C51280E}" type="datetimeFigureOut">
              <a:rPr lang="es-SV" smtClean="0"/>
              <a:t>07/06/2014</a:t>
            </a:fld>
            <a:endParaRPr lang="es-SV"/>
          </a:p>
        </p:txBody>
      </p:sp>
      <p:sp>
        <p:nvSpPr>
          <p:cNvPr id="4" name="Slide Image Placeholder 3"/>
          <p:cNvSpPr>
            <a:spLocks noGrp="1" noRot="1" noChangeAspect="1"/>
          </p:cNvSpPr>
          <p:nvPr>
            <p:ph type="sldImg" idx="2"/>
          </p:nvPr>
        </p:nvSpPr>
        <p:spPr>
          <a:xfrm>
            <a:off x="925513" y="750888"/>
            <a:ext cx="5006975" cy="3756025"/>
          </a:xfrm>
          <a:prstGeom prst="rect">
            <a:avLst/>
          </a:prstGeom>
          <a:noFill/>
          <a:ln w="12700">
            <a:solidFill>
              <a:prstClr val="black"/>
            </a:solidFill>
          </a:ln>
        </p:spPr>
        <p:txBody>
          <a:bodyPr vert="horz" lIns="91440" tIns="45720" rIns="91440" bIns="45720" rtlCol="0" anchor="ctr"/>
          <a:lstStyle/>
          <a:p>
            <a:endParaRPr lang="es-SV"/>
          </a:p>
        </p:txBody>
      </p:sp>
      <p:sp>
        <p:nvSpPr>
          <p:cNvPr id="5" name="Notes Placeholder 4"/>
          <p:cNvSpPr>
            <a:spLocks noGrp="1"/>
          </p:cNvSpPr>
          <p:nvPr>
            <p:ph type="body" sz="quarter" idx="3"/>
          </p:nvPr>
        </p:nvSpPr>
        <p:spPr>
          <a:xfrm>
            <a:off x="685800" y="4756150"/>
            <a:ext cx="5486400" cy="45069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SV"/>
          </a:p>
        </p:txBody>
      </p:sp>
      <p:sp>
        <p:nvSpPr>
          <p:cNvPr id="6" name="Footer Placeholder 5"/>
          <p:cNvSpPr>
            <a:spLocks noGrp="1"/>
          </p:cNvSpPr>
          <p:nvPr>
            <p:ph type="ftr" sz="quarter" idx="4"/>
          </p:nvPr>
        </p:nvSpPr>
        <p:spPr>
          <a:xfrm>
            <a:off x="0" y="9512300"/>
            <a:ext cx="2971800" cy="500063"/>
          </a:xfrm>
          <a:prstGeom prst="rect">
            <a:avLst/>
          </a:prstGeom>
        </p:spPr>
        <p:txBody>
          <a:bodyPr vert="horz" lIns="91440" tIns="45720" rIns="91440" bIns="45720" rtlCol="0" anchor="b"/>
          <a:lstStyle>
            <a:lvl1pPr algn="l">
              <a:defRPr sz="1200"/>
            </a:lvl1pPr>
          </a:lstStyle>
          <a:p>
            <a:endParaRPr lang="es-SV"/>
          </a:p>
        </p:txBody>
      </p:sp>
      <p:sp>
        <p:nvSpPr>
          <p:cNvPr id="7" name="Slide Number Placeholder 6"/>
          <p:cNvSpPr>
            <a:spLocks noGrp="1"/>
          </p:cNvSpPr>
          <p:nvPr>
            <p:ph type="sldNum" sz="quarter" idx="5"/>
          </p:nvPr>
        </p:nvSpPr>
        <p:spPr>
          <a:xfrm>
            <a:off x="3884613" y="9512300"/>
            <a:ext cx="2971800" cy="500063"/>
          </a:xfrm>
          <a:prstGeom prst="rect">
            <a:avLst/>
          </a:prstGeom>
        </p:spPr>
        <p:txBody>
          <a:bodyPr vert="horz" lIns="91440" tIns="45720" rIns="91440" bIns="45720" rtlCol="0" anchor="b"/>
          <a:lstStyle>
            <a:lvl1pPr algn="r">
              <a:defRPr sz="1200"/>
            </a:lvl1pPr>
          </a:lstStyle>
          <a:p>
            <a:fld id="{0173D8CE-29FD-4782-91C2-31583B5CA501}" type="slidenum">
              <a:rPr lang="es-SV" smtClean="0"/>
              <a:t>‹#›</a:t>
            </a:fld>
            <a:endParaRPr lang="es-SV"/>
          </a:p>
        </p:txBody>
      </p:sp>
    </p:spTree>
    <p:extLst>
      <p:ext uri="{BB962C8B-B14F-4D97-AF65-F5344CB8AC3E}">
        <p14:creationId xmlns:p14="http://schemas.microsoft.com/office/powerpoint/2010/main" val="320864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10"/>
          </p:nvPr>
        </p:nvSpPr>
        <p:spPr/>
        <p:txBody>
          <a:bodyPr/>
          <a:lstStyle/>
          <a:p>
            <a:fld id="{0173D8CE-29FD-4782-91C2-31583B5CA501}" type="slidenum">
              <a:rPr lang="es-SV" smtClean="0"/>
              <a:t>1</a:t>
            </a:fld>
            <a:endParaRPr lang="es-SV"/>
          </a:p>
        </p:txBody>
      </p:sp>
    </p:spTree>
    <p:extLst>
      <p:ext uri="{BB962C8B-B14F-4D97-AF65-F5344CB8AC3E}">
        <p14:creationId xmlns:p14="http://schemas.microsoft.com/office/powerpoint/2010/main" val="133756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10"/>
          </p:nvPr>
        </p:nvSpPr>
        <p:spPr/>
        <p:txBody>
          <a:bodyPr/>
          <a:lstStyle/>
          <a:p>
            <a:fld id="{0173D8CE-29FD-4782-91C2-31583B5CA501}" type="slidenum">
              <a:rPr lang="es-SV" smtClean="0"/>
              <a:t>2</a:t>
            </a:fld>
            <a:endParaRPr lang="es-SV"/>
          </a:p>
        </p:txBody>
      </p:sp>
    </p:spTree>
    <p:extLst>
      <p:ext uri="{BB962C8B-B14F-4D97-AF65-F5344CB8AC3E}">
        <p14:creationId xmlns:p14="http://schemas.microsoft.com/office/powerpoint/2010/main" val="133756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EB47ACD-A395-49EE-A4DD-FC79DE427BC3}" type="datetimeFigureOut">
              <a:rPr lang="es-SV" smtClean="0"/>
              <a:pPr/>
              <a:t>07/06/2014</a:t>
            </a:fld>
            <a:endParaRPr lang="es-SV" dirty="0"/>
          </a:p>
        </p:txBody>
      </p:sp>
      <p:sp>
        <p:nvSpPr>
          <p:cNvPr id="19" name="Footer Placeholder 18"/>
          <p:cNvSpPr>
            <a:spLocks noGrp="1"/>
          </p:cNvSpPr>
          <p:nvPr>
            <p:ph type="ftr" sz="quarter" idx="11"/>
          </p:nvPr>
        </p:nvSpPr>
        <p:spPr/>
        <p:txBody>
          <a:bodyPr/>
          <a:lstStyle/>
          <a:p>
            <a:endParaRPr lang="es-SV" dirty="0"/>
          </a:p>
        </p:txBody>
      </p:sp>
      <p:sp>
        <p:nvSpPr>
          <p:cNvPr id="27" name="Slide Number Placeholder 26"/>
          <p:cNvSpPr>
            <a:spLocks noGrp="1"/>
          </p:cNvSpPr>
          <p:nvPr>
            <p:ph type="sldNum" sz="quarter" idx="12"/>
          </p:nvPr>
        </p:nvSpPr>
        <p:spPr/>
        <p:txBody>
          <a:bodyPr/>
          <a:lstStyle/>
          <a:p>
            <a:fld id="{46666DC4-F7AB-482E-953B-DC9431D989B9}" type="slidenum">
              <a:rPr lang="es-SV" smtClean="0"/>
              <a:pPr/>
              <a:t>‹#›</a:t>
            </a:fld>
            <a:endParaRPr lang="es-SV"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B47ACD-A395-49EE-A4DD-FC79DE427BC3}" type="datetimeFigureOut">
              <a:rPr lang="es-SV" smtClean="0"/>
              <a:pPr/>
              <a:t>07/06/2014</a:t>
            </a:fld>
            <a:endParaRPr lang="es-SV" dirty="0"/>
          </a:p>
        </p:txBody>
      </p:sp>
      <p:sp>
        <p:nvSpPr>
          <p:cNvPr id="5" name="Footer Placeholder 4"/>
          <p:cNvSpPr>
            <a:spLocks noGrp="1"/>
          </p:cNvSpPr>
          <p:nvPr>
            <p:ph type="ftr" sz="quarter" idx="11"/>
          </p:nvPr>
        </p:nvSpPr>
        <p:spPr/>
        <p:txBody>
          <a:bodyPr/>
          <a:lstStyle/>
          <a:p>
            <a:endParaRPr lang="es-SV" dirty="0"/>
          </a:p>
        </p:txBody>
      </p:sp>
      <p:sp>
        <p:nvSpPr>
          <p:cNvPr id="6" name="Slide Number Placeholder 5"/>
          <p:cNvSpPr>
            <a:spLocks noGrp="1"/>
          </p:cNvSpPr>
          <p:nvPr>
            <p:ph type="sldNum" sz="quarter" idx="12"/>
          </p:nvPr>
        </p:nvSpPr>
        <p:spPr/>
        <p:txBody>
          <a:bodyPr/>
          <a:lstStyle/>
          <a:p>
            <a:fld id="{46666DC4-F7AB-482E-953B-DC9431D989B9}" type="slidenum">
              <a:rPr lang="es-SV" smtClean="0"/>
              <a:pPr/>
              <a:t>‹#›</a:t>
            </a:fld>
            <a:endParaRPr lang="es-SV"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B47ACD-A395-49EE-A4DD-FC79DE427BC3}" type="datetimeFigureOut">
              <a:rPr lang="es-SV" smtClean="0"/>
              <a:pPr/>
              <a:t>07/06/2014</a:t>
            </a:fld>
            <a:endParaRPr lang="es-SV" dirty="0"/>
          </a:p>
        </p:txBody>
      </p:sp>
      <p:sp>
        <p:nvSpPr>
          <p:cNvPr id="5" name="Footer Placeholder 4"/>
          <p:cNvSpPr>
            <a:spLocks noGrp="1"/>
          </p:cNvSpPr>
          <p:nvPr>
            <p:ph type="ftr" sz="quarter" idx="11"/>
          </p:nvPr>
        </p:nvSpPr>
        <p:spPr/>
        <p:txBody>
          <a:bodyPr/>
          <a:lstStyle/>
          <a:p>
            <a:endParaRPr lang="es-SV" dirty="0"/>
          </a:p>
        </p:txBody>
      </p:sp>
      <p:sp>
        <p:nvSpPr>
          <p:cNvPr id="6" name="Slide Number Placeholder 5"/>
          <p:cNvSpPr>
            <a:spLocks noGrp="1"/>
          </p:cNvSpPr>
          <p:nvPr>
            <p:ph type="sldNum" sz="quarter" idx="12"/>
          </p:nvPr>
        </p:nvSpPr>
        <p:spPr/>
        <p:txBody>
          <a:bodyPr/>
          <a:lstStyle/>
          <a:p>
            <a:fld id="{46666DC4-F7AB-482E-953B-DC9431D989B9}" type="slidenum">
              <a:rPr lang="es-SV" smtClean="0"/>
              <a:pPr/>
              <a:t>‹#›</a:t>
            </a:fld>
            <a:endParaRPr lang="es-SV"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B47ACD-A395-49EE-A4DD-FC79DE427BC3}" type="datetimeFigureOut">
              <a:rPr lang="es-SV" smtClean="0"/>
              <a:pPr/>
              <a:t>07/06/2014</a:t>
            </a:fld>
            <a:endParaRPr lang="es-SV" dirty="0"/>
          </a:p>
        </p:txBody>
      </p:sp>
      <p:sp>
        <p:nvSpPr>
          <p:cNvPr id="5" name="Footer Placeholder 4"/>
          <p:cNvSpPr>
            <a:spLocks noGrp="1"/>
          </p:cNvSpPr>
          <p:nvPr>
            <p:ph type="ftr" sz="quarter" idx="11"/>
          </p:nvPr>
        </p:nvSpPr>
        <p:spPr/>
        <p:txBody>
          <a:bodyPr/>
          <a:lstStyle/>
          <a:p>
            <a:endParaRPr lang="es-SV" dirty="0"/>
          </a:p>
        </p:txBody>
      </p:sp>
      <p:sp>
        <p:nvSpPr>
          <p:cNvPr id="6" name="Slide Number Placeholder 5"/>
          <p:cNvSpPr>
            <a:spLocks noGrp="1"/>
          </p:cNvSpPr>
          <p:nvPr>
            <p:ph type="sldNum" sz="quarter" idx="12"/>
          </p:nvPr>
        </p:nvSpPr>
        <p:spPr/>
        <p:txBody>
          <a:bodyPr/>
          <a:lstStyle/>
          <a:p>
            <a:fld id="{46666DC4-F7AB-482E-953B-DC9431D989B9}" type="slidenum">
              <a:rPr lang="es-SV" smtClean="0"/>
              <a:pPr/>
              <a:t>‹#›</a:t>
            </a:fld>
            <a:endParaRPr lang="es-SV"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EB47ACD-A395-49EE-A4DD-FC79DE427BC3}" type="datetimeFigureOut">
              <a:rPr lang="es-SV" smtClean="0"/>
              <a:pPr/>
              <a:t>07/06/2014</a:t>
            </a:fld>
            <a:endParaRPr lang="es-SV" dirty="0"/>
          </a:p>
        </p:txBody>
      </p:sp>
      <p:sp>
        <p:nvSpPr>
          <p:cNvPr id="5" name="Footer Placeholder 4"/>
          <p:cNvSpPr>
            <a:spLocks noGrp="1"/>
          </p:cNvSpPr>
          <p:nvPr>
            <p:ph type="ftr" sz="quarter" idx="11"/>
          </p:nvPr>
        </p:nvSpPr>
        <p:spPr/>
        <p:txBody>
          <a:bodyPr/>
          <a:lstStyle/>
          <a:p>
            <a:endParaRPr lang="es-SV" dirty="0"/>
          </a:p>
        </p:txBody>
      </p:sp>
      <p:sp>
        <p:nvSpPr>
          <p:cNvPr id="6" name="Slide Number Placeholder 5"/>
          <p:cNvSpPr>
            <a:spLocks noGrp="1"/>
          </p:cNvSpPr>
          <p:nvPr>
            <p:ph type="sldNum" sz="quarter" idx="12"/>
          </p:nvPr>
        </p:nvSpPr>
        <p:spPr/>
        <p:txBody>
          <a:bodyPr/>
          <a:lstStyle/>
          <a:p>
            <a:fld id="{46666DC4-F7AB-482E-953B-DC9431D989B9}" type="slidenum">
              <a:rPr lang="es-SV" smtClean="0"/>
              <a:pPr/>
              <a:t>‹#›</a:t>
            </a:fld>
            <a:endParaRPr lang="es-SV"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EB47ACD-A395-49EE-A4DD-FC79DE427BC3}" type="datetimeFigureOut">
              <a:rPr lang="es-SV" smtClean="0"/>
              <a:pPr/>
              <a:t>07/06/2014</a:t>
            </a:fld>
            <a:endParaRPr lang="es-SV" dirty="0"/>
          </a:p>
        </p:txBody>
      </p:sp>
      <p:sp>
        <p:nvSpPr>
          <p:cNvPr id="6" name="Footer Placeholder 5"/>
          <p:cNvSpPr>
            <a:spLocks noGrp="1"/>
          </p:cNvSpPr>
          <p:nvPr>
            <p:ph type="ftr" sz="quarter" idx="11"/>
          </p:nvPr>
        </p:nvSpPr>
        <p:spPr/>
        <p:txBody>
          <a:bodyPr/>
          <a:lstStyle/>
          <a:p>
            <a:endParaRPr lang="es-SV" dirty="0"/>
          </a:p>
        </p:txBody>
      </p:sp>
      <p:sp>
        <p:nvSpPr>
          <p:cNvPr id="7" name="Slide Number Placeholder 6"/>
          <p:cNvSpPr>
            <a:spLocks noGrp="1"/>
          </p:cNvSpPr>
          <p:nvPr>
            <p:ph type="sldNum" sz="quarter" idx="12"/>
          </p:nvPr>
        </p:nvSpPr>
        <p:spPr/>
        <p:txBody>
          <a:bodyPr/>
          <a:lstStyle/>
          <a:p>
            <a:fld id="{46666DC4-F7AB-482E-953B-DC9431D989B9}" type="slidenum">
              <a:rPr lang="es-SV" smtClean="0"/>
              <a:pPr/>
              <a:t>‹#›</a:t>
            </a:fld>
            <a:endParaRPr lang="es-SV"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EB47ACD-A395-49EE-A4DD-FC79DE427BC3}" type="datetimeFigureOut">
              <a:rPr lang="es-SV" smtClean="0"/>
              <a:pPr/>
              <a:t>07/06/2014</a:t>
            </a:fld>
            <a:endParaRPr lang="es-SV" dirty="0"/>
          </a:p>
        </p:txBody>
      </p:sp>
      <p:sp>
        <p:nvSpPr>
          <p:cNvPr id="8" name="Footer Placeholder 7"/>
          <p:cNvSpPr>
            <a:spLocks noGrp="1"/>
          </p:cNvSpPr>
          <p:nvPr>
            <p:ph type="ftr" sz="quarter" idx="11"/>
          </p:nvPr>
        </p:nvSpPr>
        <p:spPr/>
        <p:txBody>
          <a:bodyPr/>
          <a:lstStyle/>
          <a:p>
            <a:endParaRPr lang="es-SV" dirty="0"/>
          </a:p>
        </p:txBody>
      </p:sp>
      <p:sp>
        <p:nvSpPr>
          <p:cNvPr id="9" name="Slide Number Placeholder 8"/>
          <p:cNvSpPr>
            <a:spLocks noGrp="1"/>
          </p:cNvSpPr>
          <p:nvPr>
            <p:ph type="sldNum" sz="quarter" idx="12"/>
          </p:nvPr>
        </p:nvSpPr>
        <p:spPr/>
        <p:txBody>
          <a:bodyPr/>
          <a:lstStyle/>
          <a:p>
            <a:fld id="{46666DC4-F7AB-482E-953B-DC9431D989B9}" type="slidenum">
              <a:rPr lang="es-SV" smtClean="0"/>
              <a:pPr/>
              <a:t>‹#›</a:t>
            </a:fld>
            <a:endParaRPr lang="es-SV"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EB47ACD-A395-49EE-A4DD-FC79DE427BC3}" type="datetimeFigureOut">
              <a:rPr lang="es-SV" smtClean="0"/>
              <a:pPr/>
              <a:t>07/06/2014</a:t>
            </a:fld>
            <a:endParaRPr lang="es-SV" dirty="0"/>
          </a:p>
        </p:txBody>
      </p:sp>
      <p:sp>
        <p:nvSpPr>
          <p:cNvPr id="4" name="Footer Placeholder 3"/>
          <p:cNvSpPr>
            <a:spLocks noGrp="1"/>
          </p:cNvSpPr>
          <p:nvPr>
            <p:ph type="ftr" sz="quarter" idx="11"/>
          </p:nvPr>
        </p:nvSpPr>
        <p:spPr/>
        <p:txBody>
          <a:bodyPr/>
          <a:lstStyle/>
          <a:p>
            <a:endParaRPr lang="es-SV" dirty="0"/>
          </a:p>
        </p:txBody>
      </p:sp>
      <p:sp>
        <p:nvSpPr>
          <p:cNvPr id="5" name="Slide Number Placeholder 4"/>
          <p:cNvSpPr>
            <a:spLocks noGrp="1"/>
          </p:cNvSpPr>
          <p:nvPr>
            <p:ph type="sldNum" sz="quarter" idx="12"/>
          </p:nvPr>
        </p:nvSpPr>
        <p:spPr/>
        <p:txBody>
          <a:bodyPr/>
          <a:lstStyle/>
          <a:p>
            <a:fld id="{46666DC4-F7AB-482E-953B-DC9431D989B9}" type="slidenum">
              <a:rPr lang="es-SV" smtClean="0"/>
              <a:pPr/>
              <a:t>‹#›</a:t>
            </a:fld>
            <a:endParaRPr lang="es-SV"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47ACD-A395-49EE-A4DD-FC79DE427BC3}" type="datetimeFigureOut">
              <a:rPr lang="es-SV" smtClean="0"/>
              <a:pPr/>
              <a:t>07/06/2014</a:t>
            </a:fld>
            <a:endParaRPr lang="es-SV" dirty="0"/>
          </a:p>
        </p:txBody>
      </p:sp>
      <p:sp>
        <p:nvSpPr>
          <p:cNvPr id="3" name="Footer Placeholder 2"/>
          <p:cNvSpPr>
            <a:spLocks noGrp="1"/>
          </p:cNvSpPr>
          <p:nvPr>
            <p:ph type="ftr" sz="quarter" idx="11"/>
          </p:nvPr>
        </p:nvSpPr>
        <p:spPr/>
        <p:txBody>
          <a:bodyPr/>
          <a:lstStyle/>
          <a:p>
            <a:endParaRPr lang="es-SV" dirty="0"/>
          </a:p>
        </p:txBody>
      </p:sp>
      <p:sp>
        <p:nvSpPr>
          <p:cNvPr id="4" name="Slide Number Placeholder 3"/>
          <p:cNvSpPr>
            <a:spLocks noGrp="1"/>
          </p:cNvSpPr>
          <p:nvPr>
            <p:ph type="sldNum" sz="quarter" idx="12"/>
          </p:nvPr>
        </p:nvSpPr>
        <p:spPr/>
        <p:txBody>
          <a:bodyPr/>
          <a:lstStyle/>
          <a:p>
            <a:fld id="{46666DC4-F7AB-482E-953B-DC9431D989B9}" type="slidenum">
              <a:rPr lang="es-SV" smtClean="0"/>
              <a:pPr/>
              <a:t>‹#›</a:t>
            </a:fld>
            <a:endParaRPr lang="es-SV"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EB47ACD-A395-49EE-A4DD-FC79DE427BC3}" type="datetimeFigureOut">
              <a:rPr lang="es-SV" smtClean="0"/>
              <a:pPr/>
              <a:t>07/06/2014</a:t>
            </a:fld>
            <a:endParaRPr lang="es-SV" dirty="0"/>
          </a:p>
        </p:txBody>
      </p:sp>
      <p:sp>
        <p:nvSpPr>
          <p:cNvPr id="6" name="Footer Placeholder 5"/>
          <p:cNvSpPr>
            <a:spLocks noGrp="1"/>
          </p:cNvSpPr>
          <p:nvPr>
            <p:ph type="ftr" sz="quarter" idx="11"/>
          </p:nvPr>
        </p:nvSpPr>
        <p:spPr/>
        <p:txBody>
          <a:bodyPr/>
          <a:lstStyle/>
          <a:p>
            <a:endParaRPr lang="es-SV" dirty="0"/>
          </a:p>
        </p:txBody>
      </p:sp>
      <p:sp>
        <p:nvSpPr>
          <p:cNvPr id="7" name="Slide Number Placeholder 6"/>
          <p:cNvSpPr>
            <a:spLocks noGrp="1"/>
          </p:cNvSpPr>
          <p:nvPr>
            <p:ph type="sldNum" sz="quarter" idx="12"/>
          </p:nvPr>
        </p:nvSpPr>
        <p:spPr/>
        <p:txBody>
          <a:bodyPr/>
          <a:lstStyle/>
          <a:p>
            <a:fld id="{46666DC4-F7AB-482E-953B-DC9431D989B9}" type="slidenum">
              <a:rPr lang="es-SV" smtClean="0"/>
              <a:pPr/>
              <a:t>‹#›</a:t>
            </a:fld>
            <a:endParaRPr lang="es-SV"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EB47ACD-A395-49EE-A4DD-FC79DE427BC3}" type="datetimeFigureOut">
              <a:rPr lang="es-SV" smtClean="0"/>
              <a:pPr/>
              <a:t>07/06/2014</a:t>
            </a:fld>
            <a:endParaRPr lang="es-SV" dirty="0"/>
          </a:p>
        </p:txBody>
      </p:sp>
      <p:sp>
        <p:nvSpPr>
          <p:cNvPr id="6" name="Footer Placeholder 5"/>
          <p:cNvSpPr>
            <a:spLocks noGrp="1"/>
          </p:cNvSpPr>
          <p:nvPr>
            <p:ph type="ftr" sz="quarter" idx="11"/>
          </p:nvPr>
        </p:nvSpPr>
        <p:spPr/>
        <p:txBody>
          <a:bodyPr/>
          <a:lstStyle/>
          <a:p>
            <a:endParaRPr lang="es-SV" dirty="0"/>
          </a:p>
        </p:txBody>
      </p:sp>
      <p:sp>
        <p:nvSpPr>
          <p:cNvPr id="7" name="Slide Number Placeholder 6"/>
          <p:cNvSpPr>
            <a:spLocks noGrp="1"/>
          </p:cNvSpPr>
          <p:nvPr>
            <p:ph type="sldNum" sz="quarter" idx="12"/>
          </p:nvPr>
        </p:nvSpPr>
        <p:spPr>
          <a:xfrm>
            <a:off x="8077200" y="6356350"/>
            <a:ext cx="609600" cy="365125"/>
          </a:xfrm>
        </p:spPr>
        <p:txBody>
          <a:bodyPr/>
          <a:lstStyle/>
          <a:p>
            <a:fld id="{46666DC4-F7AB-482E-953B-DC9431D989B9}" type="slidenum">
              <a:rPr lang="es-SV" smtClean="0"/>
              <a:pPr/>
              <a:t>‹#›</a:t>
            </a:fld>
            <a:endParaRPr lang="es-SV"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EB47ACD-A395-49EE-A4DD-FC79DE427BC3}" type="datetimeFigureOut">
              <a:rPr lang="es-SV" smtClean="0"/>
              <a:pPr/>
              <a:t>07/06/2014</a:t>
            </a:fld>
            <a:endParaRPr lang="es-SV"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SV"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6666DC4-F7AB-482E-953B-DC9431D989B9}" type="slidenum">
              <a:rPr lang="es-SV" smtClean="0"/>
              <a:pPr/>
              <a:t>‹#›</a:t>
            </a:fld>
            <a:endParaRPr lang="es-SV"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2492896"/>
            <a:ext cx="7920880" cy="1077218"/>
          </a:xfrm>
          <a:prstGeom prst="rect">
            <a:avLst/>
          </a:prstGeom>
          <a:noFill/>
        </p:spPr>
        <p:txBody>
          <a:bodyPr wrap="square" rtlCol="0">
            <a:spAutoFit/>
          </a:bodyPr>
          <a:lstStyle/>
          <a:p>
            <a:pPr algn="ctr"/>
            <a:r>
              <a:rPr lang="es-SV" sz="3200" dirty="0" smtClean="0"/>
              <a:t>Ciudades </a:t>
            </a:r>
            <a:r>
              <a:rPr lang="es-SV" sz="3200" dirty="0"/>
              <a:t>Seguras: los Desafíos de la </a:t>
            </a:r>
          </a:p>
          <a:p>
            <a:pPr algn="ctr"/>
            <a:r>
              <a:rPr lang="es-SV" sz="3200" dirty="0"/>
              <a:t>Prevención y Manejo de Riesgos y </a:t>
            </a:r>
            <a:r>
              <a:rPr lang="es-SV" sz="3200" dirty="0" smtClean="0"/>
              <a:t>Violencia</a:t>
            </a:r>
            <a:endParaRPr lang="es-SV" sz="3200" dirty="0"/>
          </a:p>
        </p:txBody>
      </p:sp>
      <p:sp>
        <p:nvSpPr>
          <p:cNvPr id="4" name="TextBox 3"/>
          <p:cNvSpPr txBox="1"/>
          <p:nvPr/>
        </p:nvSpPr>
        <p:spPr>
          <a:xfrm>
            <a:off x="5148064" y="5445224"/>
            <a:ext cx="3672408" cy="369332"/>
          </a:xfrm>
          <a:prstGeom prst="rect">
            <a:avLst/>
          </a:prstGeom>
          <a:noFill/>
        </p:spPr>
        <p:txBody>
          <a:bodyPr wrap="square" rtlCol="0">
            <a:spAutoFit/>
          </a:bodyPr>
          <a:lstStyle/>
          <a:p>
            <a:pPr algn="r"/>
            <a:r>
              <a:rPr lang="es-SV" dirty="0" smtClean="0"/>
              <a:t>Miami, Junio </a:t>
            </a:r>
            <a:r>
              <a:rPr lang="es-SV" dirty="0"/>
              <a:t>de 2014</a:t>
            </a:r>
          </a:p>
        </p:txBody>
      </p:sp>
    </p:spTree>
    <p:extLst>
      <p:ext uri="{BB962C8B-B14F-4D97-AF65-F5344CB8AC3E}">
        <p14:creationId xmlns:p14="http://schemas.microsoft.com/office/powerpoint/2010/main" val="2284551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1739711"/>
            <a:ext cx="7272808" cy="3293209"/>
          </a:xfrm>
          <a:prstGeom prst="rect">
            <a:avLst/>
          </a:prstGeom>
          <a:noFill/>
        </p:spPr>
        <p:txBody>
          <a:bodyPr wrap="square" rtlCol="0">
            <a:spAutoFit/>
          </a:bodyPr>
          <a:lstStyle/>
          <a:p>
            <a:pPr algn="just"/>
            <a:r>
              <a:rPr lang="es-SV" sz="2800" b="1" dirty="0" smtClean="0"/>
              <a:t>Impactos de la Delincuencia.</a:t>
            </a:r>
          </a:p>
          <a:p>
            <a:pPr algn="just"/>
            <a:endParaRPr lang="es-SV" sz="1600" b="1" dirty="0" smtClean="0"/>
          </a:p>
          <a:p>
            <a:pPr algn="just"/>
            <a:r>
              <a:rPr lang="es-SV" sz="2400" b="1" dirty="0" smtClean="0"/>
              <a:t>Institucionales:</a:t>
            </a:r>
          </a:p>
          <a:p>
            <a:pPr algn="just"/>
            <a:endParaRPr lang="es-SV" sz="2000" dirty="0"/>
          </a:p>
          <a:p>
            <a:pPr marL="263525" indent="-171450" algn="just">
              <a:buFont typeface="Arial" pitchFamily="34" charset="0"/>
              <a:buChar char="•"/>
            </a:pPr>
            <a:r>
              <a:rPr lang="es-SV" sz="2000" b="1" dirty="0"/>
              <a:t>Denuncias: </a:t>
            </a:r>
            <a:r>
              <a:rPr lang="es-SV" sz="2000" dirty="0"/>
              <a:t> 83% NO Acuden a las autoridades .</a:t>
            </a:r>
          </a:p>
          <a:p>
            <a:pPr marL="263525" indent="-171450" algn="just"/>
            <a:r>
              <a:rPr lang="es-SV" sz="2000" b="1" dirty="0"/>
              <a:t>		           </a:t>
            </a:r>
            <a:r>
              <a:rPr lang="es-SV" sz="2000" b="1" dirty="0" smtClean="0"/>
              <a:t>   </a:t>
            </a:r>
            <a:r>
              <a:rPr lang="es-SV" sz="2000" dirty="0" smtClean="0"/>
              <a:t>68</a:t>
            </a:r>
            <a:r>
              <a:rPr lang="es-SV" sz="2000" dirty="0"/>
              <a:t>% = Falta de credibilidad</a:t>
            </a:r>
          </a:p>
          <a:p>
            <a:pPr marL="285750" indent="-193675" algn="just">
              <a:buFont typeface="Arial" pitchFamily="34" charset="0"/>
              <a:buChar char="•"/>
            </a:pPr>
            <a:endParaRPr lang="es-SV" sz="2000" b="1" dirty="0" smtClean="0"/>
          </a:p>
          <a:p>
            <a:pPr marL="285750" indent="-193675" algn="just">
              <a:buFont typeface="Arial" pitchFamily="34" charset="0"/>
              <a:buChar char="•"/>
            </a:pPr>
            <a:r>
              <a:rPr lang="es-SV" sz="2000" b="1" dirty="0" smtClean="0"/>
              <a:t>PNC: </a:t>
            </a:r>
            <a:r>
              <a:rPr lang="es-SV" sz="2000" dirty="0" smtClean="0"/>
              <a:t>87% de los salvadoreños la consideran corrupta. 18% han pagado soborno. Escasa confianza en el Sistema de Justicia.</a:t>
            </a:r>
          </a:p>
        </p:txBody>
      </p:sp>
    </p:spTree>
    <p:extLst>
      <p:ext uri="{BB962C8B-B14F-4D97-AF65-F5344CB8AC3E}">
        <p14:creationId xmlns:p14="http://schemas.microsoft.com/office/powerpoint/2010/main" val="3834746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1697168" y="4869160"/>
            <a:ext cx="6263478" cy="1200329"/>
          </a:xfrm>
          <a:prstGeom prst="rect">
            <a:avLst/>
          </a:prstGeom>
          <a:noFill/>
        </p:spPr>
        <p:txBody>
          <a:bodyPr wrap="square" rtlCol="0">
            <a:spAutoFit/>
          </a:bodyPr>
          <a:lstStyle/>
          <a:p>
            <a:pPr algn="ctr"/>
            <a:r>
              <a:rPr lang="es-ES" sz="3600" b="1" dirty="0" smtClean="0"/>
              <a:t>… el punto de partida es comprender el fenómeno…</a:t>
            </a:r>
            <a:endParaRPr lang="es-ES" sz="2400" dirty="0" smtClean="0"/>
          </a:p>
        </p:txBody>
      </p:sp>
      <p:grpSp>
        <p:nvGrpSpPr>
          <p:cNvPr id="2" name="Agrupar 1"/>
          <p:cNvGrpSpPr/>
          <p:nvPr/>
        </p:nvGrpSpPr>
        <p:grpSpPr>
          <a:xfrm>
            <a:off x="1878148" y="-747464"/>
            <a:ext cx="7335497" cy="4580073"/>
            <a:chOff x="1808503" y="-3730939"/>
            <a:chExt cx="7335497" cy="6712615"/>
          </a:xfrm>
        </p:grpSpPr>
        <p:sp>
          <p:nvSpPr>
            <p:cNvPr id="11" name="CuadroTexto 10"/>
            <p:cNvSpPr txBox="1"/>
            <p:nvPr/>
          </p:nvSpPr>
          <p:spPr>
            <a:xfrm>
              <a:off x="3324493" y="173888"/>
              <a:ext cx="3207586" cy="769441"/>
            </a:xfrm>
            <a:prstGeom prst="rect">
              <a:avLst/>
            </a:prstGeom>
            <a:noFill/>
          </p:spPr>
          <p:txBody>
            <a:bodyPr wrap="square" rtlCol="0">
              <a:spAutoFit/>
            </a:bodyPr>
            <a:lstStyle/>
            <a:p>
              <a:r>
                <a:rPr lang="es-ES" sz="4400" dirty="0" smtClean="0">
                  <a:latin typeface="Franklin Gothic Book"/>
                  <a:cs typeface="Franklin Gothic Book"/>
                </a:rPr>
                <a:t>Qué vamos </a:t>
              </a:r>
            </a:p>
          </p:txBody>
        </p:sp>
        <p:sp>
          <p:nvSpPr>
            <p:cNvPr id="12" name="CuadroTexto 11"/>
            <p:cNvSpPr txBox="1"/>
            <p:nvPr/>
          </p:nvSpPr>
          <p:spPr>
            <a:xfrm>
              <a:off x="1808503" y="-3730939"/>
              <a:ext cx="2352379" cy="5386093"/>
            </a:xfrm>
            <a:prstGeom prst="rect">
              <a:avLst/>
            </a:prstGeom>
            <a:noFill/>
          </p:spPr>
          <p:txBody>
            <a:bodyPr wrap="square" rtlCol="0">
              <a:spAutoFit/>
            </a:bodyPr>
            <a:lstStyle/>
            <a:p>
              <a:r>
                <a:rPr lang="es-ES" sz="34400" dirty="0" smtClean="0">
                  <a:latin typeface="Franklin Gothic Medium"/>
                  <a:cs typeface="Franklin Gothic Medium"/>
                </a:rPr>
                <a:t>¿</a:t>
              </a:r>
              <a:endParaRPr lang="es-ES" sz="34400" dirty="0">
                <a:latin typeface="Franklin Gothic Medium"/>
                <a:cs typeface="Franklin Gothic Medium"/>
              </a:endParaRPr>
            </a:p>
          </p:txBody>
        </p:sp>
        <p:sp>
          <p:nvSpPr>
            <p:cNvPr id="13" name="CuadroTexto 12"/>
            <p:cNvSpPr txBox="1"/>
            <p:nvPr/>
          </p:nvSpPr>
          <p:spPr>
            <a:xfrm>
              <a:off x="3620405" y="1067784"/>
              <a:ext cx="3494620" cy="830997"/>
            </a:xfrm>
            <a:prstGeom prst="rect">
              <a:avLst/>
            </a:prstGeom>
            <a:noFill/>
          </p:spPr>
          <p:txBody>
            <a:bodyPr wrap="square" rtlCol="0">
              <a:spAutoFit/>
            </a:bodyPr>
            <a:lstStyle/>
            <a:p>
              <a:r>
                <a:rPr lang="es-ES" sz="4800" dirty="0" smtClean="0">
                  <a:latin typeface="Franklin Gothic Book"/>
                  <a:cs typeface="Franklin Gothic Book"/>
                </a:rPr>
                <a:t>a hacer</a:t>
              </a:r>
            </a:p>
          </p:txBody>
        </p:sp>
        <p:sp>
          <p:nvSpPr>
            <p:cNvPr id="14" name="CuadroTexto 13"/>
            <p:cNvSpPr txBox="1"/>
            <p:nvPr/>
          </p:nvSpPr>
          <p:spPr>
            <a:xfrm>
              <a:off x="3977968" y="1119628"/>
              <a:ext cx="5166032" cy="1862048"/>
            </a:xfrm>
            <a:prstGeom prst="rect">
              <a:avLst/>
            </a:prstGeom>
            <a:noFill/>
          </p:spPr>
          <p:txBody>
            <a:bodyPr wrap="square" rtlCol="0">
              <a:spAutoFit/>
            </a:bodyPr>
            <a:lstStyle/>
            <a:p>
              <a:pPr algn="ctr"/>
              <a:r>
                <a:rPr lang="es-ES" sz="8000" b="1" dirty="0" smtClean="0">
                  <a:latin typeface="Franklin Gothic Book"/>
                  <a:cs typeface="Franklin Gothic Book"/>
                </a:rPr>
                <a:t>HOY</a:t>
              </a:r>
              <a:r>
                <a:rPr lang="es-ES" sz="11500" dirty="0" smtClean="0">
                  <a:latin typeface="Franklin Gothic Book"/>
                  <a:cs typeface="Franklin Gothic Book"/>
                </a:rPr>
                <a:t>?</a:t>
              </a:r>
            </a:p>
          </p:txBody>
        </p:sp>
      </p:grpSp>
    </p:spTree>
    <p:extLst>
      <p:ext uri="{BB962C8B-B14F-4D97-AF65-F5344CB8AC3E}">
        <p14:creationId xmlns:p14="http://schemas.microsoft.com/office/powerpoint/2010/main" val="1878679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124744"/>
            <a:ext cx="8496944" cy="461665"/>
          </a:xfrm>
          <a:prstGeom prst="rect">
            <a:avLst/>
          </a:prstGeom>
          <a:noFill/>
        </p:spPr>
        <p:txBody>
          <a:bodyPr wrap="square" rtlCol="0">
            <a:spAutoFit/>
          </a:bodyPr>
          <a:lstStyle/>
          <a:p>
            <a:pPr algn="ctr"/>
            <a:r>
              <a:rPr lang="es-SV" sz="2400" b="1" dirty="0" smtClean="0"/>
              <a:t>Seguridad Ciudadana: Una Responsabilidad Compartida.</a:t>
            </a:r>
            <a:endParaRPr lang="es-SV" sz="2400" b="1" dirty="0"/>
          </a:p>
        </p:txBody>
      </p:sp>
      <p:sp>
        <p:nvSpPr>
          <p:cNvPr id="6" name="5 CuadroTexto"/>
          <p:cNvSpPr txBox="1"/>
          <p:nvPr/>
        </p:nvSpPr>
        <p:spPr>
          <a:xfrm>
            <a:off x="683568" y="2481466"/>
            <a:ext cx="3312368" cy="461665"/>
          </a:xfrm>
          <a:prstGeom prst="rect">
            <a:avLst/>
          </a:prstGeom>
          <a:noFill/>
        </p:spPr>
        <p:txBody>
          <a:bodyPr wrap="square" rtlCol="0">
            <a:spAutoFit/>
          </a:bodyPr>
          <a:lstStyle/>
          <a:p>
            <a:r>
              <a:rPr lang="es-SV" sz="2400" b="1" dirty="0" smtClean="0"/>
              <a:t>Participación Nacional: </a:t>
            </a:r>
          </a:p>
        </p:txBody>
      </p:sp>
      <p:sp>
        <p:nvSpPr>
          <p:cNvPr id="7" name="6 CuadroTexto"/>
          <p:cNvSpPr txBox="1"/>
          <p:nvPr/>
        </p:nvSpPr>
        <p:spPr>
          <a:xfrm>
            <a:off x="3586748" y="2470036"/>
            <a:ext cx="4919404" cy="1200329"/>
          </a:xfrm>
          <a:prstGeom prst="rect">
            <a:avLst/>
          </a:prstGeom>
          <a:noFill/>
        </p:spPr>
        <p:txBody>
          <a:bodyPr wrap="square" rtlCol="0">
            <a:spAutoFit/>
          </a:bodyPr>
          <a:lstStyle/>
          <a:p>
            <a:pPr marL="342900" indent="-79375" algn="just">
              <a:buFont typeface="Arial" pitchFamily="34" charset="0"/>
              <a:buChar char="•"/>
            </a:pPr>
            <a:r>
              <a:rPr lang="es-SV" sz="2400" dirty="0" smtClean="0"/>
              <a:t>Órgano Ejecutivo: FFAA. PNC</a:t>
            </a:r>
          </a:p>
          <a:p>
            <a:pPr marL="342900" indent="-79375" algn="just">
              <a:buFont typeface="Arial" pitchFamily="34" charset="0"/>
              <a:buChar char="•"/>
            </a:pPr>
            <a:r>
              <a:rPr lang="es-SV" sz="2400" dirty="0" smtClean="0"/>
              <a:t>Órgano Judicial y Legislativo</a:t>
            </a:r>
          </a:p>
          <a:p>
            <a:pPr marL="342900" indent="-79375" algn="just">
              <a:buFont typeface="Arial" pitchFamily="34" charset="0"/>
              <a:buChar char="•"/>
            </a:pPr>
            <a:r>
              <a:rPr lang="es-SV" sz="2400" dirty="0" smtClean="0"/>
              <a:t>Ministerio Publico</a:t>
            </a:r>
            <a:endParaRPr lang="es-SV" sz="2400" dirty="0"/>
          </a:p>
        </p:txBody>
      </p:sp>
      <p:sp>
        <p:nvSpPr>
          <p:cNvPr id="8" name="7 CuadroTexto"/>
          <p:cNvSpPr txBox="1"/>
          <p:nvPr/>
        </p:nvSpPr>
        <p:spPr>
          <a:xfrm>
            <a:off x="683568" y="4453766"/>
            <a:ext cx="3312368" cy="461665"/>
          </a:xfrm>
          <a:prstGeom prst="rect">
            <a:avLst/>
          </a:prstGeom>
          <a:noFill/>
        </p:spPr>
        <p:txBody>
          <a:bodyPr wrap="square" rtlCol="0">
            <a:spAutoFit/>
          </a:bodyPr>
          <a:lstStyle/>
          <a:p>
            <a:r>
              <a:rPr lang="es-SV" sz="2400" b="1" dirty="0" smtClean="0"/>
              <a:t>Participación Local:</a:t>
            </a:r>
            <a:endParaRPr lang="es-SV" sz="2400" b="1" dirty="0"/>
          </a:p>
        </p:txBody>
      </p:sp>
      <p:sp>
        <p:nvSpPr>
          <p:cNvPr id="9" name="8 CuadroTexto"/>
          <p:cNvSpPr txBox="1"/>
          <p:nvPr/>
        </p:nvSpPr>
        <p:spPr>
          <a:xfrm>
            <a:off x="3635896" y="4442336"/>
            <a:ext cx="4248472" cy="2308324"/>
          </a:xfrm>
          <a:prstGeom prst="rect">
            <a:avLst/>
          </a:prstGeom>
          <a:noFill/>
        </p:spPr>
        <p:txBody>
          <a:bodyPr wrap="square" rtlCol="0">
            <a:spAutoFit/>
          </a:bodyPr>
          <a:lstStyle/>
          <a:p>
            <a:pPr marL="342900" indent="-79375" algn="just">
              <a:buFont typeface="Arial" pitchFamily="34" charset="0"/>
              <a:buChar char="•"/>
            </a:pPr>
            <a:r>
              <a:rPr lang="es-SV" sz="2400" dirty="0" smtClean="0"/>
              <a:t>Municipalidades</a:t>
            </a:r>
          </a:p>
          <a:p>
            <a:pPr marL="342900" indent="-79375" algn="just">
              <a:buFont typeface="Arial" pitchFamily="34" charset="0"/>
              <a:buChar char="•"/>
            </a:pPr>
            <a:r>
              <a:rPr lang="es-SV" sz="2400" dirty="0" smtClean="0"/>
              <a:t>ONG’s</a:t>
            </a:r>
          </a:p>
          <a:p>
            <a:pPr marL="342900" indent="-79375" algn="just">
              <a:buFont typeface="Arial" pitchFamily="34" charset="0"/>
              <a:buChar char="•"/>
            </a:pPr>
            <a:r>
              <a:rPr lang="es-SV" sz="2400" dirty="0" smtClean="0"/>
              <a:t>Familia</a:t>
            </a:r>
          </a:p>
          <a:p>
            <a:pPr marL="342900" indent="-79375" algn="just">
              <a:buFont typeface="Arial" pitchFamily="34" charset="0"/>
              <a:buChar char="•"/>
            </a:pPr>
            <a:r>
              <a:rPr lang="es-SV" sz="2400" dirty="0" smtClean="0"/>
              <a:t>Escuela</a:t>
            </a:r>
          </a:p>
          <a:p>
            <a:pPr marL="342900" indent="-79375" algn="just">
              <a:buFont typeface="Arial" pitchFamily="34" charset="0"/>
              <a:buChar char="•"/>
            </a:pPr>
            <a:r>
              <a:rPr lang="es-SV" sz="2400" dirty="0" smtClean="0"/>
              <a:t>Iglesias</a:t>
            </a:r>
          </a:p>
          <a:p>
            <a:pPr marL="342900" indent="-79375" algn="just">
              <a:buFont typeface="Arial" pitchFamily="34" charset="0"/>
              <a:buChar char="•"/>
            </a:pPr>
            <a:r>
              <a:rPr lang="es-SV" sz="2400" dirty="0" smtClean="0"/>
              <a:t>Ciudadanos Organizados</a:t>
            </a:r>
            <a:endParaRPr lang="es-SV" sz="2400" dirty="0"/>
          </a:p>
        </p:txBody>
      </p:sp>
    </p:spTree>
    <p:extLst>
      <p:ext uri="{BB962C8B-B14F-4D97-AF65-F5344CB8AC3E}">
        <p14:creationId xmlns:p14="http://schemas.microsoft.com/office/powerpoint/2010/main" val="3037785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67544" y="1916832"/>
            <a:ext cx="8064896" cy="3801041"/>
          </a:xfrm>
          <a:prstGeom prst="rect">
            <a:avLst/>
          </a:prstGeom>
          <a:noFill/>
        </p:spPr>
        <p:txBody>
          <a:bodyPr wrap="square" rtlCol="0">
            <a:spAutoFit/>
          </a:bodyPr>
          <a:lstStyle/>
          <a:p>
            <a:pPr algn="just"/>
            <a:r>
              <a:rPr lang="es-SV" sz="2500" b="1" dirty="0" smtClean="0"/>
              <a:t>Desafíos:</a:t>
            </a:r>
          </a:p>
          <a:p>
            <a:pPr algn="just"/>
            <a:endParaRPr lang="es-SV" sz="2400" dirty="0"/>
          </a:p>
          <a:p>
            <a:pPr marL="263525" indent="-171450" algn="just">
              <a:buFont typeface="Arial" pitchFamily="34" charset="0"/>
              <a:buChar char="•"/>
              <a:tabLst>
                <a:tab pos="92075" algn="l"/>
                <a:tab pos="263525" algn="l"/>
              </a:tabLst>
            </a:pPr>
            <a:r>
              <a:rPr lang="es-SV" sz="2400" dirty="0" smtClean="0"/>
              <a:t>Recuperar la Seguridad Ciudadana</a:t>
            </a:r>
          </a:p>
          <a:p>
            <a:pPr marL="263525" indent="-171450" algn="just">
              <a:buFont typeface="Arial" pitchFamily="34" charset="0"/>
              <a:buChar char="•"/>
              <a:tabLst>
                <a:tab pos="92075" algn="l"/>
                <a:tab pos="263525" algn="l"/>
              </a:tabLst>
            </a:pPr>
            <a:r>
              <a:rPr lang="es-SV" sz="2400" dirty="0" smtClean="0"/>
              <a:t>Fortalecer Confiabilidad en la Institucionalidad</a:t>
            </a:r>
          </a:p>
          <a:p>
            <a:pPr marL="263525" indent="-171450" algn="just">
              <a:buFont typeface="Arial" pitchFamily="34" charset="0"/>
              <a:buChar char="•"/>
              <a:tabLst>
                <a:tab pos="92075" algn="l"/>
              </a:tabLst>
            </a:pPr>
            <a:r>
              <a:rPr lang="es-SV" sz="2400" dirty="0" smtClean="0"/>
              <a:t>Combate efectivo a las pandillas, corrupción e impunidad</a:t>
            </a:r>
          </a:p>
          <a:p>
            <a:pPr marL="268288" algn="just">
              <a:tabLst>
                <a:tab pos="92075" algn="l"/>
              </a:tabLst>
            </a:pPr>
            <a:r>
              <a:rPr lang="es-SV" sz="2400" dirty="0" smtClean="0"/>
              <a:t>Reconstruir el Tejido Social y Recuperar el Control</a:t>
            </a:r>
          </a:p>
          <a:p>
            <a:pPr marL="268288" algn="just">
              <a:tabLst>
                <a:tab pos="92075" algn="l"/>
              </a:tabLst>
            </a:pPr>
            <a:r>
              <a:rPr lang="es-SV" sz="2400" dirty="0" smtClean="0"/>
              <a:t>Territorial</a:t>
            </a:r>
            <a:endParaRPr lang="es-SV" sz="2400" dirty="0"/>
          </a:p>
          <a:p>
            <a:pPr marL="268288" algn="just">
              <a:tabLst>
                <a:tab pos="92075" algn="l"/>
              </a:tabLst>
            </a:pPr>
            <a:r>
              <a:rPr lang="es-SV" sz="2400" dirty="0" smtClean="0"/>
              <a:t>Participación Ciudadana</a:t>
            </a:r>
          </a:p>
          <a:p>
            <a:pPr marL="268288" algn="just">
              <a:tabLst>
                <a:tab pos="92075" algn="l"/>
              </a:tabLst>
            </a:pPr>
            <a:r>
              <a:rPr lang="es-SV" sz="2400" dirty="0" smtClean="0"/>
              <a:t>Desarme</a:t>
            </a:r>
            <a:endParaRPr lang="es-SV" sz="2400" dirty="0"/>
          </a:p>
          <a:p>
            <a:pPr marL="265113" indent="-176213" algn="just">
              <a:buFont typeface="Arial" panose="020B0604020202020204" pitchFamily="34" charset="0"/>
              <a:buChar char="•"/>
              <a:tabLst>
                <a:tab pos="92075" algn="l"/>
              </a:tabLst>
            </a:pPr>
            <a:r>
              <a:rPr lang="es-SV" sz="2400" dirty="0" smtClean="0"/>
              <a:t>Ciudad Segura</a:t>
            </a:r>
          </a:p>
        </p:txBody>
      </p:sp>
    </p:spTree>
    <p:extLst>
      <p:ext uri="{BB962C8B-B14F-4D97-AF65-F5344CB8AC3E}">
        <p14:creationId xmlns:p14="http://schemas.microsoft.com/office/powerpoint/2010/main" val="4259561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2875" y="214313"/>
            <a:ext cx="9001125" cy="6156325"/>
            <a:chOff x="142875" y="214313"/>
            <a:chExt cx="9001125" cy="6156325"/>
          </a:xfrm>
        </p:grpSpPr>
        <p:sp>
          <p:nvSpPr>
            <p:cNvPr id="7" name="3 Título"/>
            <p:cNvSpPr txBox="1">
              <a:spLocks/>
            </p:cNvSpPr>
            <p:nvPr/>
          </p:nvSpPr>
          <p:spPr>
            <a:xfrm>
              <a:off x="142875" y="3286125"/>
              <a:ext cx="8858250" cy="1893888"/>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CL" smtClean="0"/>
                <a:t>Programa Municipal de </a:t>
              </a:r>
              <a:br>
                <a:rPr lang="es-CL" smtClean="0"/>
              </a:br>
              <a:r>
                <a:rPr lang="es-CL" smtClean="0"/>
                <a:t>Prevención de la Violencia</a:t>
              </a:r>
              <a:endParaRPr lang="es-CL" dirty="0" smtClean="0"/>
            </a:p>
          </p:txBody>
        </p:sp>
        <p:pic>
          <p:nvPicPr>
            <p:cNvPr id="8" name="27 Imagen" descr="logo.gif"/>
            <p:cNvPicPr>
              <a:picLocks noChangeAspect="1"/>
            </p:cNvPicPr>
            <p:nvPr/>
          </p:nvPicPr>
          <p:blipFill>
            <a:blip r:embed="rId2" cstate="print"/>
            <a:srcRect/>
            <a:stretch>
              <a:fillRect/>
            </a:stretch>
          </p:blipFill>
          <p:spPr bwMode="auto">
            <a:xfrm>
              <a:off x="6858000" y="214313"/>
              <a:ext cx="2143125" cy="658812"/>
            </a:xfrm>
            <a:prstGeom prst="rect">
              <a:avLst/>
            </a:prstGeom>
            <a:noFill/>
            <a:ln w="9525">
              <a:noFill/>
              <a:miter lim="800000"/>
              <a:headEnd/>
              <a:tailEnd/>
            </a:ln>
          </p:spPr>
        </p:pic>
        <p:pic>
          <p:nvPicPr>
            <p:cNvPr id="10" name="Picture 12" descr="C:\Users\Javier\Pictures\Nueva imagen.png"/>
            <p:cNvPicPr>
              <a:picLocks noChangeAspect="1" noChangeArrowheads="1"/>
            </p:cNvPicPr>
            <p:nvPr/>
          </p:nvPicPr>
          <p:blipFill>
            <a:blip r:embed="rId3" cstate="print"/>
            <a:srcRect/>
            <a:stretch>
              <a:fillRect/>
            </a:stretch>
          </p:blipFill>
          <p:spPr bwMode="auto">
            <a:xfrm>
              <a:off x="3028950" y="714375"/>
              <a:ext cx="3114675" cy="2725738"/>
            </a:xfrm>
            <a:prstGeom prst="rect">
              <a:avLst/>
            </a:prstGeom>
            <a:noFill/>
            <a:ln w="9525">
              <a:noFill/>
              <a:miter lim="800000"/>
              <a:headEnd/>
              <a:tailEnd/>
            </a:ln>
          </p:spPr>
        </p:pic>
        <p:sp>
          <p:nvSpPr>
            <p:cNvPr id="11" name="3 Título"/>
            <p:cNvSpPr txBox="1">
              <a:spLocks/>
            </p:cNvSpPr>
            <p:nvPr/>
          </p:nvSpPr>
          <p:spPr>
            <a:xfrm>
              <a:off x="285750" y="5032375"/>
              <a:ext cx="8501063" cy="325438"/>
            </a:xfrm>
            <a:prstGeom prst="rect">
              <a:avLst/>
            </a:prstGeom>
            <a:noFill/>
          </p:spPr>
          <p:txBody>
            <a:bodyPr anchor="ctr"/>
            <a:lstStyle/>
            <a:p>
              <a:pPr algn="ctr" fontAlgn="auto">
                <a:spcAft>
                  <a:spcPts val="0"/>
                </a:spcAft>
                <a:defRPr/>
              </a:pPr>
              <a:r>
                <a:rPr lang="es-CL" sz="2400" b="1" dirty="0" smtClean="0">
                  <a:solidFill>
                    <a:srgbClr val="00B050"/>
                  </a:solidFill>
                  <a:latin typeface="+mj-lt"/>
                  <a:ea typeface="+mj-ea"/>
                  <a:cs typeface="+mj-cs"/>
                </a:rPr>
                <a:t>“Por </a:t>
              </a:r>
              <a:r>
                <a:rPr lang="es-CL" sz="2400" b="1" dirty="0">
                  <a:solidFill>
                    <a:srgbClr val="00B050"/>
                  </a:solidFill>
                  <a:latin typeface="+mj-lt"/>
                  <a:ea typeface="+mj-ea"/>
                  <a:cs typeface="+mj-cs"/>
                </a:rPr>
                <a:t>el Bienestar y Desarrollo de la Familia </a:t>
              </a:r>
              <a:r>
                <a:rPr lang="es-CL" sz="2400" b="1" dirty="0" smtClean="0">
                  <a:solidFill>
                    <a:srgbClr val="00B050"/>
                  </a:solidFill>
                  <a:latin typeface="+mj-lt"/>
                  <a:ea typeface="+mj-ea"/>
                  <a:cs typeface="+mj-cs"/>
                </a:rPr>
                <a:t>Capitalina”</a:t>
              </a:r>
              <a:endParaRPr lang="es-CL" sz="3600" b="1" dirty="0">
                <a:solidFill>
                  <a:srgbClr val="00B050"/>
                </a:solidFill>
                <a:latin typeface="+mj-lt"/>
                <a:ea typeface="+mj-ea"/>
                <a:cs typeface="+mj-cs"/>
              </a:endParaRPr>
            </a:p>
          </p:txBody>
        </p:sp>
        <p:sp>
          <p:nvSpPr>
            <p:cNvPr id="12" name="13 CuadroTexto"/>
            <p:cNvSpPr txBox="1">
              <a:spLocks noChangeArrowheads="1"/>
            </p:cNvSpPr>
            <p:nvPr/>
          </p:nvSpPr>
          <p:spPr bwMode="auto">
            <a:xfrm>
              <a:off x="7924800" y="6000750"/>
              <a:ext cx="1219200" cy="369888"/>
            </a:xfrm>
            <a:prstGeom prst="rect">
              <a:avLst/>
            </a:prstGeom>
            <a:noFill/>
            <a:ln w="9525">
              <a:noFill/>
              <a:miter lim="800000"/>
              <a:headEnd/>
              <a:tailEnd/>
            </a:ln>
          </p:spPr>
          <p:txBody>
            <a:bodyPr wrap="none">
              <a:spAutoFit/>
            </a:bodyPr>
            <a:lstStyle/>
            <a:p>
              <a:r>
                <a:rPr lang="es-SV" dirty="0"/>
                <a:t>Julio 2011</a:t>
              </a:r>
            </a:p>
          </p:txBody>
        </p:sp>
      </p:grpSp>
    </p:spTree>
    <p:extLst>
      <p:ext uri="{BB962C8B-B14F-4D97-AF65-F5344CB8AC3E}">
        <p14:creationId xmlns:p14="http://schemas.microsoft.com/office/powerpoint/2010/main" val="1676926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2 Marcador de contenido"/>
          <p:cNvSpPr>
            <a:spLocks noGrp="1"/>
          </p:cNvSpPr>
          <p:nvPr>
            <p:ph idx="1"/>
          </p:nvPr>
        </p:nvSpPr>
        <p:spPr>
          <a:xfrm>
            <a:off x="214313" y="1795735"/>
            <a:ext cx="8429625" cy="4873625"/>
          </a:xfrm>
        </p:spPr>
        <p:txBody>
          <a:bodyPr/>
          <a:lstStyle/>
          <a:p>
            <a:pPr eaLnBrk="1" hangingPunct="1">
              <a:buFont typeface="Calibri" pitchFamily="34" charset="0"/>
              <a:buAutoNum type="arabicPeriod"/>
            </a:pPr>
            <a:endParaRPr lang="es-SV" sz="1800" dirty="0" smtClean="0"/>
          </a:p>
          <a:p>
            <a:pPr eaLnBrk="1" hangingPunct="1">
              <a:buFont typeface="Calibri" pitchFamily="34" charset="0"/>
              <a:buAutoNum type="arabicPeriod"/>
            </a:pPr>
            <a:r>
              <a:rPr lang="es-SV" sz="1800" dirty="0" smtClean="0"/>
              <a:t>Promoción, organización  y desarrollo comunitario.</a:t>
            </a:r>
          </a:p>
          <a:p>
            <a:pPr eaLnBrk="1" hangingPunct="1">
              <a:buFont typeface="Calibri" pitchFamily="34" charset="0"/>
              <a:buAutoNum type="arabicPeriod"/>
            </a:pPr>
            <a:r>
              <a:rPr lang="es-SV" sz="1800" dirty="0" smtClean="0"/>
              <a:t>Fomento a la educación y a la promoción para la salud.</a:t>
            </a:r>
          </a:p>
          <a:p>
            <a:pPr eaLnBrk="1" hangingPunct="1">
              <a:buFont typeface="Calibri" pitchFamily="34" charset="0"/>
              <a:buAutoNum type="arabicPeriod"/>
            </a:pPr>
            <a:r>
              <a:rPr lang="es-SV" sz="1800" dirty="0" smtClean="0"/>
              <a:t>Fortalecimiento de la relación familiar.</a:t>
            </a:r>
          </a:p>
          <a:p>
            <a:pPr eaLnBrk="1" hangingPunct="1">
              <a:buFont typeface="Calibri" pitchFamily="34" charset="0"/>
              <a:buAutoNum type="arabicPeriod"/>
            </a:pPr>
            <a:r>
              <a:rPr lang="es-SV" sz="1800" dirty="0" smtClean="0"/>
              <a:t>Recuperación del espacio público, construcción, mejoramiento y equipamiento de la infraestructura social, cultural y deportiva.</a:t>
            </a:r>
          </a:p>
          <a:p>
            <a:pPr eaLnBrk="1" hangingPunct="1">
              <a:buFont typeface="Calibri" pitchFamily="34" charset="0"/>
              <a:buAutoNum type="arabicPeriod"/>
            </a:pPr>
            <a:r>
              <a:rPr lang="es-SV" sz="1800" dirty="0" smtClean="0"/>
              <a:t>Promoción del deporte, recreación y esparcimiento.</a:t>
            </a:r>
          </a:p>
          <a:p>
            <a:pPr eaLnBrk="1" hangingPunct="1">
              <a:buFont typeface="Calibri" pitchFamily="34" charset="0"/>
              <a:buAutoNum type="arabicPeriod"/>
            </a:pPr>
            <a:r>
              <a:rPr lang="es-SV" sz="1800" dirty="0" smtClean="0"/>
              <a:t>Cultura y expresión artística.</a:t>
            </a:r>
          </a:p>
          <a:p>
            <a:pPr eaLnBrk="1" hangingPunct="1">
              <a:buFont typeface="Calibri" pitchFamily="34" charset="0"/>
              <a:buAutoNum type="arabicPeriod"/>
            </a:pPr>
            <a:r>
              <a:rPr lang="es-SV" sz="1800" dirty="0" smtClean="0"/>
              <a:t>Formación técnico vocacional, empleo, autoempleo y desarrollo de unidades productivas.</a:t>
            </a:r>
          </a:p>
          <a:p>
            <a:pPr eaLnBrk="1" hangingPunct="1">
              <a:buFont typeface="Calibri" pitchFamily="34" charset="0"/>
              <a:buAutoNum type="arabicPeriod"/>
            </a:pPr>
            <a:r>
              <a:rPr lang="es-SV" sz="1800" dirty="0" smtClean="0"/>
              <a:t>Promoción de derechos y cultura de legalidad.</a:t>
            </a:r>
          </a:p>
          <a:p>
            <a:pPr eaLnBrk="1" hangingPunct="1">
              <a:buFont typeface="Calibri" pitchFamily="34" charset="0"/>
              <a:buAutoNum type="arabicPeriod"/>
            </a:pPr>
            <a:r>
              <a:rPr lang="es-SV" sz="1800" dirty="0" smtClean="0"/>
              <a:t>Convivencia, mediación y seguridad ciudadana.</a:t>
            </a:r>
          </a:p>
          <a:p>
            <a:pPr eaLnBrk="1" hangingPunct="1">
              <a:buFont typeface="Calibri" pitchFamily="34" charset="0"/>
              <a:buAutoNum type="arabicPeriod"/>
            </a:pPr>
            <a:r>
              <a:rPr lang="es-SV" sz="1800" dirty="0" smtClean="0"/>
              <a:t>Campañas de sensibilización, promoción de normas de convivencia y cultura de paz.</a:t>
            </a:r>
          </a:p>
        </p:txBody>
      </p:sp>
      <p:pic>
        <p:nvPicPr>
          <p:cNvPr id="14" name="27 Imagen" descr="logo.gif"/>
          <p:cNvPicPr>
            <a:picLocks noChangeAspect="1"/>
          </p:cNvPicPr>
          <p:nvPr/>
        </p:nvPicPr>
        <p:blipFill>
          <a:blip r:embed="rId2" cstate="print"/>
          <a:srcRect/>
          <a:stretch>
            <a:fillRect/>
          </a:stretch>
        </p:blipFill>
        <p:spPr bwMode="auto">
          <a:xfrm>
            <a:off x="6858000" y="214313"/>
            <a:ext cx="2143125" cy="658812"/>
          </a:xfrm>
          <a:prstGeom prst="rect">
            <a:avLst/>
          </a:prstGeom>
          <a:noFill/>
          <a:ln w="9525">
            <a:noFill/>
            <a:miter lim="800000"/>
            <a:headEnd/>
            <a:tailEnd/>
          </a:ln>
        </p:spPr>
      </p:pic>
      <p:sp>
        <p:nvSpPr>
          <p:cNvPr id="18" name="17 CuadroTexto"/>
          <p:cNvSpPr txBox="1"/>
          <p:nvPr/>
        </p:nvSpPr>
        <p:spPr>
          <a:xfrm>
            <a:off x="2051720" y="1188041"/>
            <a:ext cx="4392488" cy="584775"/>
          </a:xfrm>
          <a:prstGeom prst="rect">
            <a:avLst/>
          </a:prstGeom>
          <a:noFill/>
        </p:spPr>
        <p:txBody>
          <a:bodyPr wrap="square" rtlCol="0">
            <a:spAutoFit/>
          </a:bodyPr>
          <a:lstStyle/>
          <a:p>
            <a:pPr algn="ctr"/>
            <a:r>
              <a:rPr lang="es-SV" sz="3200" b="1" dirty="0" smtClean="0"/>
              <a:t>COMPONENTES</a:t>
            </a:r>
            <a:endParaRPr lang="es-SV"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99592" y="1686287"/>
            <a:ext cx="7200800" cy="3108543"/>
          </a:xfrm>
          <a:prstGeom prst="rect">
            <a:avLst/>
          </a:prstGeom>
          <a:noFill/>
        </p:spPr>
        <p:txBody>
          <a:bodyPr wrap="square" rtlCol="0">
            <a:spAutoFit/>
          </a:bodyPr>
          <a:lstStyle/>
          <a:p>
            <a:pPr algn="just"/>
            <a:r>
              <a:rPr lang="es-SV" sz="2800" b="1" dirty="0" smtClean="0"/>
              <a:t>Prevención. Disuasión</a:t>
            </a:r>
          </a:p>
          <a:p>
            <a:pPr algn="just"/>
            <a:endParaRPr lang="es-SV" sz="2800" dirty="0"/>
          </a:p>
          <a:p>
            <a:pPr marL="285750" indent="-193675" algn="just">
              <a:buFont typeface="Arial" pitchFamily="34" charset="0"/>
              <a:buChar char="•"/>
            </a:pPr>
            <a:r>
              <a:rPr lang="es-SV" sz="2800" dirty="0" smtClean="0"/>
              <a:t>Sistema Municipal de Vigilancia Electrónica</a:t>
            </a:r>
          </a:p>
          <a:p>
            <a:pPr marL="285750" indent="-193675" algn="just">
              <a:buFont typeface="Arial" pitchFamily="34" charset="0"/>
              <a:buChar char="•"/>
            </a:pPr>
            <a:r>
              <a:rPr lang="es-SV" sz="2800" dirty="0" smtClean="0"/>
              <a:t>Seguridad Inalámbrica</a:t>
            </a:r>
          </a:p>
          <a:p>
            <a:pPr marL="285750" indent="-193675" algn="just">
              <a:buFont typeface="Arial" pitchFamily="34" charset="0"/>
              <a:buChar char="•"/>
            </a:pPr>
            <a:r>
              <a:rPr lang="es-SV" sz="2800" dirty="0" smtClean="0"/>
              <a:t>Vecinos Vigilantes </a:t>
            </a:r>
          </a:p>
          <a:p>
            <a:pPr marL="285750" indent="-193675" algn="just">
              <a:buFont typeface="Arial" pitchFamily="34" charset="0"/>
              <a:buChar char="•"/>
            </a:pPr>
            <a:r>
              <a:rPr lang="es-SV" sz="2800" dirty="0" smtClean="0"/>
              <a:t>Ordenamiento del Comercio Informal</a:t>
            </a:r>
          </a:p>
          <a:p>
            <a:pPr marL="285750" indent="-193675" algn="just">
              <a:buFont typeface="Arial" pitchFamily="34" charset="0"/>
              <a:buChar char="•"/>
            </a:pPr>
            <a:r>
              <a:rPr lang="es-SV" sz="2800" dirty="0" smtClean="0"/>
              <a:t>Iluminación</a:t>
            </a:r>
          </a:p>
        </p:txBody>
      </p:sp>
    </p:spTree>
    <p:extLst>
      <p:ext uri="{BB962C8B-B14F-4D97-AF65-F5344CB8AC3E}">
        <p14:creationId xmlns:p14="http://schemas.microsoft.com/office/powerpoint/2010/main" val="1033904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539552" y="1124744"/>
            <a:ext cx="8136904" cy="5544616"/>
            <a:chOff x="395536" y="332656"/>
            <a:chExt cx="8424936" cy="6048672"/>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Lst>
            </a:blip>
            <a:srcRect l="16238" t="13420" r="14660" b="7201"/>
            <a:stretch>
              <a:fillRect/>
            </a:stretch>
          </p:blipFill>
          <p:spPr bwMode="auto">
            <a:xfrm>
              <a:off x="395536" y="332656"/>
              <a:ext cx="8424936" cy="6048672"/>
            </a:xfrm>
            <a:prstGeom prst="rect">
              <a:avLst/>
            </a:prstGeom>
            <a:noFill/>
            <a:ln w="9525">
              <a:noFill/>
              <a:miter lim="800000"/>
              <a:headEnd/>
              <a:tailEnd/>
            </a:ln>
          </p:spPr>
        </p:pic>
        <p:sp>
          <p:nvSpPr>
            <p:cNvPr id="5" name="4 Rectángulo"/>
            <p:cNvSpPr/>
            <p:nvPr/>
          </p:nvSpPr>
          <p:spPr>
            <a:xfrm>
              <a:off x="7524328" y="2420888"/>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 name="5 Rectángulo"/>
            <p:cNvSpPr/>
            <p:nvPr/>
          </p:nvSpPr>
          <p:spPr>
            <a:xfrm>
              <a:off x="7524328" y="4509120"/>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 name="6 Rectángulo"/>
            <p:cNvSpPr/>
            <p:nvPr/>
          </p:nvSpPr>
          <p:spPr>
            <a:xfrm>
              <a:off x="7524328" y="4005064"/>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467544" y="1052736"/>
            <a:ext cx="8208912" cy="5616624"/>
            <a:chOff x="395536" y="188640"/>
            <a:chExt cx="8352928" cy="6192688"/>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Lst>
            </a:blip>
            <a:srcRect l="16828" t="11925" r="14660" b="6806"/>
            <a:stretch>
              <a:fillRect/>
            </a:stretch>
          </p:blipFill>
          <p:spPr bwMode="auto">
            <a:xfrm>
              <a:off x="395536" y="188640"/>
              <a:ext cx="8352928" cy="6192688"/>
            </a:xfrm>
            <a:prstGeom prst="rect">
              <a:avLst/>
            </a:prstGeom>
            <a:noFill/>
            <a:ln w="9525">
              <a:noFill/>
              <a:miter lim="800000"/>
              <a:headEnd/>
              <a:tailEnd/>
            </a:ln>
          </p:spPr>
        </p:pic>
        <p:sp>
          <p:nvSpPr>
            <p:cNvPr id="5" name="4 Rectángulo"/>
            <p:cNvSpPr/>
            <p:nvPr/>
          </p:nvSpPr>
          <p:spPr>
            <a:xfrm>
              <a:off x="6804248" y="2060848"/>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 name="5 Rectángulo"/>
            <p:cNvSpPr/>
            <p:nvPr/>
          </p:nvSpPr>
          <p:spPr>
            <a:xfrm>
              <a:off x="7308304" y="2348880"/>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 name="6 Rectángulo"/>
            <p:cNvSpPr/>
            <p:nvPr/>
          </p:nvSpPr>
          <p:spPr>
            <a:xfrm>
              <a:off x="6732240" y="2708920"/>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 name="7 Rectángulo"/>
            <p:cNvSpPr/>
            <p:nvPr/>
          </p:nvSpPr>
          <p:spPr>
            <a:xfrm>
              <a:off x="7524328" y="3501008"/>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8 Rectángulo"/>
            <p:cNvSpPr/>
            <p:nvPr/>
          </p:nvSpPr>
          <p:spPr>
            <a:xfrm>
              <a:off x="6012160" y="3861048"/>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1564" y="83130"/>
            <a:ext cx="9057997"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3568" y="1513248"/>
            <a:ext cx="8035400" cy="3975520"/>
            <a:chOff x="683568" y="1513248"/>
            <a:chExt cx="8035400" cy="3975520"/>
          </a:xfrm>
        </p:grpSpPr>
        <p:sp>
          <p:nvSpPr>
            <p:cNvPr id="5" name="4 Rectángulo redondeado"/>
            <p:cNvSpPr/>
            <p:nvPr/>
          </p:nvSpPr>
          <p:spPr>
            <a:xfrm>
              <a:off x="692696" y="3976600"/>
              <a:ext cx="2952328"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6" name="5 CuadroTexto"/>
            <p:cNvSpPr txBox="1"/>
            <p:nvPr/>
          </p:nvSpPr>
          <p:spPr>
            <a:xfrm>
              <a:off x="1196752" y="4236973"/>
              <a:ext cx="1944216" cy="923330"/>
            </a:xfrm>
            <a:prstGeom prst="rect">
              <a:avLst/>
            </a:prstGeom>
            <a:noFill/>
          </p:spPr>
          <p:txBody>
            <a:bodyPr wrap="square" rtlCol="0">
              <a:spAutoFit/>
            </a:bodyPr>
            <a:lstStyle/>
            <a:p>
              <a:pPr marL="285750" indent="-103188">
                <a:buFont typeface="Arial" pitchFamily="34" charset="0"/>
                <a:buChar char="•"/>
              </a:pPr>
              <a:r>
                <a:rPr lang="es-SV" dirty="0" smtClean="0"/>
                <a:t>Violencia</a:t>
              </a:r>
            </a:p>
            <a:p>
              <a:pPr marL="285750" indent="-103188">
                <a:buFont typeface="Arial" pitchFamily="34" charset="0"/>
                <a:buChar char="•"/>
              </a:pPr>
              <a:r>
                <a:rPr lang="es-SV" dirty="0" smtClean="0"/>
                <a:t>Delincuencia </a:t>
              </a:r>
            </a:p>
            <a:p>
              <a:pPr marL="285750" indent="-103188">
                <a:buFont typeface="Arial" pitchFamily="34" charset="0"/>
                <a:buChar char="•"/>
              </a:pPr>
              <a:r>
                <a:rPr lang="es-SV" dirty="0" smtClean="0"/>
                <a:t>Inseguridad</a:t>
              </a:r>
              <a:endParaRPr lang="es-SV" dirty="0"/>
            </a:p>
          </p:txBody>
        </p:sp>
        <p:sp>
          <p:nvSpPr>
            <p:cNvPr id="7" name="6 Rectángulo redondeado"/>
            <p:cNvSpPr/>
            <p:nvPr/>
          </p:nvSpPr>
          <p:spPr>
            <a:xfrm>
              <a:off x="683568" y="1513248"/>
              <a:ext cx="2952328"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8" name="7 CuadroTexto"/>
            <p:cNvSpPr txBox="1"/>
            <p:nvPr/>
          </p:nvSpPr>
          <p:spPr>
            <a:xfrm>
              <a:off x="1187624" y="1817165"/>
              <a:ext cx="1944216" cy="923330"/>
            </a:xfrm>
            <a:prstGeom prst="rect">
              <a:avLst/>
            </a:prstGeom>
            <a:noFill/>
          </p:spPr>
          <p:txBody>
            <a:bodyPr wrap="square" rtlCol="0">
              <a:spAutoFit/>
            </a:bodyPr>
            <a:lstStyle/>
            <a:p>
              <a:pPr marL="285750" indent="-103188">
                <a:buFont typeface="Arial" pitchFamily="34" charset="0"/>
                <a:buChar char="•"/>
              </a:pPr>
              <a:r>
                <a:rPr lang="es-SV" dirty="0" smtClean="0"/>
                <a:t>Nivel Local</a:t>
              </a:r>
            </a:p>
            <a:p>
              <a:pPr marL="285750" indent="-103188">
                <a:buFont typeface="Arial" pitchFamily="34" charset="0"/>
                <a:buChar char="•"/>
              </a:pPr>
              <a:r>
                <a:rPr lang="es-SV" dirty="0" smtClean="0"/>
                <a:t>Nacional</a:t>
              </a:r>
            </a:p>
            <a:p>
              <a:pPr marL="285750" indent="-103188">
                <a:buFont typeface="Arial" pitchFamily="34" charset="0"/>
                <a:buChar char="•"/>
              </a:pPr>
              <a:r>
                <a:rPr lang="es-SV" dirty="0" smtClean="0"/>
                <a:t>Regional</a:t>
              </a:r>
              <a:endParaRPr lang="es-SV" dirty="0"/>
            </a:p>
          </p:txBody>
        </p:sp>
        <p:sp>
          <p:nvSpPr>
            <p:cNvPr id="9" name="8 Rectángulo redondeado"/>
            <p:cNvSpPr/>
            <p:nvPr/>
          </p:nvSpPr>
          <p:spPr>
            <a:xfrm>
              <a:off x="5766640" y="1513248"/>
              <a:ext cx="2952328"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10" name="9 CuadroTexto"/>
            <p:cNvSpPr txBox="1"/>
            <p:nvPr/>
          </p:nvSpPr>
          <p:spPr>
            <a:xfrm>
              <a:off x="6414712" y="1556792"/>
              <a:ext cx="1944216" cy="1200329"/>
            </a:xfrm>
            <a:prstGeom prst="rect">
              <a:avLst/>
            </a:prstGeom>
            <a:noFill/>
          </p:spPr>
          <p:txBody>
            <a:bodyPr wrap="square" rtlCol="0">
              <a:spAutoFit/>
            </a:bodyPr>
            <a:lstStyle/>
            <a:p>
              <a:r>
                <a:rPr lang="es-SV" dirty="0" smtClean="0"/>
                <a:t>Desarrollo Económico-Social</a:t>
              </a:r>
            </a:p>
            <a:p>
              <a:r>
                <a:rPr lang="es-SV" dirty="0" smtClean="0"/>
                <a:t>DESEMPLEO Y POBREZA</a:t>
              </a:r>
              <a:endParaRPr lang="es-SV" dirty="0"/>
            </a:p>
          </p:txBody>
        </p:sp>
        <p:sp>
          <p:nvSpPr>
            <p:cNvPr id="13" name="12 Flecha arriba"/>
            <p:cNvSpPr/>
            <p:nvPr/>
          </p:nvSpPr>
          <p:spPr>
            <a:xfrm>
              <a:off x="1916832" y="3055105"/>
              <a:ext cx="576064" cy="8640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15" name="14 Flecha derecha"/>
            <p:cNvSpPr/>
            <p:nvPr/>
          </p:nvSpPr>
          <p:spPr>
            <a:xfrm>
              <a:off x="3707904" y="1916832"/>
              <a:ext cx="2016224" cy="634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16" name="15 Multiplicar"/>
            <p:cNvSpPr/>
            <p:nvPr/>
          </p:nvSpPr>
          <p:spPr>
            <a:xfrm>
              <a:off x="4283968" y="1645388"/>
              <a:ext cx="864096" cy="115212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17" name="16 CuadroTexto"/>
            <p:cNvSpPr txBox="1"/>
            <p:nvPr/>
          </p:nvSpPr>
          <p:spPr>
            <a:xfrm>
              <a:off x="3779912" y="2636912"/>
              <a:ext cx="1944216" cy="646331"/>
            </a:xfrm>
            <a:prstGeom prst="rect">
              <a:avLst/>
            </a:prstGeom>
            <a:noFill/>
          </p:spPr>
          <p:txBody>
            <a:bodyPr wrap="square" rtlCol="0">
              <a:spAutoFit/>
            </a:bodyPr>
            <a:lstStyle/>
            <a:p>
              <a:pPr algn="ctr"/>
              <a:r>
                <a:rPr lang="es-SV" dirty="0" smtClean="0"/>
                <a:t>Baja Inversión</a:t>
              </a:r>
            </a:p>
            <a:p>
              <a:pPr algn="ctr"/>
              <a:r>
                <a:rPr lang="es-SV" dirty="0" smtClean="0"/>
                <a:t>Alto Costo Social</a:t>
              </a:r>
              <a:endParaRPr lang="es-SV" dirty="0"/>
            </a:p>
          </p:txBody>
        </p:sp>
      </p:grpSp>
    </p:spTree>
    <p:extLst>
      <p:ext uri="{BB962C8B-B14F-4D97-AF65-F5344CB8AC3E}">
        <p14:creationId xmlns:p14="http://schemas.microsoft.com/office/powerpoint/2010/main" val="3186006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79388" y="1164679"/>
            <a:ext cx="8791575" cy="5000625"/>
            <a:chOff x="179388" y="188913"/>
            <a:chExt cx="8791575" cy="5000625"/>
          </a:xfrm>
        </p:grpSpPr>
        <p:sp>
          <p:nvSpPr>
            <p:cNvPr id="13" name="Rectangle 12"/>
            <p:cNvSpPr/>
            <p:nvPr/>
          </p:nvSpPr>
          <p:spPr>
            <a:xfrm>
              <a:off x="611188" y="1773238"/>
              <a:ext cx="4537075" cy="3416300"/>
            </a:xfrm>
            <a:prstGeom prst="rect">
              <a:avLst/>
            </a:prstGeom>
          </p:spPr>
          <p:txBody>
            <a:bodyPr>
              <a:spAutoFit/>
            </a:bodyPr>
            <a:lstStyle/>
            <a:p>
              <a:pPr algn="just">
                <a:defRPr/>
              </a:pPr>
              <a:r>
                <a:rPr lang="es-MX" dirty="0">
                  <a:latin typeface="Arial" charset="0"/>
                  <a:cs typeface="Arial" charset="0"/>
                </a:rPr>
                <a:t>Es un programa preventivo de carácter comunitario, llevado a cabo por Fundación Patria Unida en conjunto con la Policía Nacional Civil, Cuerpos de agentes metropolitanos (CAM) y la Alcaldía Municipal de San Salvador, con el fin de crear una cultura de seguridad ciudadana, coadyuvando a la convivencia pacifica en las comunidades y logrando la integración de los vecinos; con  el objeto de educar y prevenir los problemas de inseguridad que afectan el orden ciudadano. </a:t>
              </a:r>
            </a:p>
          </p:txBody>
        </p:sp>
        <p:sp>
          <p:nvSpPr>
            <p:cNvPr id="14" name="Round Diagonal Corner Rectangle 13"/>
            <p:cNvSpPr/>
            <p:nvPr/>
          </p:nvSpPr>
          <p:spPr>
            <a:xfrm>
              <a:off x="179388" y="188913"/>
              <a:ext cx="6913562" cy="719137"/>
            </a:xfrm>
            <a:prstGeom prst="round2Diag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SV" sz="3200" dirty="0" smtClean="0">
                  <a:solidFill>
                    <a:schemeClr val="tx2">
                      <a:lumMod val="20000"/>
                      <a:lumOff val="80000"/>
                    </a:schemeClr>
                  </a:solidFill>
                  <a:latin typeface="Trebuchet MS" pitchFamily="34" charset="0"/>
                </a:rPr>
                <a:t>Qu</a:t>
              </a:r>
              <a:r>
                <a:rPr lang="es-SV" sz="3200" dirty="0">
                  <a:solidFill>
                    <a:schemeClr val="tx2">
                      <a:lumMod val="20000"/>
                      <a:lumOff val="80000"/>
                    </a:schemeClr>
                  </a:solidFill>
                  <a:latin typeface="Trebuchet MS" pitchFamily="34" charset="0"/>
                </a:rPr>
                <a:t>é</a:t>
              </a:r>
              <a:r>
                <a:rPr lang="es-SV" sz="3200" dirty="0" smtClean="0">
                  <a:solidFill>
                    <a:schemeClr val="tx2">
                      <a:lumMod val="20000"/>
                      <a:lumOff val="80000"/>
                    </a:schemeClr>
                  </a:solidFill>
                  <a:latin typeface="Trebuchet MS" pitchFamily="34" charset="0"/>
                </a:rPr>
                <a:t> </a:t>
              </a:r>
              <a:r>
                <a:rPr lang="es-SV" sz="3200" dirty="0">
                  <a:solidFill>
                    <a:schemeClr val="tx2">
                      <a:lumMod val="20000"/>
                      <a:lumOff val="80000"/>
                    </a:schemeClr>
                  </a:solidFill>
                  <a:latin typeface="Trebuchet MS" pitchFamily="34" charset="0"/>
                </a:rPr>
                <a:t>es Vecinos Vigilantes?</a:t>
              </a:r>
            </a:p>
          </p:txBody>
        </p:sp>
        <p:pic>
          <p:nvPicPr>
            <p:cNvPr id="15" name="Picture 2" descr="PU"/>
            <p:cNvPicPr>
              <a:picLocks noChangeAspect="1" noChangeArrowheads="1"/>
            </p:cNvPicPr>
            <p:nvPr/>
          </p:nvPicPr>
          <p:blipFill>
            <a:blip r:embed="rId2" cstate="print"/>
            <a:srcRect/>
            <a:stretch>
              <a:fillRect/>
            </a:stretch>
          </p:blipFill>
          <p:spPr bwMode="auto">
            <a:xfrm>
              <a:off x="7164388" y="260350"/>
              <a:ext cx="1806575" cy="431800"/>
            </a:xfrm>
            <a:prstGeom prst="rect">
              <a:avLst/>
            </a:prstGeom>
            <a:noFill/>
            <a:ln w="9525">
              <a:noFill/>
              <a:miter lim="800000"/>
              <a:headEnd/>
              <a:tailEnd/>
            </a:ln>
          </p:spPr>
        </p:pic>
        <p:pic>
          <p:nvPicPr>
            <p:cNvPr id="16" name="Picture 8" descr="vecinos vigilantes.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40425" y="2060575"/>
              <a:ext cx="2374900" cy="2376488"/>
            </a:xfrm>
            <a:prstGeom prst="rect">
              <a:avLst/>
            </a:prstGeom>
            <a:noFill/>
            <a:ln w="9525">
              <a:noFill/>
              <a:miter lim="800000"/>
              <a:headEnd/>
              <a:tailEnd/>
            </a:ln>
          </p:spPr>
        </p:pic>
      </p:grpSp>
    </p:spTree>
    <p:extLst>
      <p:ext uri="{BB962C8B-B14F-4D97-AF65-F5344CB8AC3E}">
        <p14:creationId xmlns:p14="http://schemas.microsoft.com/office/powerpoint/2010/main" val="3322682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23404" y="1125017"/>
            <a:ext cx="8497068" cy="5472335"/>
            <a:chOff x="179388" y="188913"/>
            <a:chExt cx="8791575" cy="5832375"/>
          </a:xfrm>
        </p:grpSpPr>
        <p:sp>
          <p:nvSpPr>
            <p:cNvPr id="7" name="Round Diagonal Corner Rectangle 6"/>
            <p:cNvSpPr/>
            <p:nvPr/>
          </p:nvSpPr>
          <p:spPr>
            <a:xfrm>
              <a:off x="179388" y="188913"/>
              <a:ext cx="6913562" cy="719137"/>
            </a:xfrm>
            <a:prstGeom prst="round2Diag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SV" sz="3200" dirty="0">
                  <a:solidFill>
                    <a:schemeClr val="tx2">
                      <a:lumMod val="20000"/>
                      <a:lumOff val="80000"/>
                    </a:schemeClr>
                  </a:solidFill>
                  <a:latin typeface="Trebuchet MS" pitchFamily="34" charset="0"/>
                </a:rPr>
                <a:t>Confección del árbol de contacto</a:t>
              </a:r>
            </a:p>
          </p:txBody>
        </p:sp>
        <p:pic>
          <p:nvPicPr>
            <p:cNvPr id="8" name="Picture 4" descr="vero-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rcRect l="3551" t="7119" r="7601" b="6929"/>
            <a:stretch/>
          </p:blipFill>
          <p:spPr bwMode="auto">
            <a:xfrm>
              <a:off x="1763689" y="1725561"/>
              <a:ext cx="5400700" cy="3775588"/>
            </a:xfrm>
            <a:prstGeom prst="rect">
              <a:avLst/>
            </a:prstGeom>
            <a:noFill/>
            <a:ln w="9525">
              <a:solidFill>
                <a:srgbClr val="FFCC00"/>
              </a:solidFill>
              <a:miter lim="800000"/>
              <a:headEnd/>
              <a:tailEnd/>
            </a:ln>
          </p:spPr>
        </p:pic>
        <p:pic>
          <p:nvPicPr>
            <p:cNvPr id="9" name="Picture 2" descr="PU"/>
            <p:cNvPicPr>
              <a:picLocks noChangeAspect="1" noChangeArrowheads="1"/>
            </p:cNvPicPr>
            <p:nvPr/>
          </p:nvPicPr>
          <p:blipFill>
            <a:blip r:embed="rId4" cstate="print"/>
            <a:srcRect/>
            <a:stretch>
              <a:fillRect/>
            </a:stretch>
          </p:blipFill>
          <p:spPr bwMode="auto">
            <a:xfrm>
              <a:off x="7164388" y="260350"/>
              <a:ext cx="1806575" cy="431800"/>
            </a:xfrm>
            <a:prstGeom prst="rect">
              <a:avLst/>
            </a:prstGeom>
            <a:noFill/>
            <a:ln w="9525">
              <a:noFill/>
              <a:miter lim="800000"/>
              <a:headEnd/>
              <a:tailEnd/>
            </a:ln>
          </p:spPr>
        </p:pic>
        <p:sp>
          <p:nvSpPr>
            <p:cNvPr id="10" name="Rectangle 9"/>
            <p:cNvSpPr/>
            <p:nvPr/>
          </p:nvSpPr>
          <p:spPr>
            <a:xfrm>
              <a:off x="1763688" y="4931616"/>
              <a:ext cx="864096" cy="84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1" name="Frame 10"/>
            <p:cNvSpPr/>
            <p:nvPr/>
          </p:nvSpPr>
          <p:spPr>
            <a:xfrm>
              <a:off x="1303876" y="1124744"/>
              <a:ext cx="6408712" cy="4896544"/>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schemeClr val="tx1"/>
                </a:solidFill>
              </a:endParaRPr>
            </a:p>
          </p:txBody>
        </p:sp>
      </p:grpSp>
    </p:spTree>
    <p:extLst>
      <p:ext uri="{BB962C8B-B14F-4D97-AF65-F5344CB8AC3E}">
        <p14:creationId xmlns:p14="http://schemas.microsoft.com/office/powerpoint/2010/main" val="2086901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35696" y="1808390"/>
            <a:ext cx="2520280" cy="461665"/>
          </a:xfrm>
          <a:prstGeom prst="rect">
            <a:avLst/>
          </a:prstGeom>
          <a:noFill/>
        </p:spPr>
        <p:txBody>
          <a:bodyPr wrap="square" rtlCol="0">
            <a:spAutoFit/>
          </a:bodyPr>
          <a:lstStyle/>
          <a:p>
            <a:pPr algn="just"/>
            <a:r>
              <a:rPr lang="es-SV" sz="2400" b="1" dirty="0" smtClean="0"/>
              <a:t>Buen Gobierno:</a:t>
            </a:r>
            <a:r>
              <a:rPr lang="es-SV" sz="2400" dirty="0" smtClean="0"/>
              <a:t> </a:t>
            </a:r>
          </a:p>
        </p:txBody>
      </p:sp>
      <p:sp>
        <p:nvSpPr>
          <p:cNvPr id="5" name="4 CuadroTexto"/>
          <p:cNvSpPr txBox="1"/>
          <p:nvPr/>
        </p:nvSpPr>
        <p:spPr>
          <a:xfrm>
            <a:off x="4211960" y="1812880"/>
            <a:ext cx="3240360" cy="3416320"/>
          </a:xfrm>
          <a:prstGeom prst="rect">
            <a:avLst/>
          </a:prstGeom>
          <a:noFill/>
        </p:spPr>
        <p:txBody>
          <a:bodyPr wrap="square" rtlCol="0">
            <a:spAutoFit/>
          </a:bodyPr>
          <a:lstStyle/>
          <a:p>
            <a:pPr algn="just"/>
            <a:r>
              <a:rPr lang="es-SV" sz="2400" dirty="0" smtClean="0"/>
              <a:t>Participativo</a:t>
            </a:r>
          </a:p>
          <a:p>
            <a:pPr algn="just"/>
            <a:r>
              <a:rPr lang="es-SV" sz="2400" dirty="0" smtClean="0"/>
              <a:t>Orientado al Consenso</a:t>
            </a:r>
          </a:p>
          <a:p>
            <a:pPr algn="just"/>
            <a:r>
              <a:rPr lang="es-SV" sz="2400" dirty="0" smtClean="0"/>
              <a:t>Responsable</a:t>
            </a:r>
          </a:p>
          <a:p>
            <a:pPr algn="just"/>
            <a:r>
              <a:rPr lang="es-SV" sz="2400" dirty="0" smtClean="0"/>
              <a:t>Transparente</a:t>
            </a:r>
          </a:p>
          <a:p>
            <a:pPr algn="just"/>
            <a:r>
              <a:rPr lang="es-SV" sz="2400" dirty="0" smtClean="0"/>
              <a:t>Accesible</a:t>
            </a:r>
          </a:p>
          <a:p>
            <a:pPr algn="just"/>
            <a:r>
              <a:rPr lang="es-SV" sz="2400" dirty="0" smtClean="0"/>
              <a:t>Eficaz y Eficiente</a:t>
            </a:r>
          </a:p>
          <a:p>
            <a:pPr algn="just"/>
            <a:r>
              <a:rPr lang="es-SV" sz="2400" dirty="0" smtClean="0"/>
              <a:t>Equitativo</a:t>
            </a:r>
          </a:p>
          <a:p>
            <a:pPr algn="just"/>
            <a:r>
              <a:rPr lang="es-SV" sz="2400" dirty="0" smtClean="0"/>
              <a:t>Inclusivo</a:t>
            </a:r>
          </a:p>
          <a:p>
            <a:pPr algn="just"/>
            <a:r>
              <a:rPr lang="es-SV" sz="2400" dirty="0" smtClean="0"/>
              <a:t>Estado de Derecho</a:t>
            </a:r>
            <a:endParaRPr lang="es-SV" sz="2400" dirty="0"/>
          </a:p>
        </p:txBody>
      </p:sp>
    </p:spTree>
    <p:extLst>
      <p:ext uri="{BB962C8B-B14F-4D97-AF65-F5344CB8AC3E}">
        <p14:creationId xmlns:p14="http://schemas.microsoft.com/office/powerpoint/2010/main" val="861336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0963" t="10395" r="18794" b="6446"/>
          <a:stretch>
            <a:fillRect/>
          </a:stretch>
        </p:blipFill>
        <p:spPr bwMode="auto">
          <a:xfrm>
            <a:off x="1115616" y="260648"/>
            <a:ext cx="7344816"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16335" t="11256" r="55316" b="10310"/>
          <a:stretch>
            <a:fillRect/>
          </a:stretch>
        </p:blipFill>
        <p:spPr bwMode="auto">
          <a:xfrm>
            <a:off x="755576" y="548680"/>
            <a:ext cx="3456384" cy="5976664"/>
          </a:xfrm>
          <a:prstGeom prst="rect">
            <a:avLst/>
          </a:prstGeom>
          <a:noFill/>
          <a:ln w="9525">
            <a:noFill/>
            <a:miter lim="800000"/>
            <a:headEnd/>
            <a:tailEnd/>
          </a:ln>
        </p:spPr>
      </p:pic>
      <p:pic>
        <p:nvPicPr>
          <p:cNvPr id="2054" name="Picture 6"/>
          <p:cNvPicPr>
            <a:picLocks noChangeAspect="1" noChangeArrowheads="1"/>
          </p:cNvPicPr>
          <p:nvPr/>
        </p:nvPicPr>
        <p:blipFill>
          <a:blip r:embed="rId3" cstate="print"/>
          <a:srcRect l="16828" t="12870" r="55413" b="53110"/>
          <a:stretch>
            <a:fillRect/>
          </a:stretch>
        </p:blipFill>
        <p:spPr bwMode="auto">
          <a:xfrm>
            <a:off x="4499992" y="1916832"/>
            <a:ext cx="3384376" cy="2592288"/>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l="20963" t="79269" r="31856" b="6446"/>
          <a:stretch>
            <a:fillRect/>
          </a:stretch>
        </p:blipFill>
        <p:spPr bwMode="auto">
          <a:xfrm>
            <a:off x="3275856" y="36240"/>
            <a:ext cx="5752256" cy="1088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43406" t="10980" r="41238" b="12386"/>
          <a:stretch>
            <a:fillRect/>
          </a:stretch>
        </p:blipFill>
        <p:spPr bwMode="auto">
          <a:xfrm>
            <a:off x="827584" y="17240"/>
            <a:ext cx="2304256" cy="684076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l="43406" t="13815" r="41238" b="15311"/>
          <a:stretch>
            <a:fillRect/>
          </a:stretch>
        </p:blipFill>
        <p:spPr bwMode="auto">
          <a:xfrm>
            <a:off x="3491880" y="0"/>
            <a:ext cx="2377440" cy="68580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l="43503" t="70789" r="41141" b="12201"/>
          <a:stretch>
            <a:fillRect/>
          </a:stretch>
        </p:blipFill>
        <p:spPr bwMode="auto">
          <a:xfrm>
            <a:off x="6300192" y="0"/>
            <a:ext cx="2248700" cy="1556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81175235"/>
              </p:ext>
            </p:extLst>
          </p:nvPr>
        </p:nvGraphicFramePr>
        <p:xfrm>
          <a:off x="611560" y="1124744"/>
          <a:ext cx="799288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4"/>
          <p:cNvSpPr/>
          <p:nvPr/>
        </p:nvSpPr>
        <p:spPr>
          <a:xfrm>
            <a:off x="5580112" y="4607410"/>
            <a:ext cx="1680645" cy="16806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SV" sz="1800" kern="1200" dirty="0" smtClean="0">
                <a:solidFill>
                  <a:schemeClr val="tx1"/>
                </a:solidFill>
              </a:rPr>
              <a:t>Ciudades</a:t>
            </a:r>
          </a:p>
          <a:p>
            <a:pPr lvl="0" algn="ctr" defTabSz="800100">
              <a:lnSpc>
                <a:spcPct val="90000"/>
              </a:lnSpc>
              <a:spcBef>
                <a:spcPct val="0"/>
              </a:spcBef>
              <a:spcAft>
                <a:spcPct val="35000"/>
              </a:spcAft>
            </a:pPr>
            <a:r>
              <a:rPr lang="es-SV" sz="1800" kern="1200" dirty="0" smtClean="0">
                <a:solidFill>
                  <a:schemeClr val="tx1"/>
                </a:solidFill>
              </a:rPr>
              <a:t>Vecindarios</a:t>
            </a:r>
          </a:p>
          <a:p>
            <a:pPr lvl="0" algn="ctr" defTabSz="800100">
              <a:lnSpc>
                <a:spcPct val="90000"/>
              </a:lnSpc>
              <a:spcBef>
                <a:spcPct val="0"/>
              </a:spcBef>
              <a:spcAft>
                <a:spcPct val="35000"/>
              </a:spcAft>
            </a:pPr>
            <a:r>
              <a:rPr lang="es-SV" sz="1800" kern="1200" dirty="0" smtClean="0">
                <a:solidFill>
                  <a:schemeClr val="tx1"/>
                </a:solidFill>
              </a:rPr>
              <a:t>Ambientes Atractivos</a:t>
            </a:r>
            <a:endParaRPr lang="es-SV" sz="1800" kern="1200" dirty="0">
              <a:solidFill>
                <a:schemeClr val="tx1"/>
              </a:solidFill>
            </a:endParaRPr>
          </a:p>
        </p:txBody>
      </p:sp>
    </p:spTree>
    <p:extLst>
      <p:ext uri="{BB962C8B-B14F-4D97-AF65-F5344CB8AC3E}">
        <p14:creationId xmlns:p14="http://schemas.microsoft.com/office/powerpoint/2010/main" val="3904547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39552" y="692696"/>
            <a:ext cx="8208912" cy="6170920"/>
          </a:xfrm>
          <a:prstGeom prst="rect">
            <a:avLst/>
          </a:prstGeom>
          <a:noFill/>
        </p:spPr>
        <p:txBody>
          <a:bodyPr wrap="square" rtlCol="0">
            <a:spAutoFit/>
          </a:bodyPr>
          <a:lstStyle/>
          <a:p>
            <a:pPr algn="just"/>
            <a:r>
              <a:rPr lang="es-SV" sz="2400" b="1" dirty="0" smtClean="0"/>
              <a:t>Impactos de la Delincuencia.</a:t>
            </a:r>
          </a:p>
          <a:p>
            <a:pPr algn="just"/>
            <a:endParaRPr lang="es-SV" sz="1100" b="1" dirty="0" smtClean="0"/>
          </a:p>
          <a:p>
            <a:pPr algn="just"/>
            <a:r>
              <a:rPr lang="es-SV" sz="2000" b="1" dirty="0" smtClean="0"/>
              <a:t>Sociales:</a:t>
            </a:r>
          </a:p>
          <a:p>
            <a:pPr algn="just"/>
            <a:endParaRPr lang="es-SV" sz="1100" dirty="0"/>
          </a:p>
          <a:p>
            <a:pPr marL="285750" indent="-193675" algn="just">
              <a:buFont typeface="Arial" pitchFamily="34" charset="0"/>
              <a:buChar char="•"/>
            </a:pPr>
            <a:r>
              <a:rPr lang="es-SV" b="1" dirty="0" smtClean="0"/>
              <a:t>Esperanza de vida:</a:t>
            </a:r>
            <a:r>
              <a:rPr lang="es-SV" dirty="0" smtClean="0"/>
              <a:t> Pérdida de hasta 2 años</a:t>
            </a:r>
          </a:p>
          <a:p>
            <a:pPr marL="263525" indent="-171450" algn="just"/>
            <a:r>
              <a:rPr lang="es-SV" dirty="0" smtClean="0"/>
              <a:t>	1 año: Costo Social Anual 3.8% del PIB</a:t>
            </a:r>
          </a:p>
          <a:p>
            <a:pPr marL="263525" indent="-171450" algn="just"/>
            <a:endParaRPr lang="es-SV" sz="1200" dirty="0" smtClean="0"/>
          </a:p>
          <a:p>
            <a:pPr marL="263525" indent="-171450" algn="just">
              <a:buFont typeface="Arial" pitchFamily="34" charset="0"/>
              <a:buChar char="•"/>
            </a:pPr>
            <a:r>
              <a:rPr lang="es-SV" dirty="0" smtClean="0"/>
              <a:t>Robos y hurtos:</a:t>
            </a:r>
            <a:r>
              <a:rPr lang="es-SV" b="1" dirty="0" smtClean="0"/>
              <a:t> </a:t>
            </a:r>
            <a:r>
              <a:rPr lang="es-SV" dirty="0" smtClean="0"/>
              <a:t>71%		Transporte Público:  50%</a:t>
            </a:r>
          </a:p>
          <a:p>
            <a:pPr marL="263525" indent="-171450" algn="just"/>
            <a:r>
              <a:rPr lang="es-SV" dirty="0" smtClean="0"/>
              <a:t>	</a:t>
            </a:r>
            <a:r>
              <a:rPr lang="es-SV" sz="1600" dirty="0" smtClean="0"/>
              <a:t>Delitos</a:t>
            </a:r>
            <a:r>
              <a:rPr lang="es-SV" dirty="0" smtClean="0"/>
              <a:t> Violentos: 17%		Calle:	                     25%</a:t>
            </a:r>
          </a:p>
          <a:p>
            <a:pPr marL="263525" indent="-171450" algn="just"/>
            <a:r>
              <a:rPr lang="es-SV" dirty="0" smtClean="0"/>
              <a:t>	Abuso Verbal: 10%		Casa:	                     15%</a:t>
            </a:r>
          </a:p>
          <a:p>
            <a:pPr marL="263525" indent="-171450" algn="just"/>
            <a:r>
              <a:rPr lang="es-SV" dirty="0" smtClean="0"/>
              <a:t>	Daño a la Propiedad Privada: 2%</a:t>
            </a:r>
          </a:p>
          <a:p>
            <a:pPr marL="263525" indent="-171450" algn="just"/>
            <a:endParaRPr lang="es-SV" dirty="0" smtClean="0"/>
          </a:p>
          <a:p>
            <a:pPr marL="265113" indent="-173038" algn="just">
              <a:buFont typeface="Arial" panose="020B0604020202020204" pitchFamily="34" charset="0"/>
              <a:buChar char="•"/>
            </a:pPr>
            <a:r>
              <a:rPr lang="es-SV" dirty="0"/>
              <a:t>25-30% / Año de los Salvadoreños son </a:t>
            </a:r>
            <a:r>
              <a:rPr lang="es-SV" dirty="0" smtClean="0"/>
              <a:t>victimas</a:t>
            </a:r>
          </a:p>
          <a:p>
            <a:pPr marL="92075" algn="just"/>
            <a:endParaRPr lang="es-SV" dirty="0"/>
          </a:p>
          <a:p>
            <a:pPr marL="263525" indent="-171450" algn="just">
              <a:buFont typeface="Arial" pitchFamily="34" charset="0"/>
              <a:buChar char="•"/>
            </a:pPr>
            <a:r>
              <a:rPr lang="es-SV" b="1" dirty="0"/>
              <a:t>Temor:</a:t>
            </a:r>
            <a:r>
              <a:rPr lang="es-SV" dirty="0"/>
              <a:t> 32% Inseguros</a:t>
            </a:r>
          </a:p>
          <a:p>
            <a:pPr marL="263525" indent="-171450" algn="just"/>
            <a:r>
              <a:rPr lang="es-SV" dirty="0"/>
              <a:t>		    40% En Incertidumbre</a:t>
            </a:r>
          </a:p>
          <a:p>
            <a:pPr marL="263525" indent="-171450" algn="just"/>
            <a:endParaRPr lang="es-SV" sz="1100" dirty="0" smtClean="0"/>
          </a:p>
          <a:p>
            <a:pPr marL="265113" indent="-176213" algn="just">
              <a:buFont typeface="Arial" pitchFamily="34" charset="0"/>
              <a:buChar char="•"/>
            </a:pPr>
            <a:r>
              <a:rPr lang="es-SV" b="1" dirty="0" smtClean="0"/>
              <a:t>Pandillas: </a:t>
            </a:r>
            <a:r>
              <a:rPr lang="es-ES" dirty="0"/>
              <a:t>En los últimos 5 años la cifra de miembros de pandillas ha </a:t>
            </a:r>
            <a:r>
              <a:rPr lang="es-ES" dirty="0" smtClean="0"/>
              <a:t>aumentado </a:t>
            </a:r>
            <a:r>
              <a:rPr lang="es-ES" dirty="0"/>
              <a:t>en un </a:t>
            </a:r>
            <a:r>
              <a:rPr lang="es-ES" b="1" dirty="0"/>
              <a:t>134.6%</a:t>
            </a:r>
          </a:p>
          <a:p>
            <a:pPr marL="265113" algn="just"/>
            <a:r>
              <a:rPr lang="es-SV" dirty="0" smtClean="0"/>
              <a:t>Responsables del 70% de los delitos violentos</a:t>
            </a:r>
          </a:p>
          <a:p>
            <a:pPr marL="263525" indent="1588" algn="just"/>
            <a:r>
              <a:rPr lang="es-SV" dirty="0" smtClean="0"/>
              <a:t>Armas de Fuego 80% de los Homicidios</a:t>
            </a:r>
          </a:p>
          <a:p>
            <a:pPr marL="263525" indent="1588" algn="just"/>
            <a:r>
              <a:rPr lang="es-SV" dirty="0" smtClean="0"/>
              <a:t>Tráfico de Personas, Drogas, Armas, Mercancías, Vehículos</a:t>
            </a:r>
          </a:p>
          <a:p>
            <a:pPr marL="263525" indent="1588" algn="just"/>
            <a:r>
              <a:rPr lang="es-SV" dirty="0" smtClean="0"/>
              <a:t>Base Social: 7.7% de la Población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1852950"/>
            <a:ext cx="8280920" cy="3600986"/>
          </a:xfrm>
          <a:prstGeom prst="rect">
            <a:avLst/>
          </a:prstGeom>
          <a:noFill/>
        </p:spPr>
        <p:txBody>
          <a:bodyPr wrap="square" rtlCol="0">
            <a:spAutoFit/>
          </a:bodyPr>
          <a:lstStyle/>
          <a:p>
            <a:pPr algn="just"/>
            <a:r>
              <a:rPr lang="es-SV" sz="2400" b="1" dirty="0" smtClean="0"/>
              <a:t>Impactos de la Delincuencia.</a:t>
            </a:r>
          </a:p>
          <a:p>
            <a:pPr algn="just"/>
            <a:endParaRPr lang="es-SV" sz="1400" b="1" dirty="0" smtClean="0"/>
          </a:p>
          <a:p>
            <a:pPr algn="just"/>
            <a:r>
              <a:rPr lang="es-SV" sz="1900" b="1" dirty="0" smtClean="0"/>
              <a:t>Económicos:</a:t>
            </a:r>
          </a:p>
          <a:p>
            <a:pPr algn="just"/>
            <a:endParaRPr lang="es-SV" sz="1900" dirty="0"/>
          </a:p>
          <a:p>
            <a:pPr marL="285750" indent="-193675" algn="just">
              <a:buFont typeface="Arial" pitchFamily="34" charset="0"/>
              <a:buChar char="•"/>
            </a:pPr>
            <a:r>
              <a:rPr lang="es-SV" sz="1900" b="1" dirty="0" smtClean="0"/>
              <a:t>Gasto:</a:t>
            </a:r>
            <a:r>
              <a:rPr lang="es-SV" sz="1900" dirty="0" smtClean="0"/>
              <a:t> 10-11% del PIB (PNUD)</a:t>
            </a:r>
            <a:endParaRPr lang="es-SV" sz="1900" dirty="0"/>
          </a:p>
          <a:p>
            <a:pPr marL="263525" indent="-171450" algn="just"/>
            <a:r>
              <a:rPr lang="es-SV" sz="1900" dirty="0" smtClean="0"/>
              <a:t>	Empresa Privada: gasta 7-8% de su presupuesto en seguridad privada: $500.0 </a:t>
            </a:r>
            <a:r>
              <a:rPr lang="es-SV" sz="1900" dirty="0" err="1" smtClean="0"/>
              <a:t>mll</a:t>
            </a:r>
            <a:r>
              <a:rPr lang="es-SV" sz="1900" dirty="0" smtClean="0"/>
              <a:t> al año</a:t>
            </a:r>
            <a:r>
              <a:rPr lang="es-SV" sz="1900" dirty="0" smtClean="0"/>
              <a:t>.</a:t>
            </a:r>
          </a:p>
          <a:p>
            <a:pPr marL="263525" indent="-171450" algn="just"/>
            <a:endParaRPr lang="es-SV" sz="1900" dirty="0" smtClean="0"/>
          </a:p>
          <a:p>
            <a:pPr marL="265113" indent="-173038" algn="just">
              <a:buFont typeface="Arial" panose="020B0604020202020204" pitchFamily="34" charset="0"/>
              <a:buChar char="•"/>
            </a:pPr>
            <a:r>
              <a:rPr lang="es-SV" sz="1900" b="1" dirty="0" smtClean="0"/>
              <a:t>Extorsión:</a:t>
            </a:r>
            <a:r>
              <a:rPr lang="es-SV" sz="1900" dirty="0" smtClean="0"/>
              <a:t> 70% Pequeña Empresa es víctima. Cancelan $18.0 </a:t>
            </a:r>
            <a:r>
              <a:rPr lang="es-SV" sz="1900" dirty="0" err="1" smtClean="0"/>
              <a:t>mll</a:t>
            </a:r>
            <a:r>
              <a:rPr lang="es-SV" sz="1900" dirty="0" smtClean="0"/>
              <a:t>. al año</a:t>
            </a:r>
            <a:r>
              <a:rPr lang="es-SV" sz="1900" dirty="0"/>
              <a:t>. </a:t>
            </a:r>
            <a:endParaRPr lang="es-SV" sz="1900" dirty="0" smtClean="0"/>
          </a:p>
          <a:p>
            <a:pPr marL="263525" indent="-171450" algn="just"/>
            <a:r>
              <a:rPr lang="es-SV" sz="1900" dirty="0"/>
              <a:t>	</a:t>
            </a:r>
            <a:r>
              <a:rPr lang="es-SV" sz="1900" dirty="0" smtClean="0"/>
              <a:t>2 </a:t>
            </a:r>
            <a:r>
              <a:rPr lang="es-SV" sz="1900" dirty="0"/>
              <a:t>empresas cierran al mes</a:t>
            </a:r>
            <a:r>
              <a:rPr lang="es-SV" sz="1900" dirty="0" smtClean="0"/>
              <a:t>.</a:t>
            </a:r>
          </a:p>
          <a:p>
            <a:pPr marL="263525" indent="-171450" algn="just"/>
            <a:endParaRPr lang="es-SV" sz="1900" dirty="0"/>
          </a:p>
          <a:p>
            <a:pPr marL="265113" indent="-173038" algn="just">
              <a:buFont typeface="Arial" panose="020B0604020202020204" pitchFamily="34" charset="0"/>
              <a:buChar char="•"/>
            </a:pPr>
            <a:r>
              <a:rPr lang="es-SV" sz="1900" b="1" dirty="0" smtClean="0"/>
              <a:t>Gobierno</a:t>
            </a:r>
            <a:r>
              <a:rPr lang="es-SV" sz="1900" dirty="0" smtClean="0"/>
              <a:t> </a:t>
            </a:r>
            <a:r>
              <a:rPr lang="es-SV" sz="1900" dirty="0"/>
              <a:t>no percibe 0.6% del PIB por Economías </a:t>
            </a:r>
            <a:r>
              <a:rPr lang="es-SV" sz="1900" dirty="0" smtClean="0"/>
              <a:t>Subterráneas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dnwine.diario1.com/wp-content/uploads/2014/04/mapa-onu.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10" r="10621"/>
          <a:stretch/>
        </p:blipFill>
        <p:spPr bwMode="auto">
          <a:xfrm>
            <a:off x="1066800" y="1484784"/>
            <a:ext cx="738555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514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004535"/>
            <a:ext cx="8568951" cy="1200329"/>
          </a:xfrm>
          <a:prstGeom prst="rect">
            <a:avLst/>
          </a:prstGeom>
          <a:solidFill>
            <a:schemeClr val="bg1"/>
          </a:solidFill>
        </p:spPr>
        <p:txBody>
          <a:bodyPr wrap="square" rtlCol="0">
            <a:spAutoFit/>
          </a:bodyPr>
          <a:lstStyle/>
          <a:p>
            <a:pPr algn="just"/>
            <a:r>
              <a:rPr lang="es-SV" sz="2400" b="1" dirty="0"/>
              <a:t>El Triángulo Norte seguirá siendo la s</a:t>
            </a:r>
            <a:r>
              <a:rPr lang="es-SV" sz="2400" b="1" dirty="0" smtClean="0"/>
              <a:t>ub-región </a:t>
            </a:r>
            <a:r>
              <a:rPr lang="es-SV" sz="2400" b="1" dirty="0"/>
              <a:t>más violenta del </a:t>
            </a:r>
            <a:r>
              <a:rPr lang="es-SV" sz="2400" b="1" dirty="0" smtClean="0"/>
              <a:t>mundo.</a:t>
            </a:r>
          </a:p>
          <a:p>
            <a:pPr algn="just"/>
            <a:r>
              <a:rPr lang="es-SV" sz="2400" b="1" dirty="0"/>
              <a:t>(</a:t>
            </a:r>
            <a:r>
              <a:rPr lang="es-SV" sz="2400" b="1" dirty="0" smtClean="0"/>
              <a:t>Oficina de Naciones Unidas contra la Droga y el Delito)</a:t>
            </a:r>
            <a:endParaRPr lang="es-SV" sz="2400" b="1" dirty="0"/>
          </a:p>
        </p:txBody>
      </p:sp>
      <p:pic>
        <p:nvPicPr>
          <p:cNvPr id="1026" name="Picture 2" descr="Asesinado el 5 de julio en Quezaltepeque, el del joven Carlos Ernesto Álvarez fue uno de 2,490 asesinatos que, según la PNC, se cometieron en El Salvador en 2013. La cifra supone un descenso del 4% respecto a 2012. Foto José Cabezas (AF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320" y="2348880"/>
            <a:ext cx="6096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038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2005677"/>
            <a:ext cx="8280920" cy="3308598"/>
          </a:xfrm>
          <a:prstGeom prst="rect">
            <a:avLst/>
          </a:prstGeom>
          <a:noFill/>
        </p:spPr>
        <p:txBody>
          <a:bodyPr wrap="square" rtlCol="0">
            <a:spAutoFit/>
          </a:bodyPr>
          <a:lstStyle/>
          <a:p>
            <a:pPr algn="just"/>
            <a:r>
              <a:rPr lang="es-SV" sz="2400" b="1" dirty="0" smtClean="0"/>
              <a:t>Impactos de la Delincuencia.</a:t>
            </a:r>
          </a:p>
          <a:p>
            <a:pPr algn="just"/>
            <a:endParaRPr lang="es-SV" sz="1400" b="1" dirty="0" smtClean="0"/>
          </a:p>
          <a:p>
            <a:pPr marL="263525" indent="-171450" algn="just"/>
            <a:endParaRPr lang="es-SV" sz="1900" dirty="0" smtClean="0"/>
          </a:p>
          <a:p>
            <a:pPr marL="263525" indent="-171450" algn="just"/>
            <a:endParaRPr lang="es-SV" sz="1900" dirty="0" smtClean="0"/>
          </a:p>
          <a:p>
            <a:pPr marL="263525" indent="-171450" algn="just">
              <a:buFont typeface="Arial" pitchFamily="34" charset="0"/>
              <a:buChar char="•"/>
            </a:pPr>
            <a:r>
              <a:rPr lang="es-SV" sz="1900" b="1" dirty="0" smtClean="0"/>
              <a:t>Los Homicidios son la manifestación más abominable y violenta de la Delincuencia</a:t>
            </a:r>
            <a:r>
              <a:rPr lang="es-SV" sz="1900" b="1" dirty="0" smtClean="0"/>
              <a:t>.</a:t>
            </a:r>
          </a:p>
          <a:p>
            <a:pPr marL="92075" algn="just"/>
            <a:endParaRPr lang="es-SV" sz="1900" b="1" dirty="0" smtClean="0"/>
          </a:p>
          <a:p>
            <a:pPr marL="263525" indent="-171450" algn="just">
              <a:buFont typeface="Arial" pitchFamily="34" charset="0"/>
              <a:buChar char="•"/>
            </a:pPr>
            <a:r>
              <a:rPr lang="es-SV" sz="1900" dirty="0" smtClean="0"/>
              <a:t>En El Salvador representa una</a:t>
            </a:r>
            <a:r>
              <a:rPr lang="es-SV" sz="1900" dirty="0" smtClean="0"/>
              <a:t> </a:t>
            </a:r>
            <a:r>
              <a:rPr lang="es-SV" sz="1900" dirty="0"/>
              <a:t>p</a:t>
            </a:r>
            <a:r>
              <a:rPr lang="es-SV" sz="1900" dirty="0" smtClean="0"/>
              <a:t>érdida </a:t>
            </a:r>
            <a:r>
              <a:rPr lang="es-SV" sz="1900" dirty="0" smtClean="0"/>
              <a:t>en la </a:t>
            </a:r>
            <a:r>
              <a:rPr lang="es-SV" sz="1900" dirty="0" smtClean="0"/>
              <a:t>producción del </a:t>
            </a:r>
            <a:r>
              <a:rPr lang="es-SV" sz="1900" dirty="0" smtClean="0"/>
              <a:t>7.4% del PIB/Persona en edad de </a:t>
            </a:r>
            <a:r>
              <a:rPr lang="es-SV" sz="1900" dirty="0" smtClean="0"/>
              <a:t>Trabajar.</a:t>
            </a:r>
          </a:p>
          <a:p>
            <a:pPr marL="92075" algn="just"/>
            <a:endParaRPr lang="es-SV" sz="1900" dirty="0" smtClean="0"/>
          </a:p>
          <a:p>
            <a:pPr marL="263525" indent="-171450" algn="just"/>
            <a:r>
              <a:rPr lang="es-SV" sz="1900" dirty="0" smtClean="0"/>
              <a:t>	Perfil de víctima: Hombre joven de 18 a 30 años (46%)</a:t>
            </a:r>
          </a:p>
        </p:txBody>
      </p:sp>
    </p:spTree>
    <p:extLst>
      <p:ext uri="{BB962C8B-B14F-4D97-AF65-F5344CB8AC3E}">
        <p14:creationId xmlns:p14="http://schemas.microsoft.com/office/powerpoint/2010/main" val="3942212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sp>
        <p:nvSpPr>
          <p:cNvPr id="4" name="Rectángulo 3"/>
          <p:cNvSpPr/>
          <p:nvPr/>
        </p:nvSpPr>
        <p:spPr>
          <a:xfrm>
            <a:off x="0" y="-99392"/>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5" name="CuadroTexto 4"/>
          <p:cNvSpPr txBox="1"/>
          <p:nvPr/>
        </p:nvSpPr>
        <p:spPr>
          <a:xfrm>
            <a:off x="1935293" y="-574019"/>
            <a:ext cx="2465936" cy="2646878"/>
          </a:xfrm>
          <a:prstGeom prst="rect">
            <a:avLst/>
          </a:prstGeom>
          <a:noFill/>
        </p:spPr>
        <p:txBody>
          <a:bodyPr wrap="square" rtlCol="0">
            <a:spAutoFit/>
          </a:bodyPr>
          <a:lstStyle/>
          <a:p>
            <a:r>
              <a:rPr lang="es-ES" sz="16600" dirty="0" smtClean="0">
                <a:solidFill>
                  <a:srgbClr val="FFFFFF"/>
                </a:solidFill>
                <a:effectLst>
                  <a:glow>
                    <a:schemeClr val="tx1">
                      <a:alpha val="57000"/>
                    </a:schemeClr>
                  </a:glow>
                  <a:outerShdw blurRad="50800" dist="38100" dir="2700000" algn="tl" rotWithShape="0">
                    <a:prstClr val="black">
                      <a:alpha val="40000"/>
                    </a:prstClr>
                  </a:outerShdw>
                </a:effectLst>
                <a:latin typeface="Calibri"/>
                <a:cs typeface="Calibri"/>
              </a:rPr>
              <a:t>40</a:t>
            </a:r>
            <a:endParaRPr lang="es-ES" sz="16600" dirty="0">
              <a:solidFill>
                <a:srgbClr val="FFFFFF"/>
              </a:solidFill>
              <a:effectLst>
                <a:glow>
                  <a:schemeClr val="tx1">
                    <a:alpha val="57000"/>
                  </a:schemeClr>
                </a:glow>
                <a:outerShdw blurRad="50800" dist="38100" dir="2700000" algn="tl" rotWithShape="0">
                  <a:prstClr val="black">
                    <a:alpha val="40000"/>
                  </a:prstClr>
                </a:outerShdw>
              </a:effectLst>
              <a:latin typeface="Calibri"/>
              <a:cs typeface="Calibri"/>
            </a:endParaRPr>
          </a:p>
        </p:txBody>
      </p:sp>
      <p:sp>
        <p:nvSpPr>
          <p:cNvPr id="6" name="CuadroTexto 5"/>
          <p:cNvSpPr txBox="1"/>
          <p:nvPr/>
        </p:nvSpPr>
        <p:spPr>
          <a:xfrm>
            <a:off x="4144431" y="-56706"/>
            <a:ext cx="3063540" cy="1815882"/>
          </a:xfrm>
          <a:prstGeom prst="rect">
            <a:avLst/>
          </a:prstGeom>
          <a:noFill/>
        </p:spPr>
        <p:txBody>
          <a:bodyPr wrap="square" rtlCol="0">
            <a:spAutoFit/>
          </a:bodyPr>
          <a:lstStyle/>
          <a:p>
            <a:r>
              <a:rPr lang="es-ES" sz="4400" dirty="0" smtClean="0">
                <a:solidFill>
                  <a:srgbClr val="FFFFFF"/>
                </a:solidFill>
                <a:effectLst>
                  <a:glow rad="88900">
                    <a:schemeClr val="tx1">
                      <a:alpha val="29000"/>
                    </a:schemeClr>
                  </a:glow>
                  <a:outerShdw blurRad="50800" dist="38100" dir="2700000" algn="tl" rotWithShape="0">
                    <a:prstClr val="black">
                      <a:alpha val="40000"/>
                    </a:prstClr>
                  </a:outerShdw>
                </a:effectLst>
                <a:latin typeface="Calibri"/>
                <a:cs typeface="Calibri"/>
              </a:rPr>
              <a:t>MIL ASESINATOS </a:t>
            </a:r>
          </a:p>
          <a:p>
            <a:r>
              <a:rPr lang="es-ES" sz="2400" dirty="0">
                <a:solidFill>
                  <a:srgbClr val="FFFFFF"/>
                </a:solidFill>
                <a:effectLst>
                  <a:glow rad="88900">
                    <a:schemeClr val="tx1">
                      <a:alpha val="29000"/>
                    </a:schemeClr>
                  </a:glow>
                  <a:outerShdw blurRad="50800" dist="38100" dir="2700000" algn="tl" rotWithShape="0">
                    <a:prstClr val="black">
                      <a:alpha val="40000"/>
                    </a:prstClr>
                  </a:outerShdw>
                </a:effectLst>
                <a:latin typeface="Calibri"/>
                <a:cs typeface="Calibri"/>
              </a:rPr>
              <a:t>e</a:t>
            </a:r>
            <a:r>
              <a:rPr lang="es-ES" sz="2400" dirty="0" smtClean="0">
                <a:solidFill>
                  <a:srgbClr val="FFFFFF"/>
                </a:solidFill>
                <a:effectLst>
                  <a:glow rad="88900">
                    <a:schemeClr val="tx1">
                      <a:alpha val="29000"/>
                    </a:schemeClr>
                  </a:glow>
                  <a:outerShdw blurRad="50800" dist="38100" dir="2700000" algn="tl" rotWithShape="0">
                    <a:prstClr val="black">
                      <a:alpha val="40000"/>
                    </a:prstClr>
                  </a:outerShdw>
                </a:effectLst>
                <a:latin typeface="Calibri"/>
                <a:cs typeface="Calibri"/>
              </a:rPr>
              <a:t>ntre el 2000 y el 2011</a:t>
            </a:r>
            <a:endParaRPr lang="es-ES" sz="2400" dirty="0">
              <a:solidFill>
                <a:srgbClr val="FFFFFF"/>
              </a:solidFill>
              <a:effectLst>
                <a:glow rad="88900">
                  <a:schemeClr val="tx1">
                    <a:alpha val="29000"/>
                  </a:schemeClr>
                </a:glow>
                <a:outerShdw blurRad="50800" dist="38100" dir="2700000" algn="tl" rotWithShape="0">
                  <a:prstClr val="black">
                    <a:alpha val="40000"/>
                  </a:prstClr>
                </a:outerShdw>
              </a:effectLst>
              <a:latin typeface="Calibri"/>
              <a:cs typeface="Calibri"/>
            </a:endParaRPr>
          </a:p>
        </p:txBody>
      </p:sp>
      <p:sp>
        <p:nvSpPr>
          <p:cNvPr id="7" name="CuadroTexto 6"/>
          <p:cNvSpPr txBox="1"/>
          <p:nvPr/>
        </p:nvSpPr>
        <p:spPr>
          <a:xfrm>
            <a:off x="5340019" y="3817691"/>
            <a:ext cx="3236341" cy="1569660"/>
          </a:xfrm>
          <a:prstGeom prst="rect">
            <a:avLst/>
          </a:prstGeom>
          <a:noFill/>
        </p:spPr>
        <p:txBody>
          <a:bodyPr wrap="square" rtlCol="0">
            <a:spAutoFit/>
          </a:bodyPr>
          <a:lstStyle/>
          <a:p>
            <a:r>
              <a:rPr lang="es-ES" sz="9600" dirty="0">
                <a:solidFill>
                  <a:srgbClr val="FFFFFF"/>
                </a:solidFill>
                <a:latin typeface="Calibri"/>
                <a:cs typeface="Calibri"/>
              </a:rPr>
              <a:t>5,000</a:t>
            </a:r>
          </a:p>
        </p:txBody>
      </p:sp>
      <p:sp>
        <p:nvSpPr>
          <p:cNvPr id="8" name="CuadroTexto 7"/>
          <p:cNvSpPr txBox="1"/>
          <p:nvPr/>
        </p:nvSpPr>
        <p:spPr>
          <a:xfrm>
            <a:off x="4932376" y="5243115"/>
            <a:ext cx="3873500" cy="1015663"/>
          </a:xfrm>
          <a:prstGeom prst="rect">
            <a:avLst/>
          </a:prstGeom>
          <a:noFill/>
        </p:spPr>
        <p:txBody>
          <a:bodyPr wrap="square" rtlCol="0">
            <a:spAutoFit/>
          </a:bodyPr>
          <a:lstStyle/>
          <a:p>
            <a:pPr algn="ctr"/>
            <a:r>
              <a:rPr lang="es-ES" sz="3600" dirty="0" smtClean="0">
                <a:solidFill>
                  <a:srgbClr val="FFFFFF"/>
                </a:solidFill>
                <a:latin typeface="Calibri"/>
                <a:cs typeface="Calibri"/>
              </a:rPr>
              <a:t>ASESINATOS </a:t>
            </a:r>
          </a:p>
          <a:p>
            <a:pPr algn="ctr"/>
            <a:r>
              <a:rPr lang="es-ES" sz="2400" dirty="0">
                <a:solidFill>
                  <a:srgbClr val="FFFFFF"/>
                </a:solidFill>
                <a:effectLst>
                  <a:glow rad="88900">
                    <a:schemeClr val="tx1">
                      <a:alpha val="29000"/>
                    </a:schemeClr>
                  </a:glow>
                  <a:outerShdw blurRad="50800" dist="38100" dir="2700000" algn="tl" rotWithShape="0">
                    <a:prstClr val="black">
                      <a:alpha val="40000"/>
                    </a:prstClr>
                  </a:outerShdw>
                </a:effectLst>
                <a:latin typeface="Calibri"/>
                <a:cs typeface="Calibri"/>
              </a:rPr>
              <a:t>fueron contra </a:t>
            </a:r>
            <a:r>
              <a:rPr lang="es-ES" sz="2400" dirty="0" smtClean="0">
                <a:solidFill>
                  <a:srgbClr val="FFFFFF"/>
                </a:solidFill>
                <a:effectLst>
                  <a:glow rad="88900">
                    <a:schemeClr val="tx1">
                      <a:alpha val="29000"/>
                    </a:schemeClr>
                  </a:glow>
                  <a:outerShdw blurRad="50800" dist="38100" dir="2700000" algn="tl" rotWithShape="0">
                    <a:prstClr val="black">
                      <a:alpha val="40000"/>
                    </a:prstClr>
                  </a:outerShdw>
                </a:effectLst>
                <a:latin typeface="Calibri"/>
                <a:cs typeface="Calibri"/>
              </a:rPr>
              <a:t>niños</a:t>
            </a:r>
            <a:endParaRPr lang="es-ES" dirty="0">
              <a:solidFill>
                <a:srgbClr val="FFFFFF"/>
              </a:solidFill>
              <a:latin typeface="Calibri"/>
              <a:cs typeface="Calibri"/>
            </a:endParaRPr>
          </a:p>
        </p:txBody>
      </p:sp>
      <p:sp>
        <p:nvSpPr>
          <p:cNvPr id="9" name="CuadroTexto 8"/>
          <p:cNvSpPr txBox="1"/>
          <p:nvPr/>
        </p:nvSpPr>
        <p:spPr>
          <a:xfrm>
            <a:off x="4897962" y="3708351"/>
            <a:ext cx="3873500" cy="461665"/>
          </a:xfrm>
          <a:prstGeom prst="rect">
            <a:avLst/>
          </a:prstGeom>
          <a:noFill/>
        </p:spPr>
        <p:txBody>
          <a:bodyPr wrap="square" rtlCol="0">
            <a:spAutoFit/>
          </a:bodyPr>
          <a:lstStyle/>
          <a:p>
            <a:pPr algn="ctr"/>
            <a:r>
              <a:rPr lang="es-ES" sz="2400" dirty="0">
                <a:solidFill>
                  <a:srgbClr val="FFFFFF"/>
                </a:solidFill>
                <a:effectLst>
                  <a:glow rad="88900">
                    <a:schemeClr val="tx1">
                      <a:alpha val="29000"/>
                    </a:schemeClr>
                  </a:glow>
                  <a:outerShdw blurRad="50800" dist="38100" dir="2700000" algn="tl" rotWithShape="0">
                    <a:prstClr val="black">
                      <a:alpha val="40000"/>
                    </a:prstClr>
                  </a:outerShdw>
                </a:effectLst>
                <a:latin typeface="Calibri"/>
                <a:cs typeface="Calibri"/>
              </a:rPr>
              <a:t>Entre el 2006 y 2011</a:t>
            </a:r>
          </a:p>
        </p:txBody>
      </p:sp>
      <p:sp>
        <p:nvSpPr>
          <p:cNvPr id="10" name="CuadroTexto 9"/>
          <p:cNvSpPr txBox="1"/>
          <p:nvPr/>
        </p:nvSpPr>
        <p:spPr>
          <a:xfrm>
            <a:off x="282905" y="6493297"/>
            <a:ext cx="2823190" cy="369332"/>
          </a:xfrm>
          <a:prstGeom prst="rect">
            <a:avLst/>
          </a:prstGeom>
          <a:noFill/>
        </p:spPr>
        <p:txBody>
          <a:bodyPr wrap="square" rtlCol="0">
            <a:spAutoFit/>
          </a:bodyPr>
          <a:lstStyle/>
          <a:p>
            <a:r>
              <a:rPr lang="es-ES" sz="1200" dirty="0">
                <a:solidFill>
                  <a:srgbClr val="FFFFFF"/>
                </a:solidFill>
                <a:effectLst>
                  <a:glow rad="88900">
                    <a:schemeClr val="tx1">
                      <a:alpha val="29000"/>
                    </a:schemeClr>
                  </a:glow>
                  <a:outerShdw blurRad="50800" dist="38100" dir="2700000" algn="tl" rotWithShape="0">
                    <a:prstClr val="black">
                      <a:alpha val="40000"/>
                    </a:prstClr>
                  </a:outerShdw>
                </a:effectLst>
              </a:rPr>
              <a:t>Fuente: Ministerio</a:t>
            </a:r>
            <a:r>
              <a:rPr lang="es-ES" dirty="0" smtClean="0">
                <a:solidFill>
                  <a:srgbClr val="FFFFFF"/>
                </a:solidFill>
                <a:effectLst>
                  <a:glow rad="88900">
                    <a:schemeClr val="tx1">
                      <a:alpha val="29000"/>
                    </a:schemeClr>
                  </a:glow>
                  <a:outerShdw blurRad="50800" dist="38100" dir="2700000" algn="tl" rotWithShape="0">
                    <a:prstClr val="black">
                      <a:alpha val="40000"/>
                    </a:prstClr>
                  </a:outerShdw>
                </a:effectLst>
              </a:rPr>
              <a:t> </a:t>
            </a:r>
            <a:r>
              <a:rPr lang="es-ES" sz="1200" dirty="0">
                <a:solidFill>
                  <a:srgbClr val="FFFFFF"/>
                </a:solidFill>
                <a:effectLst>
                  <a:glow rad="88900">
                    <a:schemeClr val="tx1">
                      <a:alpha val="29000"/>
                    </a:schemeClr>
                  </a:glow>
                  <a:outerShdw blurRad="50800" dist="38100" dir="2700000" algn="tl" rotWithShape="0">
                    <a:prstClr val="black">
                      <a:alpha val="40000"/>
                    </a:prstClr>
                  </a:outerShdw>
                </a:effectLst>
              </a:rPr>
              <a:t>de Seguridad y Justicia</a:t>
            </a:r>
          </a:p>
        </p:txBody>
      </p:sp>
      <p:sp>
        <p:nvSpPr>
          <p:cNvPr id="13" name="CuadroTexto 12"/>
          <p:cNvSpPr txBox="1"/>
          <p:nvPr/>
        </p:nvSpPr>
        <p:spPr>
          <a:xfrm>
            <a:off x="1172587" y="3707243"/>
            <a:ext cx="2209606" cy="1569660"/>
          </a:xfrm>
          <a:prstGeom prst="rect">
            <a:avLst/>
          </a:prstGeom>
          <a:noFill/>
        </p:spPr>
        <p:txBody>
          <a:bodyPr wrap="square" rtlCol="0">
            <a:spAutoFit/>
          </a:bodyPr>
          <a:lstStyle/>
          <a:p>
            <a:r>
              <a:rPr lang="es-ES" sz="9600" dirty="0" smtClean="0">
                <a:solidFill>
                  <a:srgbClr val="FFFFFF"/>
                </a:solidFill>
                <a:latin typeface="Calibri"/>
                <a:cs typeface="Calibri"/>
              </a:rPr>
              <a:t>870</a:t>
            </a:r>
            <a:endParaRPr lang="es-ES" sz="13800" dirty="0">
              <a:solidFill>
                <a:srgbClr val="FFFFFF"/>
              </a:solidFill>
              <a:latin typeface="Calibri"/>
              <a:cs typeface="Calibri"/>
            </a:endParaRPr>
          </a:p>
        </p:txBody>
      </p:sp>
      <p:sp>
        <p:nvSpPr>
          <p:cNvPr id="14" name="CuadroTexto 13"/>
          <p:cNvSpPr txBox="1"/>
          <p:nvPr/>
        </p:nvSpPr>
        <p:spPr>
          <a:xfrm>
            <a:off x="457200" y="4920207"/>
            <a:ext cx="3873500" cy="1384995"/>
          </a:xfrm>
          <a:prstGeom prst="rect">
            <a:avLst/>
          </a:prstGeom>
          <a:noFill/>
        </p:spPr>
        <p:txBody>
          <a:bodyPr wrap="square" rtlCol="0">
            <a:spAutoFit/>
          </a:bodyPr>
          <a:lstStyle/>
          <a:p>
            <a:pPr algn="ctr"/>
            <a:r>
              <a:rPr lang="es-ES" sz="3600" dirty="0" smtClean="0">
                <a:solidFill>
                  <a:srgbClr val="FFFFFF"/>
                </a:solidFill>
                <a:latin typeface="Calibri"/>
                <a:cs typeface="Calibri"/>
              </a:rPr>
              <a:t>DESAPARECIDOS</a:t>
            </a:r>
          </a:p>
          <a:p>
            <a:pPr algn="ctr"/>
            <a:r>
              <a:rPr lang="es-ES" sz="2400" dirty="0">
                <a:solidFill>
                  <a:srgbClr val="FFFFFF"/>
                </a:solidFill>
                <a:effectLst>
                  <a:glow rad="88900">
                    <a:schemeClr val="tx1">
                      <a:alpha val="29000"/>
                    </a:schemeClr>
                  </a:glow>
                  <a:outerShdw blurRad="50800" dist="38100" dir="2700000" algn="tl" rotWithShape="0">
                    <a:prstClr val="black">
                      <a:alpha val="40000"/>
                    </a:prstClr>
                  </a:outerShdw>
                </a:effectLst>
                <a:latin typeface="Calibri"/>
                <a:cs typeface="Calibri"/>
              </a:rPr>
              <a:t>d</a:t>
            </a:r>
            <a:r>
              <a:rPr lang="es-ES" sz="2400" dirty="0" smtClean="0">
                <a:solidFill>
                  <a:srgbClr val="FFFFFF"/>
                </a:solidFill>
                <a:effectLst>
                  <a:glow rad="88900">
                    <a:schemeClr val="tx1">
                      <a:alpha val="29000"/>
                    </a:schemeClr>
                  </a:glow>
                  <a:outerShdw blurRad="50800" dist="38100" dir="2700000" algn="tl" rotWithShape="0">
                    <a:prstClr val="black">
                      <a:alpha val="40000"/>
                    </a:prstClr>
                  </a:outerShdw>
                </a:effectLst>
                <a:latin typeface="Calibri"/>
                <a:cs typeface="Calibri"/>
              </a:rPr>
              <a:t>e esos el 50% tienen entre 13 y 20 años</a:t>
            </a:r>
            <a:endParaRPr lang="es-ES" dirty="0">
              <a:solidFill>
                <a:srgbClr val="FFFFFF"/>
              </a:solidFill>
              <a:latin typeface="Calibri"/>
              <a:cs typeface="Calibri"/>
            </a:endParaRPr>
          </a:p>
        </p:txBody>
      </p:sp>
      <p:sp>
        <p:nvSpPr>
          <p:cNvPr id="15" name="CuadroTexto 14"/>
          <p:cNvSpPr txBox="1"/>
          <p:nvPr/>
        </p:nvSpPr>
        <p:spPr>
          <a:xfrm>
            <a:off x="270931" y="3680739"/>
            <a:ext cx="3873500" cy="461665"/>
          </a:xfrm>
          <a:prstGeom prst="rect">
            <a:avLst/>
          </a:prstGeom>
          <a:noFill/>
        </p:spPr>
        <p:txBody>
          <a:bodyPr wrap="square" rtlCol="0">
            <a:spAutoFit/>
          </a:bodyPr>
          <a:lstStyle/>
          <a:p>
            <a:pPr algn="ctr"/>
            <a:r>
              <a:rPr lang="es-ES" sz="2400" dirty="0" smtClean="0">
                <a:solidFill>
                  <a:srgbClr val="FFFFFF"/>
                </a:solidFill>
                <a:effectLst>
                  <a:glow rad="88900">
                    <a:schemeClr val="tx1">
                      <a:alpha val="29000"/>
                    </a:schemeClr>
                  </a:glow>
                  <a:outerShdw blurRad="50800" dist="38100" dir="2700000" algn="tl" rotWithShape="0">
                    <a:prstClr val="black">
                      <a:alpha val="40000"/>
                    </a:prstClr>
                  </a:outerShdw>
                </a:effectLst>
                <a:latin typeface="Calibri"/>
                <a:cs typeface="Calibri"/>
              </a:rPr>
              <a:t>En el 2013 hay</a:t>
            </a:r>
            <a:endParaRPr lang="es-ES" sz="2400" dirty="0">
              <a:solidFill>
                <a:srgbClr val="FFFFFF"/>
              </a:solidFill>
              <a:effectLst>
                <a:glow rad="88900">
                  <a:schemeClr val="tx1">
                    <a:alpha val="29000"/>
                  </a:schemeClr>
                </a:glow>
                <a:outerShdw blurRad="50800" dist="38100" dir="2700000" algn="tl" rotWithShape="0">
                  <a:prstClr val="black">
                    <a:alpha val="40000"/>
                  </a:prstClr>
                </a:outerShdw>
              </a:effectLst>
              <a:latin typeface="Calibri"/>
              <a:cs typeface="Calibri"/>
            </a:endParaRPr>
          </a:p>
        </p:txBody>
      </p:sp>
      <p:pic>
        <p:nvPicPr>
          <p:cNvPr id="16" name="Picture 11"/>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4342" y="1944688"/>
            <a:ext cx="2443998" cy="161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429657" y="1944688"/>
            <a:ext cx="2413640" cy="161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829492" y="1944688"/>
            <a:ext cx="2405594" cy="161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Imagen 19" descr="nias.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35086" y="1944688"/>
            <a:ext cx="1908914" cy="1610703"/>
          </a:xfrm>
          <a:prstGeom prst="rect">
            <a:avLst/>
          </a:prstGeom>
        </p:spPr>
      </p:pic>
    </p:spTree>
    <p:extLst>
      <p:ext uri="{BB962C8B-B14F-4D97-AF65-F5344CB8AC3E}">
        <p14:creationId xmlns:p14="http://schemas.microsoft.com/office/powerpoint/2010/main" val="9448715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642</TotalTime>
  <Words>531</Words>
  <Application>Microsoft Office PowerPoint</Application>
  <PresentationFormat>On-screen Show (4:3)</PresentationFormat>
  <Paragraphs>154</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Julio Antonio Gamero</dc:creator>
  <cp:lastModifiedBy>Julio Gamero</cp:lastModifiedBy>
  <cp:revision>96</cp:revision>
  <cp:lastPrinted>2014-05-26T17:00:26Z</cp:lastPrinted>
  <dcterms:created xsi:type="dcterms:W3CDTF">2014-05-20T16:43:35Z</dcterms:created>
  <dcterms:modified xsi:type="dcterms:W3CDTF">2014-06-07T16:12:57Z</dcterms:modified>
</cp:coreProperties>
</file>