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303" r:id="rId2"/>
    <p:sldId id="304" r:id="rId3"/>
    <p:sldId id="291" r:id="rId4"/>
    <p:sldId id="292" r:id="rId5"/>
    <p:sldId id="293" r:id="rId6"/>
    <p:sldId id="294" r:id="rId7"/>
    <p:sldId id="295" r:id="rId8"/>
    <p:sldId id="301" r:id="rId9"/>
    <p:sldId id="278" r:id="rId10"/>
    <p:sldId id="302" r:id="rId11"/>
    <p:sldId id="277" r:id="rId12"/>
    <p:sldId id="276" r:id="rId13"/>
    <p:sldId id="280" r:id="rId14"/>
    <p:sldId id="281" r:id="rId15"/>
    <p:sldId id="283" r:id="rId16"/>
    <p:sldId id="284" r:id="rId17"/>
    <p:sldId id="285" r:id="rId18"/>
    <p:sldId id="287" r:id="rId19"/>
    <p:sldId id="286" r:id="rId20"/>
  </p:sldIdLst>
  <p:sldSz cx="9144000" cy="6858000" type="screen4x3"/>
  <p:notesSz cx="6858000" cy="9144000"/>
  <p:defaultTextStyle>
    <a:defPPr>
      <a:defRPr lang="es-A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DDDDDD"/>
    <a:srgbClr val="EAEAEA"/>
    <a:srgbClr val="1F1F1F"/>
    <a:srgbClr val="232323"/>
    <a:srgbClr val="F5F01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54" autoAdjust="0"/>
    <p:restoredTop sz="95238" autoAdjust="0"/>
  </p:normalViewPr>
  <p:slideViewPr>
    <p:cSldViewPr>
      <p:cViewPr>
        <p:scale>
          <a:sx n="70" d="100"/>
          <a:sy n="70" d="100"/>
        </p:scale>
        <p:origin x="-1050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8" d="100"/>
        <a:sy n="88" d="100"/>
      </p:scale>
      <p:origin x="0" y="133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D994D0A-1BA7-4EA6-A8CF-140387EBDF87}" type="datetimeFigureOut">
              <a:rPr lang="es-AR"/>
              <a:pPr>
                <a:defRPr/>
              </a:pPr>
              <a:t>10/06/2014</a:t>
            </a:fld>
            <a:endParaRPr lang="es-A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AR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s-A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F92E7B0-9736-47CA-929E-582B4F4623C2}" type="slidenum">
              <a:rPr lang="es-AR"/>
              <a:pPr>
                <a:defRPr/>
              </a:pPr>
              <a:t>‹#›</a:t>
            </a:fld>
            <a:endParaRPr lang="es-A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DA843-AF62-47E5-A0B2-1E1863D6CF29}" type="datetime1">
              <a:rPr lang="es-AR"/>
              <a:pPr>
                <a:defRPr/>
              </a:pPr>
              <a:t>10/06/2014</a:t>
            </a:fld>
            <a:endParaRPr lang="es-A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C7E2F-05BC-4CA6-A55E-A78F3DF33F0E}" type="slidenum">
              <a:rPr lang="es-AR"/>
              <a:pPr>
                <a:defRPr/>
              </a:pPr>
              <a:t>‹#›</a:t>
            </a:fld>
            <a:endParaRPr lang="es-AR" dirty="0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s-AR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C7BA2-4C49-4E15-9FCD-F754BA2857BC}" type="datetime1">
              <a:rPr lang="es-AR"/>
              <a:pPr>
                <a:defRPr/>
              </a:pPr>
              <a:t>10/06/2014</a:t>
            </a:fld>
            <a:endParaRPr lang="es-AR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17B9C-8D9D-450B-843B-EBB2161E08B8}" type="slidenum">
              <a:rPr lang="es-AR"/>
              <a:pPr>
                <a:defRPr/>
              </a:pPr>
              <a:t>‹#›</a:t>
            </a:fld>
            <a:endParaRPr lang="es-AR" dirty="0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15417-D8A4-4A78-8261-242D63607C4D}" type="datetime1">
              <a:rPr lang="es-AR"/>
              <a:pPr>
                <a:defRPr/>
              </a:pPr>
              <a:t>10/06/2014</a:t>
            </a:fld>
            <a:endParaRPr lang="es-A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58B3C-D940-440D-BEF8-271E3B9CB1DA}" type="slidenum">
              <a:rPr lang="es-AR"/>
              <a:pPr>
                <a:defRPr/>
              </a:pPr>
              <a:t>‹#›</a:t>
            </a:fld>
            <a:endParaRPr lang="es-AR" dirty="0"/>
          </a:p>
        </p:txBody>
      </p:sp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DE0FE-BC51-4743-B29F-3CB891C4ED8B}" type="datetime1">
              <a:rPr lang="es-AR"/>
              <a:pPr>
                <a:defRPr/>
              </a:pPr>
              <a:t>10/06/2014</a:t>
            </a:fld>
            <a:endParaRPr lang="es-A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8456D-AFAF-4783-A18F-AC2D30F23242}" type="slidenum">
              <a:rPr lang="es-AR"/>
              <a:pPr>
                <a:defRPr/>
              </a:pPr>
              <a:t>‹#›</a:t>
            </a:fld>
            <a:endParaRPr lang="es-AR" dirty="0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55890-A531-40C5-BA4C-B028359ACFAE}" type="datetime1">
              <a:rPr lang="es-AR"/>
              <a:pPr>
                <a:defRPr/>
              </a:pPr>
              <a:t>10/06/2014</a:t>
            </a:fld>
            <a:endParaRPr lang="es-A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6D391-C927-4E80-B2A4-2E02B5F50647}" type="slidenum">
              <a:rPr lang="es-AR"/>
              <a:pPr>
                <a:defRPr/>
              </a:pPr>
              <a:t>‹#›</a:t>
            </a:fld>
            <a:endParaRPr lang="es-AR" dirty="0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64591-1B1C-4C73-B773-D356F167CFF0}" type="datetime1">
              <a:rPr lang="es-AR"/>
              <a:pPr>
                <a:defRPr/>
              </a:pPr>
              <a:t>10/06/2014</a:t>
            </a:fld>
            <a:endParaRPr lang="es-A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53B64-B70B-4E48-8614-8077983E76B0}" type="slidenum">
              <a:rPr lang="es-AR"/>
              <a:pPr>
                <a:defRPr/>
              </a:pPr>
              <a:t>‹#›</a:t>
            </a:fld>
            <a:endParaRPr lang="es-AR" dirty="0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95298-BA2C-4E3E-B532-218731EC4F0B}" type="datetime1">
              <a:rPr lang="es-AR"/>
              <a:pPr>
                <a:defRPr/>
              </a:pPr>
              <a:t>10/06/2014</a:t>
            </a:fld>
            <a:endParaRPr lang="es-AR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EF82F-0768-4797-9ABA-A4FFCCF61147}" type="slidenum">
              <a:rPr lang="es-AR"/>
              <a:pPr>
                <a:defRPr/>
              </a:pPr>
              <a:t>‹#›</a:t>
            </a:fld>
            <a:endParaRPr lang="es-AR" dirty="0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D8BB5-2407-4F48-8E30-C4AE9509F660}" type="datetime1">
              <a:rPr lang="es-AR"/>
              <a:pPr>
                <a:defRPr/>
              </a:pPr>
              <a:t>10/06/2014</a:t>
            </a:fld>
            <a:endParaRPr lang="es-AR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DF457-E3C4-4524-B882-CA0EFAC36C47}" type="slidenum">
              <a:rPr lang="es-AR"/>
              <a:pPr>
                <a:defRPr/>
              </a:pPr>
              <a:t>‹#›</a:t>
            </a:fld>
            <a:endParaRPr lang="es-AR" dirty="0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6" y="278092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36BAA-F599-4134-8477-730128DFCFE2}" type="datetime1">
              <a:rPr lang="es-AR"/>
              <a:pPr>
                <a:defRPr/>
              </a:pPr>
              <a:t>10/06/2014</a:t>
            </a:fld>
            <a:endParaRPr lang="es-AR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48EE1-F352-45EB-B518-BEABDFD1E547}" type="slidenum">
              <a:rPr lang="es-AR"/>
              <a:pPr>
                <a:defRPr/>
              </a:pPr>
              <a:t>‹#›</a:t>
            </a:fld>
            <a:endParaRPr lang="es-AR" dirty="0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F663B-DFBE-4D5A-AA30-AEC2FC7FADBF}" type="datetime1">
              <a:rPr lang="es-AR"/>
              <a:pPr>
                <a:defRPr/>
              </a:pPr>
              <a:t>10/06/2014</a:t>
            </a:fld>
            <a:endParaRPr lang="es-AR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97698-B982-4936-B4CC-8340B4271844}" type="slidenum">
              <a:rPr lang="es-AR"/>
              <a:pPr>
                <a:defRPr/>
              </a:pPr>
              <a:t>‹#›</a:t>
            </a:fld>
            <a:endParaRPr lang="es-AR" dirty="0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519C5-01A0-4301-9B8F-FF030110BA39}" type="datetime1">
              <a:rPr lang="es-AR"/>
              <a:pPr>
                <a:defRPr/>
              </a:pPr>
              <a:t>10/06/2014</a:t>
            </a:fld>
            <a:endParaRPr lang="es-AR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75E47-4442-49C7-938E-287E5C4C8961}" type="slidenum">
              <a:rPr lang="es-AR"/>
              <a:pPr>
                <a:defRPr/>
              </a:pPr>
              <a:t>‹#›</a:t>
            </a:fld>
            <a:endParaRPr lang="es-AR" dirty="0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D186D-9D56-447A-BB8B-861B120F9F79}" type="datetime1">
              <a:rPr lang="es-AR"/>
              <a:pPr>
                <a:defRPr/>
              </a:pPr>
              <a:t>10/06/2014</a:t>
            </a:fld>
            <a:endParaRPr lang="es-AR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D3555-4222-49A9-8AF7-3AA9326188F2}" type="slidenum">
              <a:rPr lang="es-AR"/>
              <a:pPr>
                <a:defRPr/>
              </a:pPr>
              <a:t>‹#›</a:t>
            </a:fld>
            <a:endParaRPr lang="es-AR" dirty="0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package" Target="../embeddings/Microsoft_Office_PowerPoint_Slide1.sldx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s-AR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C4D896-E8CF-4308-A020-195D5294ABF3}" type="datetime1">
              <a:rPr lang="es-AR"/>
              <a:pPr>
                <a:defRPr/>
              </a:pPr>
              <a:t>10/06/2014</a:t>
            </a:fld>
            <a:endParaRPr lang="es-A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CFE2C5-3354-468F-8BFA-D59A2627BB2E}" type="slidenum">
              <a:rPr lang="es-AR"/>
              <a:pPr>
                <a:defRPr/>
              </a:pPr>
              <a:t>‹#›</a:t>
            </a:fld>
            <a:endParaRPr lang="es-AR" dirty="0"/>
          </a:p>
        </p:txBody>
      </p:sp>
      <p:graphicFrame>
        <p:nvGraphicFramePr>
          <p:cNvPr id="1026" name="Object 332"/>
          <p:cNvGraphicFramePr>
            <a:graphicFrameLocks noChangeAspect="1"/>
          </p:cNvGraphicFramePr>
          <p:nvPr/>
        </p:nvGraphicFramePr>
        <p:xfrm>
          <a:off x="0" y="-12700"/>
          <a:ext cx="9144000" cy="6870700"/>
        </p:xfrm>
        <a:graphic>
          <a:graphicData uri="http://schemas.openxmlformats.org/presentationml/2006/ole">
            <p:oleObj spid="_x0000_s1026" name="Slide" r:id="rId15" imgW="4570348" imgH="3427397" progId="PowerPoint.Slide.12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advClick="0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6659563" y="5805488"/>
            <a:ext cx="1944687" cy="287337"/>
          </a:xfrm>
          <a:prstGeom prst="rect">
            <a:avLst/>
          </a:prstGeom>
          <a:solidFill>
            <a:srgbClr val="1F1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1600" b="1" dirty="0"/>
              <a:t>Salud</a:t>
            </a:r>
          </a:p>
        </p:txBody>
      </p:sp>
      <p:pic>
        <p:nvPicPr>
          <p:cNvPr id="2051" name="Picture 4" descr="C:\Users\mherrera\Desktop\same\a.teatro_colon_frente.jpg"/>
          <p:cNvPicPr>
            <a:picLocks noChangeAspect="1" noChangeArrowheads="1"/>
          </p:cNvPicPr>
          <p:nvPr/>
        </p:nvPicPr>
        <p:blipFill>
          <a:blip r:embed="rId2" cstate="print">
            <a:lum bright="40000" contrast="-56000"/>
          </a:blip>
          <a:srcRect/>
          <a:stretch>
            <a:fillRect/>
          </a:stretch>
        </p:blipFill>
        <p:spPr bwMode="auto">
          <a:xfrm>
            <a:off x="4284663" y="-26988"/>
            <a:ext cx="4867275" cy="328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 descr="C:\Users\mherrera\Desktop\same\Boca.jpg"/>
          <p:cNvPicPr>
            <a:picLocks noChangeAspect="1" noChangeArrowheads="1"/>
          </p:cNvPicPr>
          <p:nvPr/>
        </p:nvPicPr>
        <p:blipFill>
          <a:blip r:embed="rId3" cstate="print">
            <a:lum bright="40000" contrast="-56000"/>
          </a:blip>
          <a:srcRect/>
          <a:stretch>
            <a:fillRect/>
          </a:stretch>
        </p:blipFill>
        <p:spPr bwMode="auto">
          <a:xfrm>
            <a:off x="5245100" y="3213100"/>
            <a:ext cx="390683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C:\Users\mherrera\Desktop\same\casarosada-pza-mayo.jpg"/>
          <p:cNvPicPr>
            <a:picLocks noChangeAspect="1" noChangeArrowheads="1"/>
          </p:cNvPicPr>
          <p:nvPr/>
        </p:nvPicPr>
        <p:blipFill>
          <a:blip r:embed="rId4" cstate="print">
            <a:lum bright="40000" contrast="-56000"/>
          </a:blip>
          <a:srcRect l="5339" r="3700"/>
          <a:stretch>
            <a:fillRect/>
          </a:stretch>
        </p:blipFill>
        <p:spPr bwMode="auto">
          <a:xfrm>
            <a:off x="0" y="3213100"/>
            <a:ext cx="544671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0" descr="C:\Users\mherrera\Desktop\same\Obelisco_en_Buenos_Aires.JPG"/>
          <p:cNvPicPr>
            <a:picLocks noChangeAspect="1" noChangeArrowheads="1"/>
          </p:cNvPicPr>
          <p:nvPr/>
        </p:nvPicPr>
        <p:blipFill>
          <a:blip r:embed="rId5" cstate="print">
            <a:lum bright="40000" contrast="-56000"/>
          </a:blip>
          <a:srcRect/>
          <a:stretch>
            <a:fillRect/>
          </a:stretch>
        </p:blipFill>
        <p:spPr bwMode="auto">
          <a:xfrm>
            <a:off x="-36513" y="-26988"/>
            <a:ext cx="4321176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15 Rectángulo"/>
          <p:cNvSpPr>
            <a:spLocks noChangeArrowheads="1"/>
          </p:cNvSpPr>
          <p:nvPr/>
        </p:nvSpPr>
        <p:spPr bwMode="auto">
          <a:xfrm>
            <a:off x="84138" y="2209800"/>
            <a:ext cx="904557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AR" sz="6000" b="1"/>
              <a:t>Ciudad de Buenos Aires</a:t>
            </a:r>
          </a:p>
          <a:p>
            <a:pPr algn="ctr"/>
            <a:r>
              <a:rPr lang="es-AR" sz="6000" b="1"/>
              <a:t> ARGENTINA</a:t>
            </a:r>
            <a:endParaRPr lang="es-AR" sz="60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herrera\Desktop\same\_mg_3712.jp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/>
              <a:ext uri="{28A0092B-C50C-407E-A947-70E740481C1C}"/>
            </a:extLst>
          </a:blip>
          <a:srcRect t="14792" b="3182"/>
          <a:stretch/>
        </p:blipFill>
        <p:spPr bwMode="auto">
          <a:xfrm>
            <a:off x="11288" y="986574"/>
            <a:ext cx="9144000" cy="587727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sp>
        <p:nvSpPr>
          <p:cNvPr id="11267" name="1 Rectángulo"/>
          <p:cNvSpPr>
            <a:spLocks noChangeArrowheads="1"/>
          </p:cNvSpPr>
          <p:nvPr/>
        </p:nvSpPr>
        <p:spPr bwMode="auto">
          <a:xfrm>
            <a:off x="323850" y="1557338"/>
            <a:ext cx="91440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2400" b="1" u="sng"/>
              <a:t>Estadísticas:</a:t>
            </a:r>
          </a:p>
          <a:p>
            <a:endParaRPr lang="es-AR" b="1"/>
          </a:p>
          <a:p>
            <a:r>
              <a:rPr lang="es-AR" b="1" u="sng"/>
              <a:t>Atención en Hospitales </a:t>
            </a:r>
            <a:r>
              <a:rPr lang="es-AR" b="1"/>
              <a:t>: 9.000.000 personas por año</a:t>
            </a:r>
          </a:p>
          <a:p>
            <a:endParaRPr lang="es-AR"/>
          </a:p>
          <a:p>
            <a:r>
              <a:rPr lang="es-AR" b="1" u="sng"/>
              <a:t>Atención en Guardias de Hospitales: </a:t>
            </a:r>
            <a:r>
              <a:rPr lang="es-AR" b="1"/>
              <a:t>3.000.000 personas por año</a:t>
            </a:r>
          </a:p>
          <a:p>
            <a:endParaRPr lang="es-AR"/>
          </a:p>
          <a:p>
            <a:r>
              <a:rPr lang="es-AR" b="1" u="sng"/>
              <a:t>Atención en Guardias:</a:t>
            </a:r>
            <a:r>
              <a:rPr lang="es-AR" b="1"/>
              <a:t> 1 paciente c/ 9 segundos</a:t>
            </a:r>
          </a:p>
          <a:p>
            <a:endParaRPr lang="es-AR" b="1"/>
          </a:p>
        </p:txBody>
      </p:sp>
      <p:sp>
        <p:nvSpPr>
          <p:cNvPr id="11268" name="2 CuadroTexto"/>
          <p:cNvSpPr txBox="1">
            <a:spLocks noChangeArrowheads="1"/>
          </p:cNvSpPr>
          <p:nvPr/>
        </p:nvSpPr>
        <p:spPr bwMode="auto">
          <a:xfrm>
            <a:off x="2195513" y="190500"/>
            <a:ext cx="75961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3600" b="1"/>
              <a:t>MINISTERIO DE SALUD GCBA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mherrera\Desktop\same\_mg_3712.jp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/>
              <a:ext uri="{28A0092B-C50C-407E-A947-70E740481C1C}"/>
            </a:extLst>
          </a:blip>
          <a:srcRect t="14792" b="3182"/>
          <a:stretch/>
        </p:blipFill>
        <p:spPr bwMode="auto">
          <a:xfrm>
            <a:off x="0" y="980729"/>
            <a:ext cx="9144000" cy="511209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sp>
        <p:nvSpPr>
          <p:cNvPr id="12291" name="1 Rectángulo"/>
          <p:cNvSpPr>
            <a:spLocks noChangeArrowheads="1"/>
          </p:cNvSpPr>
          <p:nvPr/>
        </p:nvSpPr>
        <p:spPr bwMode="auto">
          <a:xfrm>
            <a:off x="427038" y="3341688"/>
            <a:ext cx="8281987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AR" sz="2800" b="1"/>
              <a:t>Sistema de Atención Médica de Emergencia </a:t>
            </a:r>
          </a:p>
          <a:p>
            <a:pPr algn="ctr"/>
            <a:endParaRPr lang="es-AR" sz="2800"/>
          </a:p>
          <a:p>
            <a:pPr algn="ctr"/>
            <a:r>
              <a:rPr lang="es-AR" sz="2800" b="1" i="1"/>
              <a:t>Gobierno de la Ciudad de Buenos Aires Ministerio de Salud </a:t>
            </a:r>
          </a:p>
        </p:txBody>
      </p:sp>
      <p:pic>
        <p:nvPicPr>
          <p:cNvPr id="2052" name="Picture 4" descr="C:\Users\mherrera\Desktop\same\same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/>
            </a:extLst>
          </a:blip>
          <a:srcRect l="32853"/>
          <a:stretch/>
        </p:blipFill>
        <p:spPr bwMode="auto">
          <a:xfrm>
            <a:off x="1584297" y="1163960"/>
            <a:ext cx="6012039" cy="1905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/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mherrera\Desktop\same\_mg_3712.jp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/>
              <a:ext uri="{28A0092B-C50C-407E-A947-70E740481C1C}"/>
            </a:extLst>
          </a:blip>
          <a:srcRect t="14792" b="3182"/>
          <a:stretch/>
        </p:blipFill>
        <p:spPr bwMode="auto">
          <a:xfrm>
            <a:off x="0" y="980729"/>
            <a:ext cx="9144000" cy="511209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pic>
        <p:nvPicPr>
          <p:cNvPr id="5122" name="Picture 2" descr="C:\Users\mherrera\Desktop\same\6957_la-capital.jpg"/>
          <p:cNvPicPr>
            <a:picLocks noChangeAspect="1" noChangeArrowheads="1"/>
          </p:cNvPicPr>
          <p:nvPr/>
        </p:nvPicPr>
        <p:blipFill rotWithShape="1">
          <a:blip r:embed="rId3" cstate="print"/>
          <a:srcRect l="12339"/>
          <a:stretch/>
        </p:blipFill>
        <p:spPr bwMode="auto">
          <a:xfrm>
            <a:off x="5284788" y="3536950"/>
            <a:ext cx="3373437" cy="21780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2" name="1 Rectángulo"/>
          <p:cNvSpPr/>
          <p:nvPr/>
        </p:nvSpPr>
        <p:spPr>
          <a:xfrm>
            <a:off x="179388" y="1679575"/>
            <a:ext cx="4824412" cy="31400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es-AR" b="1" dirty="0">
                <a:cs typeface="+mn-cs"/>
              </a:rPr>
              <a:t>El Sistema de Atención Médica de Emergencia</a:t>
            </a:r>
            <a:r>
              <a:rPr lang="es-AR" dirty="0">
                <a:cs typeface="+mn-cs"/>
              </a:rPr>
              <a:t> </a:t>
            </a:r>
            <a:r>
              <a:rPr lang="es-AR" i="1" dirty="0">
                <a:cs typeface="+mn-cs"/>
              </a:rPr>
              <a:t>(SAME)</a:t>
            </a:r>
            <a:r>
              <a:rPr lang="es-AR" dirty="0">
                <a:cs typeface="+mn-cs"/>
              </a:rPr>
              <a:t> </a:t>
            </a:r>
            <a:r>
              <a:rPr lang="es-AR" b="1" dirty="0">
                <a:cs typeface="+mn-cs"/>
              </a:rPr>
              <a:t>es una Unidad de Organización dependiente del Ministerio de Salud del Gobierno de la Ciudad de Buenos Aires.</a:t>
            </a:r>
          </a:p>
          <a:p>
            <a:pPr algn="just">
              <a:defRPr/>
            </a:pPr>
            <a:endParaRPr lang="es-AR" b="1" dirty="0">
              <a:cs typeface="+mn-cs"/>
            </a:endParaRPr>
          </a:p>
          <a:p>
            <a:pPr algn="just">
              <a:defRPr/>
            </a:pPr>
            <a:r>
              <a:rPr lang="es-AR" b="1" u="sng" dirty="0">
                <a:cs typeface="+mn-cs"/>
              </a:rPr>
              <a:t>Misión</a:t>
            </a:r>
            <a:r>
              <a:rPr lang="es-AR" b="1" dirty="0">
                <a:cs typeface="+mn-cs"/>
              </a:rPr>
              <a:t>: brindar la respuesta médica adecuada a las necesidades de la población frente a Emergencias y/o Urgencias Médicas Prehospitalarias individuales o colectivas.</a:t>
            </a:r>
            <a:endParaRPr lang="es-AR" dirty="0">
              <a:cs typeface="+mn-cs"/>
            </a:endParaRPr>
          </a:p>
        </p:txBody>
      </p:sp>
      <p:pic>
        <p:nvPicPr>
          <p:cNvPr id="5123" name="Picture 3" descr="C:\Users\mherrera\Desktop\same\0223_emergencias_same_dyn_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4788" y="1204913"/>
            <a:ext cx="3373437" cy="21669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herrera\Desktop\same\_mg_3712.jp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/>
              <a:ext uri="{28A0092B-C50C-407E-A947-70E740481C1C}"/>
            </a:extLst>
          </a:blip>
          <a:srcRect t="14792" b="3182"/>
          <a:stretch/>
        </p:blipFill>
        <p:spPr bwMode="auto">
          <a:xfrm>
            <a:off x="0" y="980729"/>
            <a:ext cx="9144000" cy="511209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sp>
        <p:nvSpPr>
          <p:cNvPr id="14339" name="2 Rectángulo"/>
          <p:cNvSpPr>
            <a:spLocks noChangeArrowheads="1"/>
          </p:cNvSpPr>
          <p:nvPr/>
        </p:nvSpPr>
        <p:spPr bwMode="auto">
          <a:xfrm>
            <a:off x="6227763" y="333375"/>
            <a:ext cx="331311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AR" sz="2800" b="1"/>
              <a:t>DOTACIÓN</a:t>
            </a:r>
            <a:endParaRPr lang="es-AR" sz="2800"/>
          </a:p>
        </p:txBody>
      </p:sp>
      <p:sp>
        <p:nvSpPr>
          <p:cNvPr id="6" name="5 Rectángulo"/>
          <p:cNvSpPr/>
          <p:nvPr/>
        </p:nvSpPr>
        <p:spPr>
          <a:xfrm>
            <a:off x="134938" y="722313"/>
            <a:ext cx="9036050" cy="50482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s-AR" dirty="0">
              <a:cs typeface="+mn-cs"/>
            </a:endParaRPr>
          </a:p>
          <a:p>
            <a:pPr>
              <a:defRPr/>
            </a:pPr>
            <a:endParaRPr lang="es-AR" sz="1600" dirty="0">
              <a:cs typeface="+mn-cs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es-AR" sz="1600" b="1" dirty="0">
                <a:cs typeface="+mn-cs"/>
              </a:rPr>
              <a:t>113 Ambulancias de auxilios de Alta Complejidad.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es-AR" sz="1600" b="1" dirty="0">
                <a:cs typeface="+mn-cs"/>
              </a:rPr>
              <a:t>3 Ambulancias pediátricas + 1 ambulancia de terapia intensiva pediátrica.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es-AR" sz="1600" b="1" dirty="0">
                <a:cs typeface="+mn-cs"/>
              </a:rPr>
              <a:t>3 Ambulancias de alta complejidad neonatal.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es-AR" sz="1600" b="1" dirty="0">
                <a:cs typeface="+mn-cs"/>
              </a:rPr>
              <a:t>1 Ambulancia de diálisis.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es-AR" sz="1600" b="1" dirty="0">
                <a:cs typeface="+mn-cs"/>
              </a:rPr>
              <a:t>2 Ambulancias Psiquiátricas.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es-AR" sz="1600" b="1" dirty="0">
                <a:cs typeface="+mn-cs"/>
              </a:rPr>
              <a:t>2 Unidades de catástrofe (UNICA).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es-AR" sz="1600" b="1" dirty="0">
                <a:cs typeface="+mn-cs"/>
              </a:rPr>
              <a:t>2 Unidades DEES.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es-AR" sz="1600" b="1" dirty="0">
                <a:cs typeface="+mn-cs"/>
              </a:rPr>
              <a:t>2 Unidades Coronarias Móviles (UCO).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es-AR" sz="1600" b="1" dirty="0">
                <a:cs typeface="+mn-cs"/>
              </a:rPr>
              <a:t>1 ECUES (Móvil de Información y Comunicación - MIC).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es-AR" sz="1600" b="1" dirty="0">
                <a:cs typeface="+mn-cs"/>
              </a:rPr>
              <a:t>15 Móviles de Apoyo Logístico.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es-AR" sz="1600" b="1" dirty="0">
                <a:cs typeface="+mn-cs"/>
              </a:rPr>
              <a:t>2 Helicópteros.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es-AR" sz="1600" b="1" dirty="0">
                <a:cs typeface="+mn-cs"/>
              </a:rPr>
              <a:t>1 Móvil de transporte de sangre y hemodiálisis.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s-AR" sz="1600" b="1" dirty="0">
                <a:cs typeface="+mn-cs"/>
              </a:rPr>
              <a:t>5 Helipuertos: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s-AR" sz="1600" dirty="0" err="1">
                <a:cs typeface="+mn-cs"/>
              </a:rPr>
              <a:t>Santojanni</a:t>
            </a:r>
            <a:endParaRPr lang="es-AR" sz="1600" dirty="0">
              <a:cs typeface="+mn-cs"/>
            </a:endParaRP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s-AR" sz="1600" dirty="0">
                <a:cs typeface="+mn-cs"/>
              </a:rPr>
              <a:t>Ramos Mejía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s-AR" sz="1600" dirty="0" err="1">
                <a:cs typeface="+mn-cs"/>
              </a:rPr>
              <a:t>Pirovano</a:t>
            </a:r>
            <a:endParaRPr lang="es-AR" sz="1600" dirty="0">
              <a:cs typeface="+mn-cs"/>
            </a:endParaRP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s-AR" sz="1600" dirty="0" err="1">
                <a:cs typeface="+mn-cs"/>
              </a:rPr>
              <a:t>Tornú</a:t>
            </a:r>
            <a:endParaRPr lang="es-AR" sz="1600" dirty="0">
              <a:cs typeface="+mn-cs"/>
            </a:endParaRP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s-AR" sz="1600" dirty="0">
                <a:cs typeface="+mn-cs"/>
              </a:rPr>
              <a:t>Monasterio</a:t>
            </a:r>
          </a:p>
        </p:txBody>
      </p:sp>
      <p:sp>
        <p:nvSpPr>
          <p:cNvPr id="2" name="1 Rectángulo"/>
          <p:cNvSpPr/>
          <p:nvPr/>
        </p:nvSpPr>
        <p:spPr>
          <a:xfrm>
            <a:off x="5508625" y="3948113"/>
            <a:ext cx="3455988" cy="17843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endParaRPr lang="es-AR" dirty="0">
              <a:solidFill>
                <a:srgbClr val="FFFF00"/>
              </a:solidFill>
              <a:cs typeface="+mn-cs"/>
            </a:endParaRPr>
          </a:p>
          <a:p>
            <a:pPr algn="ctr">
              <a:defRPr/>
            </a:pPr>
            <a:r>
              <a:rPr lang="es-AR" sz="2000" b="1" u="sng" dirty="0">
                <a:solidFill>
                  <a:srgbClr val="FFFF00"/>
                </a:solidFill>
                <a:cs typeface="+mn-cs"/>
              </a:rPr>
              <a:t>ACCIÓN SAME:</a:t>
            </a:r>
          </a:p>
          <a:p>
            <a:pPr algn="ctr">
              <a:defRPr/>
            </a:pPr>
            <a:endParaRPr lang="es-AR" dirty="0">
              <a:solidFill>
                <a:srgbClr val="FFFF00"/>
              </a:solidFill>
              <a:cs typeface="+mn-cs"/>
            </a:endParaRPr>
          </a:p>
          <a:p>
            <a:pPr algn="ctr">
              <a:defRPr/>
            </a:pPr>
            <a:r>
              <a:rPr lang="es-AR" b="1" dirty="0">
                <a:solidFill>
                  <a:srgbClr val="FFFF00"/>
                </a:solidFill>
                <a:cs typeface="+mn-cs"/>
              </a:rPr>
              <a:t>1 ambulancia c/ 50.000 </a:t>
            </a:r>
            <a:r>
              <a:rPr lang="es-AR" b="1" dirty="0" err="1">
                <a:solidFill>
                  <a:srgbClr val="FFFF00"/>
                </a:solidFill>
                <a:cs typeface="+mn-cs"/>
              </a:rPr>
              <a:t>hab</a:t>
            </a:r>
            <a:endParaRPr lang="es-AR" b="1" dirty="0">
              <a:solidFill>
                <a:srgbClr val="FFFF00"/>
              </a:solidFill>
              <a:cs typeface="+mn-cs"/>
            </a:endParaRPr>
          </a:p>
          <a:p>
            <a:pPr algn="ctr">
              <a:defRPr/>
            </a:pPr>
            <a:endParaRPr lang="es-AR" dirty="0">
              <a:solidFill>
                <a:srgbClr val="FFFF00"/>
              </a:solidFill>
              <a:cs typeface="+mn-cs"/>
            </a:endParaRPr>
          </a:p>
          <a:p>
            <a:pPr algn="ctr">
              <a:defRPr/>
            </a:pPr>
            <a:r>
              <a:rPr lang="es-AR" b="1" dirty="0">
                <a:solidFill>
                  <a:srgbClr val="FFFF00"/>
                </a:solidFill>
                <a:cs typeface="+mn-cs"/>
              </a:rPr>
              <a:t>1 auxilio c/ 1 min 20 </a:t>
            </a:r>
            <a:r>
              <a:rPr lang="es-AR" b="1" dirty="0" err="1">
                <a:solidFill>
                  <a:srgbClr val="FFFF00"/>
                </a:solidFill>
                <a:cs typeface="+mn-cs"/>
              </a:rPr>
              <a:t>seg</a:t>
            </a:r>
            <a:endParaRPr lang="es-AR" dirty="0">
              <a:solidFill>
                <a:srgbClr val="FFFF00"/>
              </a:solidFill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mherrera\Desktop\same\_mg_3712.jp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/>
              <a:ext uri="{28A0092B-C50C-407E-A947-70E740481C1C}"/>
            </a:extLst>
          </a:blip>
          <a:srcRect t="14792" b="3182"/>
          <a:stretch/>
        </p:blipFill>
        <p:spPr bwMode="auto">
          <a:xfrm>
            <a:off x="0" y="980729"/>
            <a:ext cx="9144000" cy="511209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sp>
        <p:nvSpPr>
          <p:cNvPr id="15363" name="1 CuadroTexto"/>
          <p:cNvSpPr txBox="1">
            <a:spLocks noChangeArrowheads="1"/>
          </p:cNvSpPr>
          <p:nvPr/>
        </p:nvSpPr>
        <p:spPr bwMode="auto">
          <a:xfrm>
            <a:off x="203200" y="2538413"/>
            <a:ext cx="8761413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AR" sz="3600" b="1"/>
              <a:t>RESPUESTA SANITARIA EN EVENTOS ADVERSOS CON VÍCTIMAS MÚLTIPLES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6659563" y="5805488"/>
            <a:ext cx="1944687" cy="287337"/>
          </a:xfrm>
          <a:prstGeom prst="rect">
            <a:avLst/>
          </a:prstGeom>
          <a:solidFill>
            <a:srgbClr val="1F1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1600" b="1" dirty="0"/>
              <a:t>Salud</a:t>
            </a:r>
          </a:p>
        </p:txBody>
      </p:sp>
      <p:pic>
        <p:nvPicPr>
          <p:cNvPr id="16387" name="Picture 2" descr="C:\Users\mherrera\Desktop\same\amia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38550"/>
            <a:ext cx="4267200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" descr="C:\Users\mherrera\Desktop\same\amia-atentado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463800"/>
            <a:ext cx="4918075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4" descr="C:\Users\mherrera\Desktop\same\amia-atentado-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3" y="1052513"/>
            <a:ext cx="3449638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5" descr="C:\Users\mherrera\Desktop\same\amia-atentado-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75" y="-31750"/>
            <a:ext cx="33274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6" descr="C:\Users\mherrera\Desktop\same\amia-atentado-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8038" y="1797050"/>
            <a:ext cx="2455862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7" descr="C:\Users\mherrera\Desktop\same\AMIA-ESCOMBROS-DESPUES-ATENTADO-TERRORISTA_CLAIMA20110717_0047_3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8038" y="-26988"/>
            <a:ext cx="2519362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Rectángulo"/>
          <p:cNvSpPr/>
          <p:nvPr/>
        </p:nvSpPr>
        <p:spPr>
          <a:xfrm>
            <a:off x="-14288" y="-23813"/>
            <a:ext cx="3362326" cy="120015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s-AR" sz="2400" b="1" dirty="0">
                <a:cs typeface="+mn-cs"/>
              </a:rPr>
              <a:t>Atentado AMIA 4/7/94</a:t>
            </a:r>
            <a:endParaRPr lang="es-AR" sz="2400" dirty="0">
              <a:cs typeface="+mn-cs"/>
            </a:endParaRPr>
          </a:p>
          <a:p>
            <a:pPr>
              <a:defRPr/>
            </a:pPr>
            <a:r>
              <a:rPr lang="es-AR" sz="2400" b="1" dirty="0">
                <a:cs typeface="+mn-cs"/>
              </a:rPr>
              <a:t>86 muertos</a:t>
            </a:r>
            <a:endParaRPr lang="es-AR" sz="2400" dirty="0">
              <a:cs typeface="+mn-cs"/>
            </a:endParaRPr>
          </a:p>
          <a:p>
            <a:pPr>
              <a:defRPr/>
            </a:pPr>
            <a:r>
              <a:rPr lang="es-AR" sz="2400" b="1" dirty="0">
                <a:cs typeface="+mn-cs"/>
              </a:rPr>
              <a:t>más de 300 heridos</a:t>
            </a:r>
            <a:endParaRPr lang="es-AR" sz="2400" dirty="0"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6659563" y="5805488"/>
            <a:ext cx="1944687" cy="287337"/>
          </a:xfrm>
          <a:prstGeom prst="rect">
            <a:avLst/>
          </a:prstGeom>
          <a:solidFill>
            <a:srgbClr val="1F1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1600" b="1" dirty="0"/>
              <a:t>Salud</a:t>
            </a:r>
          </a:p>
        </p:txBody>
      </p:sp>
      <p:pic>
        <p:nvPicPr>
          <p:cNvPr id="17411" name="Picture 5" descr="C:\Users\mherrera\Desktop\same\hqdefault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9663" y="2924175"/>
            <a:ext cx="4224337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6" descr="C:\Users\mherrera\Desktop\same\media-76864-276551.jpg"/>
          <p:cNvPicPr>
            <a:picLocks noChangeAspect="1" noChangeArrowheads="1"/>
          </p:cNvPicPr>
          <p:nvPr/>
        </p:nvPicPr>
        <p:blipFill>
          <a:blip r:embed="rId3" cstate="print"/>
          <a:srcRect l="17245"/>
          <a:stretch>
            <a:fillRect/>
          </a:stretch>
        </p:blipFill>
        <p:spPr bwMode="auto">
          <a:xfrm>
            <a:off x="4919663" y="-7938"/>
            <a:ext cx="4224337" cy="293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3" descr="C:\Users\mherrera\Desktop\same\cromañon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713" y="3800475"/>
            <a:ext cx="3455987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4" descr="C:\Users\mherrera\Desktop\same\cromañon.jpg"/>
          <p:cNvPicPr>
            <a:picLocks noChangeAspect="1" noChangeArrowheads="1"/>
          </p:cNvPicPr>
          <p:nvPr/>
        </p:nvPicPr>
        <p:blipFill>
          <a:blip r:embed="rId5" cstate="print"/>
          <a:srcRect b="9383"/>
          <a:stretch>
            <a:fillRect/>
          </a:stretch>
        </p:blipFill>
        <p:spPr bwMode="auto">
          <a:xfrm>
            <a:off x="-33338" y="3811588"/>
            <a:ext cx="2444751" cy="22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38413" y="-26988"/>
            <a:ext cx="2381250" cy="244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2" descr="C:\Users\mherrera\Desktop\same\cromano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989013"/>
            <a:ext cx="4919663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Rectángulo"/>
          <p:cNvSpPr/>
          <p:nvPr/>
        </p:nvSpPr>
        <p:spPr>
          <a:xfrm>
            <a:off x="-3175" y="-9525"/>
            <a:ext cx="3668713" cy="12001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s-AR" sz="2400" b="1" dirty="0" err="1">
                <a:cs typeface="+mn-cs"/>
              </a:rPr>
              <a:t>Cromagnon</a:t>
            </a:r>
            <a:r>
              <a:rPr lang="es-AR" sz="2400" b="1" dirty="0">
                <a:cs typeface="+mn-cs"/>
              </a:rPr>
              <a:t>  30/12/2004 </a:t>
            </a:r>
            <a:endParaRPr lang="es-AR" sz="2400" dirty="0">
              <a:cs typeface="+mn-cs"/>
            </a:endParaRPr>
          </a:p>
          <a:p>
            <a:pPr>
              <a:defRPr/>
            </a:pPr>
            <a:r>
              <a:rPr lang="es-AR" sz="2400" b="1" dirty="0">
                <a:cs typeface="+mn-cs"/>
              </a:rPr>
              <a:t>194 muertos</a:t>
            </a:r>
            <a:endParaRPr lang="es-AR" sz="2400" dirty="0">
              <a:cs typeface="+mn-cs"/>
            </a:endParaRPr>
          </a:p>
          <a:p>
            <a:pPr>
              <a:defRPr/>
            </a:pPr>
            <a:r>
              <a:rPr lang="es-AR" sz="2400" b="1" dirty="0">
                <a:cs typeface="+mn-cs"/>
              </a:rPr>
              <a:t>más de 700 heridos</a:t>
            </a:r>
            <a:endParaRPr lang="es-AR" sz="2400" dirty="0"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6659563" y="5805488"/>
            <a:ext cx="1944687" cy="287337"/>
          </a:xfrm>
          <a:prstGeom prst="rect">
            <a:avLst/>
          </a:prstGeom>
          <a:solidFill>
            <a:srgbClr val="1F1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1600" b="1" dirty="0"/>
              <a:t>Salud</a:t>
            </a:r>
          </a:p>
        </p:txBody>
      </p:sp>
      <p:sp>
        <p:nvSpPr>
          <p:cNvPr id="7" name="6 Rectángulo"/>
          <p:cNvSpPr/>
          <p:nvPr/>
        </p:nvSpPr>
        <p:spPr>
          <a:xfrm>
            <a:off x="-3175" y="-9525"/>
            <a:ext cx="3668713" cy="12001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s-AR" sz="2400" b="1" dirty="0">
                <a:cs typeface="+mn-cs"/>
              </a:rPr>
              <a:t>Estación Once 02/2012</a:t>
            </a:r>
            <a:endParaRPr lang="es-AR" sz="2400" dirty="0">
              <a:cs typeface="+mn-cs"/>
            </a:endParaRPr>
          </a:p>
          <a:p>
            <a:pPr>
              <a:defRPr/>
            </a:pPr>
            <a:r>
              <a:rPr lang="es-AR" sz="2400" b="1" dirty="0">
                <a:cs typeface="+mn-cs"/>
              </a:rPr>
              <a:t>748 asistidos</a:t>
            </a:r>
            <a:endParaRPr lang="es-AR" sz="2400" dirty="0">
              <a:cs typeface="+mn-cs"/>
            </a:endParaRPr>
          </a:p>
          <a:p>
            <a:pPr>
              <a:defRPr/>
            </a:pPr>
            <a:r>
              <a:rPr lang="es-AR" sz="2400" b="1" dirty="0">
                <a:cs typeface="+mn-cs"/>
              </a:rPr>
              <a:t>51 óbitos</a:t>
            </a:r>
            <a:endParaRPr lang="es-AR" sz="2400" dirty="0">
              <a:cs typeface="+mn-cs"/>
            </a:endParaRPr>
          </a:p>
        </p:txBody>
      </p:sp>
      <p:pic>
        <p:nvPicPr>
          <p:cNvPr id="18436" name="Picture 3" descr="C:\Users\mherrera\Desktop\same\TRAGEDIA-EN-ONCE-RESCATE-DE-HERID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" y="3641725"/>
            <a:ext cx="3986213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4" descr="C:\Users\mherrera\Desktop\same\trenargentina19102013.520.3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2338" y="2820988"/>
            <a:ext cx="2436812" cy="168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C:\Users\mherrera\Desktop\same\14990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375" y="-26988"/>
            <a:ext cx="3762375" cy="2847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8" descr="C:\Users\mherrera\Desktop\same\descarrilamiento_once_220212_7_ef_737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62338" y="4508500"/>
            <a:ext cx="237966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9" descr="C:\Users\mherrera\Desktop\same\onc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42000" y="1557338"/>
            <a:ext cx="3302000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5" descr="C:\Users\mherrera\Desktop\same\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190625"/>
            <a:ext cx="3635375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2" descr="C:\Users\mherrera\Desktop\same\Operativo-SAME-Bomberos-Metropolitana-DYN_CLAIMA20131020_0026_2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42000" y="-22225"/>
            <a:ext cx="3302000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6659563" y="5805488"/>
            <a:ext cx="1944687" cy="287337"/>
          </a:xfrm>
          <a:prstGeom prst="rect">
            <a:avLst/>
          </a:prstGeom>
          <a:solidFill>
            <a:srgbClr val="1F1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1600" b="1" dirty="0"/>
              <a:t>Salud</a:t>
            </a:r>
          </a:p>
        </p:txBody>
      </p:sp>
      <p:pic>
        <p:nvPicPr>
          <p:cNvPr id="20483" name="Picture 2" descr="C:\Users\mherrera\Desktop\same\12_hospitales_grd.jpg"/>
          <p:cNvPicPr>
            <a:picLocks noChangeAspect="1" noChangeArrowheads="1"/>
          </p:cNvPicPr>
          <p:nvPr/>
        </p:nvPicPr>
        <p:blipFill>
          <a:blip r:embed="rId2" cstate="print"/>
          <a:srcRect l="5232" t="28448" r="4401" b="31653"/>
          <a:stretch>
            <a:fillRect/>
          </a:stretch>
        </p:blipFill>
        <p:spPr bwMode="auto">
          <a:xfrm>
            <a:off x="-20638" y="1052513"/>
            <a:ext cx="9180513" cy="559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10 CuadroTexto"/>
          <p:cNvSpPr txBox="1">
            <a:spLocks noChangeArrowheads="1"/>
          </p:cNvSpPr>
          <p:nvPr/>
        </p:nvSpPr>
        <p:spPr bwMode="auto">
          <a:xfrm>
            <a:off x="34925" y="1484313"/>
            <a:ext cx="8640763" cy="40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AR" sz="2000" b="1" u="sng"/>
              <a:t>Tiempo promedio en llegar a las villas: </a:t>
            </a:r>
            <a:r>
              <a:rPr lang="es-AR" sz="2000" b="1"/>
              <a:t>14 minutos</a:t>
            </a:r>
          </a:p>
          <a:p>
            <a:pPr algn="just"/>
            <a:endParaRPr lang="es-AR" sz="2000" b="1"/>
          </a:p>
          <a:p>
            <a:pPr algn="just"/>
            <a:r>
              <a:rPr lang="es-AR" sz="2000" b="1" u="sng"/>
              <a:t>Tiempo promedio en llegar a otros lugares de la Ciudad: </a:t>
            </a:r>
            <a:r>
              <a:rPr lang="es-AR" sz="2000" b="1"/>
              <a:t>14 minutos</a:t>
            </a:r>
          </a:p>
          <a:p>
            <a:pPr algn="just"/>
            <a:endParaRPr lang="es-AR" sz="2000" b="1"/>
          </a:p>
          <a:p>
            <a:pPr algn="just"/>
            <a:r>
              <a:rPr lang="es-AR" sz="2000" b="1" u="sng"/>
              <a:t>Cantidad de Auxilios en villas y asentamientos por mes:</a:t>
            </a:r>
          </a:p>
          <a:p>
            <a:pPr algn="just"/>
            <a:endParaRPr lang="es-AR" sz="2000" b="1" u="sng"/>
          </a:p>
          <a:p>
            <a:pPr marL="1714500" lvl="3" indent="-342900">
              <a:buFont typeface="Wingdings" pitchFamily="2" charset="2"/>
              <a:buChar char="ü"/>
            </a:pPr>
            <a:r>
              <a:rPr lang="es-AR" sz="2000" b="1"/>
              <a:t>Enero: 943 auxilios</a:t>
            </a:r>
          </a:p>
          <a:p>
            <a:pPr marL="1714500" lvl="3" indent="-342900">
              <a:buFont typeface="Wingdings" pitchFamily="2" charset="2"/>
              <a:buChar char="ü"/>
            </a:pPr>
            <a:r>
              <a:rPr lang="es-AR" sz="2000" b="1"/>
              <a:t>Febrero: 931 auxilios</a:t>
            </a:r>
          </a:p>
          <a:p>
            <a:pPr marL="1714500" lvl="3" indent="-342900">
              <a:buFont typeface="Wingdings" pitchFamily="2" charset="2"/>
              <a:buChar char="ü"/>
            </a:pPr>
            <a:r>
              <a:rPr lang="es-AR" sz="2000" b="1"/>
              <a:t>Marzo: 1009 auxilios</a:t>
            </a:r>
          </a:p>
          <a:p>
            <a:pPr marL="1714500" lvl="3" indent="-342900">
              <a:buFont typeface="Wingdings" pitchFamily="2" charset="2"/>
              <a:buChar char="ü"/>
            </a:pPr>
            <a:r>
              <a:rPr lang="es-AR" sz="2000" b="1"/>
              <a:t>Abril: 1049 auxilios</a:t>
            </a:r>
          </a:p>
          <a:p>
            <a:pPr marL="1714500" lvl="3" indent="-342900">
              <a:buFont typeface="Wingdings" pitchFamily="2" charset="2"/>
              <a:buChar char="ü"/>
            </a:pPr>
            <a:r>
              <a:rPr lang="es-AR" sz="2000" b="1"/>
              <a:t>Mayo: 578 auxilios</a:t>
            </a:r>
          </a:p>
          <a:p>
            <a:pPr algn="just"/>
            <a:endParaRPr lang="es-AR" sz="2000" b="1" u="sng"/>
          </a:p>
          <a:p>
            <a:pPr algn="just"/>
            <a:endParaRPr lang="es-AR" sz="2000" b="1"/>
          </a:p>
        </p:txBody>
      </p:sp>
      <p:sp>
        <p:nvSpPr>
          <p:cNvPr id="20485" name="11 Rectángulo"/>
          <p:cNvSpPr>
            <a:spLocks noChangeArrowheads="1"/>
          </p:cNvSpPr>
          <p:nvPr/>
        </p:nvSpPr>
        <p:spPr bwMode="auto">
          <a:xfrm>
            <a:off x="3779838" y="188913"/>
            <a:ext cx="547211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AR" sz="2800" b="1"/>
              <a:t>SITUACIÓN EN LAS VILLAS</a:t>
            </a:r>
            <a:endParaRPr lang="es-AR" sz="28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6659563" y="5805488"/>
            <a:ext cx="1944687" cy="287337"/>
          </a:xfrm>
          <a:prstGeom prst="rect">
            <a:avLst/>
          </a:prstGeom>
          <a:solidFill>
            <a:srgbClr val="1F1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1600" b="1" dirty="0"/>
              <a:t>Salud</a:t>
            </a:r>
          </a:p>
        </p:txBody>
      </p:sp>
      <p:sp>
        <p:nvSpPr>
          <p:cNvPr id="19459" name="5 Rectángulo"/>
          <p:cNvSpPr>
            <a:spLocks noChangeArrowheads="1"/>
          </p:cNvSpPr>
          <p:nvPr/>
        </p:nvSpPr>
        <p:spPr bwMode="auto">
          <a:xfrm>
            <a:off x="3779838" y="188913"/>
            <a:ext cx="547211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AR" sz="2800" b="1"/>
              <a:t>SITUACIÓN EN LAS VILLAS</a:t>
            </a:r>
            <a:endParaRPr lang="es-AR" sz="2800"/>
          </a:p>
        </p:txBody>
      </p:sp>
      <p:sp>
        <p:nvSpPr>
          <p:cNvPr id="19460" name="7 Rectángulo"/>
          <p:cNvSpPr>
            <a:spLocks noChangeArrowheads="1"/>
          </p:cNvSpPr>
          <p:nvPr/>
        </p:nvSpPr>
        <p:spPr bwMode="auto">
          <a:xfrm>
            <a:off x="4230688" y="673100"/>
            <a:ext cx="457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AR" sz="1400" i="1"/>
              <a:t>A partir de un caso ocurrido en el 2011 en la Villa 31 </a:t>
            </a:r>
          </a:p>
        </p:txBody>
      </p:sp>
      <p:pic>
        <p:nvPicPr>
          <p:cNvPr id="19461" name="Picture 2" descr="C:\Users\mherrera\Desktop\same\12_hospitales_grd.jpg"/>
          <p:cNvPicPr>
            <a:picLocks noChangeAspect="1" noChangeArrowheads="1"/>
          </p:cNvPicPr>
          <p:nvPr/>
        </p:nvPicPr>
        <p:blipFill>
          <a:blip r:embed="rId2" cstate="print"/>
          <a:srcRect l="5232" t="28448" r="4401" b="31653"/>
          <a:stretch>
            <a:fillRect/>
          </a:stretch>
        </p:blipFill>
        <p:spPr bwMode="auto">
          <a:xfrm>
            <a:off x="-20638" y="1052513"/>
            <a:ext cx="9180513" cy="559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Rectángulo"/>
          <p:cNvSpPr/>
          <p:nvPr/>
        </p:nvSpPr>
        <p:spPr>
          <a:xfrm>
            <a:off x="179388" y="1298575"/>
            <a:ext cx="8623300" cy="48307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AR" sz="2000" b="1" i="1" u="sng" dirty="0">
                <a:cs typeface="+mn-cs"/>
              </a:rPr>
              <a:t>Armado de una Mesa de Trabajo Judicial con participación de:</a:t>
            </a:r>
          </a:p>
          <a:p>
            <a:pPr algn="just">
              <a:defRPr/>
            </a:pPr>
            <a:endParaRPr lang="es-AR" sz="2400" b="1" i="1" u="sng" dirty="0">
              <a:cs typeface="+mn-cs"/>
            </a:endParaRPr>
          </a:p>
          <a:p>
            <a:pPr algn="just">
              <a:defRPr/>
            </a:pPr>
            <a:endParaRPr lang="es-AR" sz="2400" b="1" i="1" u="sng" dirty="0">
              <a:cs typeface="+mn-cs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r>
              <a:rPr lang="es-AR" sz="2400" b="1" dirty="0">
                <a:cs typeface="+mn-cs"/>
              </a:rPr>
              <a:t>Ministerio de Salud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r>
              <a:rPr lang="es-AR" sz="2400" b="1" dirty="0">
                <a:cs typeface="+mn-cs"/>
              </a:rPr>
              <a:t>Ministerio de Educación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r>
              <a:rPr lang="es-AR" sz="2400" b="1" dirty="0">
                <a:cs typeface="+mn-cs"/>
              </a:rPr>
              <a:t>Policía Federal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r>
              <a:rPr lang="es-AR" sz="2400" b="1" dirty="0">
                <a:cs typeface="+mn-cs"/>
              </a:rPr>
              <a:t>Gendarmería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r>
              <a:rPr lang="es-AR" sz="2400" b="1" dirty="0">
                <a:cs typeface="+mn-cs"/>
              </a:rPr>
              <a:t>Prefectura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r>
              <a:rPr lang="es-AR" sz="2400" b="1" dirty="0">
                <a:cs typeface="+mn-cs"/>
              </a:rPr>
              <a:t>Policía Metropolitana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r>
              <a:rPr lang="es-AR" sz="2400" b="1" dirty="0">
                <a:cs typeface="+mn-cs"/>
              </a:rPr>
              <a:t>Asesoría Tutelar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r>
              <a:rPr lang="es-AR" sz="2400" b="1" dirty="0">
                <a:cs typeface="+mn-cs"/>
              </a:rPr>
              <a:t>Vicaria Especial del Arzobispado en las Villas </a:t>
            </a:r>
          </a:p>
          <a:p>
            <a:pPr lvl="1" algn="just">
              <a:defRPr/>
            </a:pPr>
            <a:r>
              <a:rPr lang="es-AR" sz="2400" b="1" dirty="0">
                <a:cs typeface="+mn-cs"/>
              </a:rPr>
              <a:t>“ Curas Villeros”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endParaRPr lang="es-AR" sz="2400" b="1" dirty="0"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2" descr="C:\Users\mherrera\Desktop\same\pano-catedral-gde.jpg"/>
          <p:cNvPicPr>
            <a:picLocks noChangeAspect="1" noChangeArrowheads="1"/>
          </p:cNvPicPr>
          <p:nvPr/>
        </p:nvPicPr>
        <p:blipFill>
          <a:blip r:embed="rId2" cstate="print">
            <a:lum bright="58000" contrast="-40000"/>
          </a:blip>
          <a:srcRect r="9109"/>
          <a:stretch>
            <a:fillRect/>
          </a:stretch>
        </p:blipFill>
        <p:spPr bwMode="auto">
          <a:xfrm>
            <a:off x="4468813" y="-26988"/>
            <a:ext cx="4675187" cy="305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6659563" y="5805488"/>
            <a:ext cx="1944687" cy="287337"/>
          </a:xfrm>
          <a:prstGeom prst="rect">
            <a:avLst/>
          </a:prstGeom>
          <a:solidFill>
            <a:srgbClr val="1F1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1600" b="1" dirty="0"/>
              <a:t>Salud</a:t>
            </a:r>
          </a:p>
        </p:txBody>
      </p:sp>
      <p:pic>
        <p:nvPicPr>
          <p:cNvPr id="3076" name="Picture 3" descr="C:\Users\mherrera\Desktop\same\Puente_de_la_mujer_Buenos_Aires_Argentina.JPG"/>
          <p:cNvPicPr>
            <a:picLocks noChangeAspect="1" noChangeArrowheads="1"/>
          </p:cNvPicPr>
          <p:nvPr/>
        </p:nvPicPr>
        <p:blipFill>
          <a:blip r:embed="rId3" cstate="print">
            <a:lum bright="58000" contrast="-40000"/>
          </a:blip>
          <a:srcRect r="8035"/>
          <a:stretch>
            <a:fillRect/>
          </a:stretch>
        </p:blipFill>
        <p:spPr bwMode="auto">
          <a:xfrm>
            <a:off x="0" y="2778125"/>
            <a:ext cx="459105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9" descr="C:\Users\mherrera\Desktop\same\LaBoca_ST_98.jpg"/>
          <p:cNvPicPr>
            <a:picLocks noChangeAspect="1" noChangeArrowheads="1"/>
          </p:cNvPicPr>
          <p:nvPr/>
        </p:nvPicPr>
        <p:blipFill>
          <a:blip r:embed="rId4" cstate="print">
            <a:lum bright="58000" contrast="-40000"/>
          </a:blip>
          <a:srcRect/>
          <a:stretch>
            <a:fillRect/>
          </a:stretch>
        </p:blipFill>
        <p:spPr bwMode="auto">
          <a:xfrm>
            <a:off x="0" y="-34925"/>
            <a:ext cx="4591050" cy="306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5" descr="C:\Users\mherrera\Desktop\same\Buenos-Aires_casa1.jpg"/>
          <p:cNvPicPr>
            <a:picLocks noChangeAspect="1" noChangeArrowheads="1"/>
          </p:cNvPicPr>
          <p:nvPr/>
        </p:nvPicPr>
        <p:blipFill>
          <a:blip r:embed="rId5" cstate="print">
            <a:lum bright="58000" contrast="-40000"/>
          </a:blip>
          <a:srcRect/>
          <a:stretch>
            <a:fillRect/>
          </a:stretch>
        </p:blipFill>
        <p:spPr bwMode="auto">
          <a:xfrm>
            <a:off x="4591050" y="3027363"/>
            <a:ext cx="4552950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13 Rectángulo"/>
          <p:cNvSpPr>
            <a:spLocks noChangeArrowheads="1"/>
          </p:cNvSpPr>
          <p:nvPr/>
        </p:nvSpPr>
        <p:spPr bwMode="auto">
          <a:xfrm>
            <a:off x="250825" y="1196975"/>
            <a:ext cx="889317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3600" b="1" u="sng"/>
              <a:t>Ciudad de Buenos Aires</a:t>
            </a:r>
          </a:p>
          <a:p>
            <a:endParaRPr lang="es-AR" sz="2400" b="1"/>
          </a:p>
          <a:p>
            <a:r>
              <a:rPr lang="es-AR" sz="2400" b="1" u="sng"/>
              <a:t>Superficie: </a:t>
            </a:r>
            <a:r>
              <a:rPr lang="es-AR" sz="2400" b="1"/>
              <a:t>203 km2</a:t>
            </a:r>
          </a:p>
          <a:p>
            <a:endParaRPr lang="es-AR" sz="2400" b="1"/>
          </a:p>
          <a:p>
            <a:r>
              <a:rPr lang="es-AR" sz="2400" b="1" u="sng"/>
              <a:t>Población estable: </a:t>
            </a:r>
            <a:r>
              <a:rPr lang="es-AR" sz="2400" b="1"/>
              <a:t>3.000.000 hab.</a:t>
            </a:r>
          </a:p>
          <a:p>
            <a:endParaRPr lang="es-AR" sz="2400"/>
          </a:p>
          <a:p>
            <a:r>
              <a:rPr lang="es-AR" sz="2400" b="1" u="sng"/>
              <a:t>Población en tránsito Horario Laboral: </a:t>
            </a:r>
            <a:r>
              <a:rPr lang="es-AR" sz="2400" b="1"/>
              <a:t>6.500.000 hab.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herrera\Desktop\same\Metrobus-II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36513" y="981075"/>
            <a:ext cx="9180513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5 Rectángulo"/>
          <p:cNvSpPr>
            <a:spLocks noChangeArrowheads="1"/>
          </p:cNvSpPr>
          <p:nvPr/>
        </p:nvSpPr>
        <p:spPr bwMode="auto">
          <a:xfrm>
            <a:off x="684213" y="1268413"/>
            <a:ext cx="77755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AR" sz="4000" b="1"/>
              <a:t>Los 5 Ejes del Gobierno de la Ciudad de Buenos Aires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433388" y="3284538"/>
            <a:ext cx="7704137" cy="23399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es-AR" sz="2800" b="1" u="sng" dirty="0">
                <a:cs typeface="+mn-cs"/>
              </a:rPr>
              <a:t>Ciudad Verde </a:t>
            </a:r>
          </a:p>
          <a:p>
            <a:pPr>
              <a:defRPr/>
            </a:pPr>
            <a:endParaRPr lang="es-AR" sz="2800" dirty="0">
              <a:cs typeface="+mn-cs"/>
            </a:endParaRPr>
          </a:p>
          <a:p>
            <a:pPr marL="1200150" lvl="2" indent="-285750">
              <a:buFont typeface="Wingdings" panose="05000000000000000000" pitchFamily="2" charset="2"/>
              <a:buChar char="Ø"/>
              <a:defRPr/>
            </a:pPr>
            <a:r>
              <a:rPr lang="es-AR" b="1" dirty="0">
                <a:cs typeface="+mn-cs"/>
              </a:rPr>
              <a:t>Plan Integral de Higiene Urbana</a:t>
            </a:r>
          </a:p>
          <a:p>
            <a:pPr marL="1200150" lvl="2" indent="-285750">
              <a:buFont typeface="Wingdings" panose="05000000000000000000" pitchFamily="2" charset="2"/>
              <a:buChar char="Ø"/>
              <a:defRPr/>
            </a:pPr>
            <a:r>
              <a:rPr lang="es-AR" b="1" dirty="0">
                <a:cs typeface="+mn-cs"/>
              </a:rPr>
              <a:t>Plan Mejor en Bici</a:t>
            </a:r>
          </a:p>
          <a:p>
            <a:pPr marL="1200150" lvl="2" indent="-285750">
              <a:buFont typeface="Wingdings" panose="05000000000000000000" pitchFamily="2" charset="2"/>
              <a:buChar char="Ø"/>
              <a:defRPr/>
            </a:pPr>
            <a:r>
              <a:rPr lang="es-AR" b="1" dirty="0">
                <a:cs typeface="+mn-cs"/>
              </a:rPr>
              <a:t>Plazas y Parques</a:t>
            </a:r>
          </a:p>
          <a:p>
            <a:pPr marL="1200150" lvl="2" indent="-285750">
              <a:buFont typeface="Wingdings" panose="05000000000000000000" pitchFamily="2" charset="2"/>
              <a:buChar char="Ø"/>
              <a:defRPr/>
            </a:pPr>
            <a:r>
              <a:rPr lang="es-AR" b="1" dirty="0">
                <a:cs typeface="+mn-cs"/>
              </a:rPr>
              <a:t>Área Central</a:t>
            </a:r>
          </a:p>
          <a:p>
            <a:pPr marL="1200150" lvl="2" indent="-285750">
              <a:buFont typeface="Wingdings" panose="05000000000000000000" pitchFamily="2" charset="2"/>
              <a:buChar char="Ø"/>
              <a:defRPr/>
            </a:pPr>
            <a:r>
              <a:rPr lang="es-AR" b="1" dirty="0" err="1">
                <a:cs typeface="+mn-cs"/>
              </a:rPr>
              <a:t>Metrobus</a:t>
            </a:r>
            <a:endParaRPr lang="es-AR" dirty="0"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herrera\Desktop\same\nhb789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b="5696"/>
          <a:stretch>
            <a:fillRect/>
          </a:stretch>
        </p:blipFill>
        <p:spPr bwMode="auto">
          <a:xfrm>
            <a:off x="-36513" y="981075"/>
            <a:ext cx="9180513" cy="509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4 Rectángulo"/>
          <p:cNvSpPr>
            <a:spLocks noChangeArrowheads="1"/>
          </p:cNvSpPr>
          <p:nvPr/>
        </p:nvSpPr>
        <p:spPr bwMode="auto">
          <a:xfrm>
            <a:off x="107950" y="1243013"/>
            <a:ext cx="9072563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AR"/>
          </a:p>
          <a:p>
            <a:r>
              <a:rPr lang="es-AR" sz="2400" b="1"/>
              <a:t>2</a:t>
            </a:r>
            <a:r>
              <a:rPr lang="es-AR" sz="2800" b="1"/>
              <a:t>. </a:t>
            </a:r>
            <a:r>
              <a:rPr lang="es-AR" sz="2400" b="1" u="sng"/>
              <a:t>Ciudad Moderna/ Participación Ciudadana / Futuro </a:t>
            </a:r>
            <a:endParaRPr lang="es-AR" sz="2400" u="sng"/>
          </a:p>
          <a:p>
            <a:endParaRPr lang="es-AR" b="1"/>
          </a:p>
          <a:p>
            <a:endParaRPr lang="es-AR" b="1"/>
          </a:p>
          <a:p>
            <a:pPr marL="1657350" lvl="3" indent="-285750">
              <a:buFont typeface="Wingdings" pitchFamily="2" charset="2"/>
              <a:buChar char="Ø"/>
            </a:pPr>
            <a:r>
              <a:rPr lang="es-AR" b="1"/>
              <a:t>Mejora de Trámites </a:t>
            </a:r>
            <a:endParaRPr lang="es-AR"/>
          </a:p>
          <a:p>
            <a:pPr marL="1657350" lvl="3" indent="-285750">
              <a:buFont typeface="Wingdings" pitchFamily="2" charset="2"/>
              <a:buChar char="Ø"/>
            </a:pPr>
            <a:r>
              <a:rPr lang="es-AR" b="1"/>
              <a:t>Información</a:t>
            </a:r>
          </a:p>
          <a:p>
            <a:pPr marL="1657350" lvl="3" indent="-285750">
              <a:buFont typeface="Wingdings" pitchFamily="2" charset="2"/>
              <a:buChar char="Ø"/>
            </a:pPr>
            <a:r>
              <a:rPr lang="es-AR" b="1"/>
              <a:t>Participación Ciudadana</a:t>
            </a:r>
          </a:p>
          <a:p>
            <a:pPr marL="1657350" lvl="3" indent="-285750">
              <a:buFont typeface="Wingdings" pitchFamily="2" charset="2"/>
              <a:buChar char="Ø"/>
            </a:pPr>
            <a:r>
              <a:rPr lang="es-AR" b="1"/>
              <a:t>Capital Humano</a:t>
            </a:r>
            <a:endParaRPr lang="es-AR"/>
          </a:p>
        </p:txBody>
      </p:sp>
      <p:sp>
        <p:nvSpPr>
          <p:cNvPr id="5124" name="5 Rectángulo"/>
          <p:cNvSpPr>
            <a:spLocks noChangeArrowheads="1"/>
          </p:cNvSpPr>
          <p:nvPr/>
        </p:nvSpPr>
        <p:spPr bwMode="auto">
          <a:xfrm>
            <a:off x="1685925" y="188913"/>
            <a:ext cx="74945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AR" sz="2400" b="1"/>
              <a:t>5 Ejes del Gobierno de la Ciudad de Buenos Aires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herrera\Desktop\same\beautiful (1)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l="-398" t="8325" r="398" b="282"/>
          <a:stretch>
            <a:fillRect/>
          </a:stretch>
        </p:blipFill>
        <p:spPr bwMode="auto">
          <a:xfrm>
            <a:off x="-107950" y="981075"/>
            <a:ext cx="9288463" cy="506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4 Rectángulo"/>
          <p:cNvSpPr>
            <a:spLocks noChangeArrowheads="1"/>
          </p:cNvSpPr>
          <p:nvPr/>
        </p:nvSpPr>
        <p:spPr bwMode="auto">
          <a:xfrm>
            <a:off x="107950" y="1243013"/>
            <a:ext cx="9072563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AR"/>
          </a:p>
          <a:p>
            <a:r>
              <a:rPr lang="es-AR" sz="2800" b="1"/>
              <a:t>3. </a:t>
            </a:r>
            <a:r>
              <a:rPr lang="es-AR" sz="2800" b="1" u="sng"/>
              <a:t>Jóvenes / Educación</a:t>
            </a:r>
          </a:p>
          <a:p>
            <a:r>
              <a:rPr lang="es-AR" sz="2800" b="1" u="sng"/>
              <a:t> </a:t>
            </a:r>
            <a:endParaRPr lang="es-AR" sz="2800" u="sng"/>
          </a:p>
          <a:p>
            <a:pPr marL="1657350" lvl="3" indent="-285750">
              <a:buFont typeface="Wingdings" pitchFamily="2" charset="2"/>
              <a:buChar char="Ø"/>
            </a:pPr>
            <a:r>
              <a:rPr lang="es-AR" b="1"/>
              <a:t>Empleo Joven</a:t>
            </a:r>
            <a:endParaRPr lang="es-AR"/>
          </a:p>
          <a:p>
            <a:pPr marL="1657350" lvl="3" indent="-285750">
              <a:buFont typeface="Wingdings" pitchFamily="2" charset="2"/>
              <a:buChar char="Ø"/>
            </a:pPr>
            <a:r>
              <a:rPr lang="es-AR" b="1"/>
              <a:t>Hábitos Saludables</a:t>
            </a:r>
          </a:p>
          <a:p>
            <a:pPr marL="1657350" lvl="3" indent="-285750">
              <a:buFont typeface="Wingdings" pitchFamily="2" charset="2"/>
              <a:buChar char="Ø"/>
            </a:pPr>
            <a:r>
              <a:rPr lang="es-AR" b="1"/>
              <a:t>Nocturnidad</a:t>
            </a:r>
          </a:p>
          <a:p>
            <a:pPr marL="1657350" lvl="3" indent="-285750">
              <a:buFont typeface="Wingdings" pitchFamily="2" charset="2"/>
              <a:buChar char="Ø"/>
            </a:pPr>
            <a:r>
              <a:rPr lang="es-AR" b="1"/>
              <a:t>Cultura y tiempo libre</a:t>
            </a:r>
            <a:endParaRPr lang="es-AR"/>
          </a:p>
        </p:txBody>
      </p:sp>
      <p:sp>
        <p:nvSpPr>
          <p:cNvPr id="6148" name="5 Rectángulo"/>
          <p:cNvSpPr>
            <a:spLocks noChangeArrowheads="1"/>
          </p:cNvSpPr>
          <p:nvPr/>
        </p:nvSpPr>
        <p:spPr bwMode="auto">
          <a:xfrm>
            <a:off x="1685925" y="188913"/>
            <a:ext cx="74945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AR" sz="2400" b="1"/>
              <a:t>5 Ejes del Gobierno de la Ciudad de Buenos Aires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herrera\Desktop\same\estacion_rosa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b="16850"/>
          <a:stretch>
            <a:fillRect/>
          </a:stretch>
        </p:blipFill>
        <p:spPr bwMode="auto">
          <a:xfrm>
            <a:off x="-36513" y="1041400"/>
            <a:ext cx="9217026" cy="505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4 Rectángulo"/>
          <p:cNvSpPr>
            <a:spLocks noChangeArrowheads="1"/>
          </p:cNvSpPr>
          <p:nvPr/>
        </p:nvSpPr>
        <p:spPr bwMode="auto">
          <a:xfrm>
            <a:off x="107950" y="1243013"/>
            <a:ext cx="9072563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AR"/>
          </a:p>
          <a:p>
            <a:r>
              <a:rPr lang="es-AR" sz="2800" b="1"/>
              <a:t>4. </a:t>
            </a:r>
            <a:r>
              <a:rPr lang="es-AR" sz="2800" b="1" u="sng"/>
              <a:t>Vida Sana / Salud </a:t>
            </a:r>
            <a:endParaRPr lang="es-AR" sz="2800" u="sng"/>
          </a:p>
          <a:p>
            <a:endParaRPr lang="es-AR" b="1"/>
          </a:p>
          <a:p>
            <a:endParaRPr lang="es-AR" b="1"/>
          </a:p>
          <a:p>
            <a:pPr marL="1657350" lvl="3" indent="-285750">
              <a:buFont typeface="Wingdings" pitchFamily="2" charset="2"/>
              <a:buChar char="Ø"/>
            </a:pPr>
            <a:r>
              <a:rPr lang="es-AR" b="1"/>
              <a:t>Escuelas Saludables</a:t>
            </a:r>
          </a:p>
          <a:p>
            <a:pPr marL="1657350" lvl="3" indent="-285750">
              <a:buFont typeface="Wingdings" pitchFamily="2" charset="2"/>
              <a:buChar char="Ø"/>
            </a:pPr>
            <a:r>
              <a:rPr lang="es-AR" b="1"/>
              <a:t>Ámbito Laboral Saludable</a:t>
            </a:r>
          </a:p>
          <a:p>
            <a:pPr marL="1657350" lvl="3" indent="-285750">
              <a:buFont typeface="Wingdings" pitchFamily="2" charset="2"/>
              <a:buChar char="Ø"/>
            </a:pPr>
            <a:r>
              <a:rPr lang="es-AR" b="1"/>
              <a:t>Enfermedades -Grupos de Autoayuda-Deportes</a:t>
            </a:r>
          </a:p>
          <a:p>
            <a:pPr marL="1657350" lvl="3" indent="-285750">
              <a:buFont typeface="Wingdings" pitchFamily="2" charset="2"/>
              <a:buChar char="Ø"/>
            </a:pPr>
            <a:r>
              <a:rPr lang="es-AR" b="1"/>
              <a:t>Colonias de Vacaciones</a:t>
            </a:r>
          </a:p>
          <a:p>
            <a:pPr marL="1657350" lvl="3" indent="-285750">
              <a:buFont typeface="Wingdings" pitchFamily="2" charset="2"/>
              <a:buChar char="Ø"/>
            </a:pPr>
            <a:r>
              <a:rPr lang="es-AR" b="1"/>
              <a:t>Estaciones Saludables</a:t>
            </a:r>
            <a:endParaRPr lang="es-AR"/>
          </a:p>
        </p:txBody>
      </p:sp>
      <p:sp>
        <p:nvSpPr>
          <p:cNvPr id="7172" name="5 Rectángulo"/>
          <p:cNvSpPr>
            <a:spLocks noChangeArrowheads="1"/>
          </p:cNvSpPr>
          <p:nvPr/>
        </p:nvSpPr>
        <p:spPr bwMode="auto">
          <a:xfrm>
            <a:off x="1685925" y="188913"/>
            <a:ext cx="74945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AR" sz="2400" b="1"/>
              <a:t>5 Ejes del Gobierno de la Ciudad de Buenos Aires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C:\Users\mherrera\Desktop\same\descarga (2)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t="4909" b="15021"/>
          <a:stretch>
            <a:fillRect/>
          </a:stretch>
        </p:blipFill>
        <p:spPr bwMode="auto">
          <a:xfrm>
            <a:off x="0" y="1004888"/>
            <a:ext cx="9180513" cy="509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4 Rectángulo"/>
          <p:cNvSpPr>
            <a:spLocks noChangeArrowheads="1"/>
          </p:cNvSpPr>
          <p:nvPr/>
        </p:nvSpPr>
        <p:spPr bwMode="auto">
          <a:xfrm>
            <a:off x="107950" y="1243013"/>
            <a:ext cx="9072563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AR"/>
          </a:p>
          <a:p>
            <a:r>
              <a:rPr lang="es-AR" sz="2800" b="1"/>
              <a:t>5. </a:t>
            </a:r>
            <a:r>
              <a:rPr lang="es-AR" sz="2800" b="1" u="sng"/>
              <a:t>Realización Personal </a:t>
            </a:r>
            <a:endParaRPr lang="es-AR" sz="2800"/>
          </a:p>
          <a:p>
            <a:pPr marL="1657350" lvl="3" indent="-285750">
              <a:buFont typeface="Wingdings" pitchFamily="2" charset="2"/>
              <a:buChar char="Ø"/>
            </a:pPr>
            <a:endParaRPr lang="es-AR" b="1"/>
          </a:p>
          <a:p>
            <a:pPr marL="1657350" lvl="3" indent="-285750">
              <a:buFont typeface="Wingdings" pitchFamily="2" charset="2"/>
              <a:buChar char="Ø"/>
            </a:pPr>
            <a:endParaRPr lang="es-AR" b="1"/>
          </a:p>
          <a:p>
            <a:pPr marL="1657350" lvl="3" indent="-285750">
              <a:buFont typeface="Wingdings" pitchFamily="2" charset="2"/>
              <a:buChar char="Ø"/>
            </a:pPr>
            <a:r>
              <a:rPr lang="es-AR" b="1"/>
              <a:t>Centros de Primera Infancia</a:t>
            </a:r>
            <a:endParaRPr lang="es-AR"/>
          </a:p>
          <a:p>
            <a:pPr marL="1657350" lvl="3" indent="-285750">
              <a:buFont typeface="Wingdings" pitchFamily="2" charset="2"/>
              <a:buChar char="Ø"/>
            </a:pPr>
            <a:r>
              <a:rPr lang="es-AR" b="1"/>
              <a:t>Formación e Inclusión para el Trabajo</a:t>
            </a:r>
          </a:p>
          <a:p>
            <a:pPr marL="1657350" lvl="3" indent="-285750">
              <a:buFont typeface="Wingdings" pitchFamily="2" charset="2"/>
              <a:buChar char="Ø"/>
            </a:pPr>
            <a:r>
              <a:rPr lang="es-AR" b="1"/>
              <a:t> Botones Antipánico entre Adultos Mayores</a:t>
            </a:r>
          </a:p>
          <a:p>
            <a:pPr marL="1657350" lvl="3" indent="-285750">
              <a:buFont typeface="Wingdings" pitchFamily="2" charset="2"/>
              <a:buChar char="Ø"/>
            </a:pPr>
            <a:r>
              <a:rPr lang="es-AR" b="1"/>
              <a:t>Centros Integrales de la Mujer</a:t>
            </a:r>
          </a:p>
          <a:p>
            <a:pPr marL="1657350" lvl="3" indent="-285750">
              <a:buFont typeface="Wingdings" pitchFamily="2" charset="2"/>
              <a:buChar char="Ø"/>
            </a:pPr>
            <a:r>
              <a:rPr lang="es-AR" b="1"/>
              <a:t>Grupos de Ayuda en Villas</a:t>
            </a:r>
          </a:p>
          <a:p>
            <a:pPr marL="1657350" lvl="3" indent="-285750">
              <a:buFont typeface="Wingdings" pitchFamily="2" charset="2"/>
              <a:buChar char="Ø"/>
            </a:pPr>
            <a:r>
              <a:rPr lang="es-AR" b="1"/>
              <a:t>Buenos Aires Presente (BAP)</a:t>
            </a:r>
            <a:endParaRPr lang="es-AR"/>
          </a:p>
        </p:txBody>
      </p:sp>
      <p:sp>
        <p:nvSpPr>
          <p:cNvPr id="8196" name="5 Rectángulo"/>
          <p:cNvSpPr>
            <a:spLocks noChangeArrowheads="1"/>
          </p:cNvSpPr>
          <p:nvPr/>
        </p:nvSpPr>
        <p:spPr bwMode="auto">
          <a:xfrm>
            <a:off x="1685925" y="188913"/>
            <a:ext cx="74945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AR" sz="2400" b="1"/>
              <a:t>5 Ejes del Gobierno de la Ciudad de Buenos Aires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C:\Users\mherrera\Desktop\same\descarga (2)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t="4909" b="15021"/>
          <a:stretch>
            <a:fillRect/>
          </a:stretch>
        </p:blipFill>
        <p:spPr bwMode="auto">
          <a:xfrm>
            <a:off x="0" y="1004888"/>
            <a:ext cx="9180513" cy="509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4 Rectángulo"/>
          <p:cNvSpPr>
            <a:spLocks noChangeArrowheads="1"/>
          </p:cNvSpPr>
          <p:nvPr/>
        </p:nvSpPr>
        <p:spPr bwMode="auto">
          <a:xfrm>
            <a:off x="34925" y="1544638"/>
            <a:ext cx="9074150" cy="335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s-AR" sz="2800" b="1"/>
          </a:p>
          <a:p>
            <a:pPr algn="ctr"/>
            <a:r>
              <a:rPr lang="es-AR" sz="2800" b="1"/>
              <a:t>GOBIERNO DE LA CIUDAD DE BUENOS AIRES</a:t>
            </a:r>
          </a:p>
          <a:p>
            <a:pPr algn="ctr"/>
            <a:endParaRPr lang="es-AR" sz="2800" b="1"/>
          </a:p>
          <a:p>
            <a:pPr algn="ctr"/>
            <a:r>
              <a:rPr lang="es-AR" sz="4400" b="1"/>
              <a:t>MINISTERIO DE SALUD</a:t>
            </a:r>
          </a:p>
          <a:p>
            <a:pPr algn="ctr"/>
            <a:endParaRPr lang="es-AR" sz="2800" b="1"/>
          </a:p>
          <a:p>
            <a:pPr algn="ctr"/>
            <a:endParaRPr lang="es-AR" sz="2800" b="1"/>
          </a:p>
          <a:p>
            <a:pPr algn="ctr"/>
            <a:r>
              <a:rPr lang="es-AR" sz="2800" b="1"/>
              <a:t>SISTEMA DE SALUD </a:t>
            </a:r>
            <a:r>
              <a:rPr lang="es-AR" sz="2800" b="1" u="sng"/>
              <a:t>GRATUITO</a:t>
            </a:r>
            <a:endParaRPr lang="es-AR" sz="2800" b="1"/>
          </a:p>
        </p:txBody>
      </p:sp>
      <p:cxnSp>
        <p:nvCxnSpPr>
          <p:cNvPr id="3" name="2 Conector recto de flecha"/>
          <p:cNvCxnSpPr/>
          <p:nvPr/>
        </p:nvCxnSpPr>
        <p:spPr>
          <a:xfrm>
            <a:off x="4500563" y="3549650"/>
            <a:ext cx="0" cy="815975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herrera\Desktop\same\_mg_3712.jp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/>
              <a:ext uri="{28A0092B-C50C-407E-A947-70E740481C1C}"/>
            </a:extLst>
          </a:blip>
          <a:srcRect t="14792" b="3182"/>
          <a:stretch/>
        </p:blipFill>
        <p:spPr bwMode="auto">
          <a:xfrm>
            <a:off x="0" y="980728"/>
            <a:ext cx="9144000" cy="587727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sp>
        <p:nvSpPr>
          <p:cNvPr id="2" name="1 Rectángulo"/>
          <p:cNvSpPr/>
          <p:nvPr/>
        </p:nvSpPr>
        <p:spPr>
          <a:xfrm>
            <a:off x="0" y="1125538"/>
            <a:ext cx="9267825" cy="56007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AR" sz="2400" b="1" u="sng" dirty="0">
                <a:cs typeface="+mn-cs"/>
              </a:rPr>
              <a:t>Cuenta con 34 Hospitales propios:</a:t>
            </a:r>
          </a:p>
          <a:p>
            <a:pPr>
              <a:defRPr/>
            </a:pPr>
            <a:endParaRPr lang="es-AR" sz="1000" b="1" dirty="0">
              <a:cs typeface="+mn-cs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s-AR" b="1" dirty="0">
                <a:cs typeface="+mn-cs"/>
              </a:rPr>
              <a:t>14 Hospitales Generales de Agudos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es-AR" sz="800" b="1" dirty="0">
              <a:cs typeface="+mn-cs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s-AR" b="1" dirty="0">
                <a:cs typeface="+mn-cs"/>
              </a:rPr>
              <a:t> 2 Hospitales Generales Pediátricos</a:t>
            </a:r>
          </a:p>
          <a:p>
            <a:pPr>
              <a:defRPr/>
            </a:pPr>
            <a:endParaRPr lang="es-AR" sz="800" b="1" dirty="0">
              <a:cs typeface="+mn-cs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s-AR" b="1" dirty="0">
                <a:cs typeface="+mn-cs"/>
              </a:rPr>
              <a:t>18 Hospitales Especializados monovalentes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es-AR" sz="800" b="1" dirty="0">
              <a:cs typeface="+mn-cs"/>
            </a:endParaRPr>
          </a:p>
          <a:p>
            <a:pPr marL="631825" lvl="2" indent="-90488">
              <a:lnSpc>
                <a:spcPts val="1680"/>
              </a:lnSpc>
              <a:buFont typeface="Wingdings" panose="05000000000000000000" pitchFamily="2" charset="2"/>
              <a:buChar char="Ø"/>
              <a:defRPr/>
            </a:pPr>
            <a:r>
              <a:rPr lang="es-AR" sz="1400" b="1" dirty="0">
                <a:cs typeface="+mn-cs"/>
              </a:rPr>
              <a:t>1 HOSPITAL DE ONCOLOGIA</a:t>
            </a:r>
          </a:p>
          <a:p>
            <a:pPr marL="631825" lvl="2" indent="-90488">
              <a:lnSpc>
                <a:spcPts val="1680"/>
              </a:lnSpc>
              <a:buFont typeface="Wingdings" panose="05000000000000000000" pitchFamily="2" charset="2"/>
              <a:buChar char="Ø"/>
              <a:defRPr/>
            </a:pPr>
            <a:r>
              <a:rPr lang="es-AR" sz="1400" b="1" dirty="0">
                <a:cs typeface="+mn-cs"/>
              </a:rPr>
              <a:t>1 HOSPITAL INFANTO JUVENIL</a:t>
            </a:r>
          </a:p>
          <a:p>
            <a:pPr marL="631825" lvl="2" indent="-90488">
              <a:lnSpc>
                <a:spcPts val="1680"/>
              </a:lnSpc>
              <a:buFont typeface="Wingdings" panose="05000000000000000000" pitchFamily="2" charset="2"/>
              <a:buChar char="Ø"/>
              <a:defRPr/>
            </a:pPr>
            <a:r>
              <a:rPr lang="es-AR" sz="1400" b="1" dirty="0">
                <a:cs typeface="+mn-cs"/>
              </a:rPr>
              <a:t>1 HOSPITAL MATERNO INFANTIL</a:t>
            </a:r>
          </a:p>
          <a:p>
            <a:pPr marL="631825" lvl="2" indent="-90488">
              <a:lnSpc>
                <a:spcPts val="1680"/>
              </a:lnSpc>
              <a:buFont typeface="Wingdings" panose="05000000000000000000" pitchFamily="2" charset="2"/>
              <a:buChar char="Ø"/>
              <a:defRPr/>
            </a:pPr>
            <a:r>
              <a:rPr lang="es-AR" sz="1400" b="1" dirty="0">
                <a:cs typeface="+mn-cs"/>
              </a:rPr>
              <a:t>2 HOSPITAL DE SALUD MENTAL </a:t>
            </a:r>
          </a:p>
          <a:p>
            <a:pPr marL="631825" lvl="2" indent="-90488">
              <a:lnSpc>
                <a:spcPts val="1680"/>
              </a:lnSpc>
              <a:buFont typeface="Wingdings" panose="05000000000000000000" pitchFamily="2" charset="2"/>
              <a:buChar char="Ø"/>
              <a:defRPr/>
            </a:pPr>
            <a:r>
              <a:rPr lang="es-AR" sz="1400" b="1" dirty="0">
                <a:cs typeface="+mn-cs"/>
              </a:rPr>
              <a:t>1 HOSPITAL DE REHABILITACIÓN RESPIRATORIA</a:t>
            </a:r>
          </a:p>
          <a:p>
            <a:pPr marL="631825" lvl="2" indent="-90488">
              <a:lnSpc>
                <a:spcPts val="1680"/>
              </a:lnSpc>
              <a:buFont typeface="Wingdings" panose="05000000000000000000" pitchFamily="2" charset="2"/>
              <a:buChar char="Ø"/>
              <a:defRPr/>
            </a:pPr>
            <a:r>
              <a:rPr lang="es-AR" sz="1400" b="1" dirty="0">
                <a:cs typeface="+mn-cs"/>
              </a:rPr>
              <a:t>1 HOSPITAL DE REHABILITACION</a:t>
            </a:r>
          </a:p>
          <a:p>
            <a:pPr marL="631825" lvl="2" indent="-90488">
              <a:lnSpc>
                <a:spcPts val="1680"/>
              </a:lnSpc>
              <a:buFont typeface="Wingdings" panose="05000000000000000000" pitchFamily="2" charset="2"/>
              <a:buChar char="Ø"/>
              <a:defRPr/>
            </a:pPr>
            <a:r>
              <a:rPr lang="es-AR" sz="1400" b="1" dirty="0">
                <a:cs typeface="+mn-cs"/>
              </a:rPr>
              <a:t>2 HOSPITAL DE OFTALMOLOGIA</a:t>
            </a:r>
          </a:p>
          <a:p>
            <a:pPr marL="631825" lvl="2" indent="-90488">
              <a:lnSpc>
                <a:spcPts val="1680"/>
              </a:lnSpc>
              <a:buFont typeface="Wingdings" panose="05000000000000000000" pitchFamily="2" charset="2"/>
              <a:buChar char="Ø"/>
              <a:defRPr/>
            </a:pPr>
            <a:r>
              <a:rPr lang="es-AR" sz="1400" b="1" dirty="0">
                <a:cs typeface="+mn-cs"/>
              </a:rPr>
              <a:t>3 HOSPITAL ODONTOLOGICO</a:t>
            </a:r>
          </a:p>
          <a:p>
            <a:pPr marL="631825" lvl="2" indent="-90488">
              <a:lnSpc>
                <a:spcPts val="1680"/>
              </a:lnSpc>
              <a:buFont typeface="Wingdings" panose="05000000000000000000" pitchFamily="2" charset="2"/>
              <a:buChar char="Ø"/>
              <a:defRPr/>
            </a:pPr>
            <a:r>
              <a:rPr lang="es-AR" sz="1400" b="1" dirty="0">
                <a:cs typeface="+mn-cs"/>
              </a:rPr>
              <a:t>1 HOSPITAL DE GASTROENTEROLOGIA</a:t>
            </a:r>
          </a:p>
          <a:p>
            <a:pPr marL="631825" lvl="2" indent="-90488">
              <a:lnSpc>
                <a:spcPts val="1680"/>
              </a:lnSpc>
              <a:buFont typeface="Wingdings" panose="05000000000000000000" pitchFamily="2" charset="2"/>
              <a:buChar char="Ø"/>
              <a:defRPr/>
            </a:pPr>
            <a:r>
              <a:rPr lang="es-AR" sz="1400" b="1" dirty="0">
                <a:cs typeface="+mn-cs"/>
              </a:rPr>
              <a:t>1 HOSPITAL INFECIOSAS</a:t>
            </a:r>
          </a:p>
          <a:p>
            <a:pPr marL="631825" lvl="2" indent="-90488">
              <a:lnSpc>
                <a:spcPts val="1680"/>
              </a:lnSpc>
              <a:buFont typeface="Wingdings" panose="05000000000000000000" pitchFamily="2" charset="2"/>
              <a:buChar char="Ø"/>
              <a:defRPr/>
            </a:pPr>
            <a:r>
              <a:rPr lang="es-AR" sz="1400" b="1" dirty="0">
                <a:cs typeface="+mn-cs"/>
              </a:rPr>
              <a:t>1 HOSPITAL DE EMERGENCIAS PSIQUIATRICAS</a:t>
            </a:r>
          </a:p>
          <a:p>
            <a:pPr marL="631825" lvl="2" indent="-90488">
              <a:lnSpc>
                <a:spcPts val="1680"/>
              </a:lnSpc>
              <a:buFont typeface="Wingdings" panose="05000000000000000000" pitchFamily="2" charset="2"/>
              <a:buChar char="Ø"/>
              <a:defRPr/>
            </a:pPr>
            <a:r>
              <a:rPr lang="es-AR" sz="1400" b="1" dirty="0">
                <a:cs typeface="+mn-cs"/>
              </a:rPr>
              <a:t>1 HOSPITAL DEL QUEMADO</a:t>
            </a:r>
          </a:p>
          <a:p>
            <a:pPr marL="631825" lvl="2" indent="-90488">
              <a:lnSpc>
                <a:spcPts val="1680"/>
              </a:lnSpc>
              <a:buFont typeface="Wingdings" panose="05000000000000000000" pitchFamily="2" charset="2"/>
              <a:buChar char="Ø"/>
              <a:defRPr/>
            </a:pPr>
            <a:r>
              <a:rPr lang="es-AR" sz="1400" b="1" dirty="0">
                <a:cs typeface="+mn-cs"/>
              </a:rPr>
              <a:t>1 HOSPITAL REHABILITACION PSICOLOGICA</a:t>
            </a:r>
          </a:p>
          <a:p>
            <a:pPr marL="631825" lvl="2" indent="-90488">
              <a:lnSpc>
                <a:spcPts val="1680"/>
              </a:lnSpc>
              <a:buFont typeface="Wingdings" panose="05000000000000000000" pitchFamily="2" charset="2"/>
              <a:buChar char="Ø"/>
              <a:defRPr/>
            </a:pPr>
            <a:r>
              <a:rPr lang="es-AR" sz="1400" b="1" dirty="0">
                <a:cs typeface="+mn-cs"/>
              </a:rPr>
              <a:t>1 INSTITUTO DE ZOONOSIS</a:t>
            </a:r>
          </a:p>
          <a:p>
            <a:pPr lvl="2">
              <a:defRPr/>
            </a:pPr>
            <a:endParaRPr lang="es-AR" sz="1400" dirty="0">
              <a:cs typeface="+mn-cs"/>
            </a:endParaRPr>
          </a:p>
          <a:p>
            <a:pPr marL="285750" lvl="2" indent="-285750">
              <a:buFont typeface="Wingdings" panose="05000000000000000000" pitchFamily="2" charset="2"/>
              <a:buChar char="Ø"/>
              <a:defRPr/>
            </a:pPr>
            <a:r>
              <a:rPr lang="es-AR" b="1" dirty="0">
                <a:cs typeface="+mn-cs"/>
              </a:rPr>
              <a:t>Además cuenta con 45 Centros de Salud y Acción Comunitaria ( CESAC)</a:t>
            </a:r>
          </a:p>
          <a:p>
            <a:pPr lvl="2">
              <a:defRPr/>
            </a:pPr>
            <a:endParaRPr lang="es-AR" dirty="0">
              <a:cs typeface="+mn-cs"/>
            </a:endParaRPr>
          </a:p>
        </p:txBody>
      </p:sp>
      <p:sp>
        <p:nvSpPr>
          <p:cNvPr id="10244" name="2 CuadroTexto"/>
          <p:cNvSpPr txBox="1">
            <a:spLocks noChangeArrowheads="1"/>
          </p:cNvSpPr>
          <p:nvPr/>
        </p:nvSpPr>
        <p:spPr bwMode="auto">
          <a:xfrm>
            <a:off x="2195513" y="190500"/>
            <a:ext cx="75961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3600" b="1"/>
              <a:t>MINISTERIO DE SALUD GCBA</a:t>
            </a:r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725" y="1809750"/>
            <a:ext cx="3743325" cy="4067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CB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GCBA</Template>
  <TotalTime>9082</TotalTime>
  <Words>609</Words>
  <Application>Microsoft Office PowerPoint</Application>
  <PresentationFormat>On-screen Show (4:3)</PresentationFormat>
  <Paragraphs>171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GCBA</vt:lpstr>
      <vt:lpstr>Slide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Dirección Operativa de Tecnología y Procesos</dc:title>
  <dc:creator>fernanda</dc:creator>
  <cp:lastModifiedBy>Guest User</cp:lastModifiedBy>
  <cp:revision>673</cp:revision>
  <dcterms:created xsi:type="dcterms:W3CDTF">2012-08-08T20:56:45Z</dcterms:created>
  <dcterms:modified xsi:type="dcterms:W3CDTF">2014-06-10T22:31:32Z</dcterms:modified>
</cp:coreProperties>
</file>