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68" r:id="rId6"/>
    <p:sldId id="267" r:id="rId7"/>
    <p:sldId id="336" r:id="rId8"/>
    <p:sldId id="276" r:id="rId9"/>
  </p:sldIdLst>
  <p:sldSz cx="9144000" cy="5143500" type="screen16x9"/>
  <p:notesSz cx="7315200" cy="12344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CCCC00"/>
    <a:srgbClr val="FF6600"/>
    <a:srgbClr val="993300"/>
    <a:srgbClr val="660066"/>
    <a:srgbClr val="FF9933"/>
    <a:srgbClr val="000000"/>
    <a:srgbClr val="FF7C8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4660"/>
  </p:normalViewPr>
  <p:slideViewPr>
    <p:cSldViewPr>
      <p:cViewPr>
        <p:scale>
          <a:sx n="102" d="100"/>
          <a:sy n="102" d="100"/>
        </p:scale>
        <p:origin x="-582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0C5A3-C061-40A0-9408-AFFAF2C2AFF2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AE9E-9348-491F-A4B5-F4524691E5D2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7043C-CC25-4107-99A3-C15238D43E5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6C406-D80A-485B-A460-5477E89474B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3DEDF-E15D-4775-856A-A3EACAE2A9AD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50BF-1F7F-4768-BBFA-FD6A7B75C255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49D3C-D4D9-4F2C-ADCF-D14D86F976CF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DBA4E-3895-40B2-A351-19A739BD596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5B4D4-2C98-4916-9D10-7BB48B03233D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EDE5E-268C-43DA-9B98-06CB0C7734E7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5C53F-FCCA-4E5D-85DB-095799825E9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C7AF-0798-4688-953A-0CE3F41186A9}" type="datetimeFigureOut">
              <a:rPr lang="es-AR" smtClean="0"/>
              <a:pPr/>
              <a:t>08/06/2014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2C5-A71B-48EF-98BD-8ED0DFC12531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5000"/>
            <a:lum/>
          </a:blip>
          <a:srcRect/>
          <a:stretch>
            <a:fillRect t="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969B4F-DBE3-498E-B6E7-B8749AC49A33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user\Desktop\Asunción Verde\LOGO ROHAY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3" y="1214428"/>
            <a:ext cx="9013265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14296"/>
            <a:ext cx="3571868" cy="8572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4818" name="Picture 2" descr="C:\Users\user\Desktop\Asunción Verde\imagenes\asuncion52980488mk4q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0" y="857238"/>
            <a:ext cx="3929090" cy="262594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357172"/>
            <a:ext cx="3429024" cy="728657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Biodiversidad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http://sphotos-c.ak.fbcdn.net/hphotos-ak-ash3/577216_322733571128268_94089220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2942"/>
            <a:ext cx="5214942" cy="195055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42844" y="1428742"/>
            <a:ext cx="3822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3538" indent="-274638">
              <a:buFont typeface="Courier New" pitchFamily="49" charset="0"/>
              <a:buChar char="o"/>
            </a:pPr>
            <a:r>
              <a:rPr lang="es-AR" b="1" dirty="0" smtClean="0"/>
              <a:t>Áreas verdes por persona</a:t>
            </a:r>
          </a:p>
          <a:p>
            <a:pPr marL="363538" indent="-274638">
              <a:buFont typeface="Courier New" pitchFamily="49" charset="0"/>
              <a:buChar char="o"/>
            </a:pPr>
            <a:r>
              <a:rPr lang="es-AR" b="1" dirty="0" smtClean="0">
                <a:solidFill>
                  <a:schemeClr val="dk1"/>
                </a:solidFill>
              </a:rPr>
              <a:t>Áreas verdes privadas</a:t>
            </a:r>
          </a:p>
          <a:p>
            <a:pPr marL="363538" indent="-274638">
              <a:buFont typeface="Courier New" pitchFamily="49" charset="0"/>
              <a:buChar char="o"/>
            </a:pPr>
            <a:r>
              <a:rPr lang="es-AR" b="1" dirty="0" smtClean="0">
                <a:solidFill>
                  <a:schemeClr val="dk1"/>
                </a:solidFill>
              </a:rPr>
              <a:t>Especies de aves</a:t>
            </a:r>
          </a:p>
          <a:p>
            <a:pPr marL="363538" indent="-274638">
              <a:buFont typeface="Courier New" pitchFamily="49" charset="0"/>
              <a:buChar char="o"/>
            </a:pPr>
            <a:r>
              <a:rPr lang="es-AR" b="1" dirty="0" smtClean="0">
                <a:solidFill>
                  <a:schemeClr val="dk1"/>
                </a:solidFill>
              </a:rPr>
              <a:t>Especies de aves migratorias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Asunción Verde\datos MCA\asu p y p 2.jpg"/>
          <p:cNvPicPr>
            <a:picLocks noChangeAspect="1" noChangeArrowheads="1"/>
          </p:cNvPicPr>
          <p:nvPr/>
        </p:nvPicPr>
        <p:blipFill>
          <a:blip r:embed="rId2" cstate="print"/>
          <a:srcRect l="3936" t="14758" r="3936" b="15271"/>
          <a:stretch>
            <a:fillRect/>
          </a:stretch>
        </p:blipFill>
        <p:spPr bwMode="auto">
          <a:xfrm>
            <a:off x="2000232" y="-6496"/>
            <a:ext cx="4714908" cy="5128717"/>
          </a:xfrm>
          <a:prstGeom prst="rect">
            <a:avLst/>
          </a:prstGeom>
          <a:noFill/>
        </p:spPr>
      </p:pic>
      <p:pic>
        <p:nvPicPr>
          <p:cNvPr id="35841" name="Picture 1" descr="C:\Users\user\Desktop\Asunción Verde\imagenes\9858163z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78" cy="230385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-142876" y="3500444"/>
            <a:ext cx="3071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verdes en terrenos municipales</a:t>
            </a:r>
          </a:p>
          <a:p>
            <a:pPr algn="ctr"/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7.072.608,62  m</a:t>
            </a:r>
            <a:r>
              <a:rPr lang="es-AR" sz="2400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AR" sz="2400" b="1" baseline="30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C:\Users\user\Desktop\Asunción Verde\imagenes\-migcrafts-asuncion-plaza-italia-17.jpg"/>
          <p:cNvPicPr>
            <a:picLocks noChangeAspect="1" noChangeArrowheads="1"/>
          </p:cNvPicPr>
          <p:nvPr/>
        </p:nvPicPr>
        <p:blipFill>
          <a:blip r:embed="rId4"/>
          <a:srcRect b="8104"/>
          <a:stretch>
            <a:fillRect/>
          </a:stretch>
        </p:blipFill>
        <p:spPr bwMode="auto">
          <a:xfrm>
            <a:off x="5500694" y="2641647"/>
            <a:ext cx="3428992" cy="235899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072230" y="1000114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verdes en terrenos estatales</a:t>
            </a:r>
          </a:p>
          <a:p>
            <a:pPr algn="ctr"/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1.734.073,00  m</a:t>
            </a:r>
            <a:r>
              <a:rPr lang="es-AR" sz="2400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AR" sz="2400" b="1" baseline="30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32146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verdes en Cauces Hídricos: 4.615.520 m</a:t>
            </a:r>
            <a:r>
              <a:rPr lang="es-AR" sz="2400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AR" sz="2400" b="1" baseline="30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sphotos-c.ak.fbcdn.net/hphotos-ak-ash3/s720x720/62015_3201575257655_864569459_n.jpg"/>
          <p:cNvPicPr>
            <a:picLocks noChangeAspect="1" noChangeArrowheads="1"/>
          </p:cNvPicPr>
          <p:nvPr/>
        </p:nvPicPr>
        <p:blipFill>
          <a:blip r:embed="rId2"/>
          <a:srcRect b="16408"/>
          <a:stretch>
            <a:fillRect/>
          </a:stretch>
        </p:blipFill>
        <p:spPr bwMode="auto">
          <a:xfrm>
            <a:off x="285720" y="214296"/>
            <a:ext cx="4329994" cy="2714644"/>
          </a:xfrm>
          <a:prstGeom prst="rect">
            <a:avLst/>
          </a:prstGeom>
          <a:noFill/>
        </p:spPr>
      </p:pic>
      <p:pic>
        <p:nvPicPr>
          <p:cNvPr id="37892" name="Picture 4" descr="http://sphotos-f.ak.fbcdn.net/hphotos-ak-snc6/225512_1542642465372_780379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14428"/>
            <a:ext cx="2757475" cy="367663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572000" y="357172"/>
            <a:ext cx="228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i="1" dirty="0" smtClean="0"/>
              <a:t>Arroyo Mburicao</a:t>
            </a:r>
            <a:endParaRPr lang="es-AR" sz="1600" i="1" baseline="30000" dirty="0"/>
          </a:p>
        </p:txBody>
      </p:sp>
      <p:sp>
        <p:nvSpPr>
          <p:cNvPr id="8" name="7 Rectángulo"/>
          <p:cNvSpPr/>
          <p:nvPr/>
        </p:nvSpPr>
        <p:spPr>
          <a:xfrm>
            <a:off x="3929058" y="4214824"/>
            <a:ext cx="1643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i="1" dirty="0" smtClean="0"/>
              <a:t>Arroyo Ferreira</a:t>
            </a:r>
            <a:endParaRPr lang="es-AR" sz="1600" i="1" baseline="30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Asunción Verde\imagenes\quintaarribabarrioasu7edi4.jpg"/>
          <p:cNvPicPr>
            <a:picLocks noChangeAspect="1" noChangeArrowheads="1"/>
          </p:cNvPicPr>
          <p:nvPr/>
        </p:nvPicPr>
        <p:blipFill>
          <a:blip r:embed="rId2"/>
          <a:srcRect t="7987"/>
          <a:stretch>
            <a:fillRect/>
          </a:stretch>
        </p:blipFill>
        <p:spPr bwMode="auto">
          <a:xfrm>
            <a:off x="5000628" y="357172"/>
            <a:ext cx="3150504" cy="217371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8596" y="2669447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verdes en terrenos privados: 8.750.826 m</a:t>
            </a:r>
            <a:r>
              <a:rPr lang="es-AR" sz="2400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AR" sz="2400" b="1" baseline="30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7" name="Picture 3" descr="C:\Users\user\Pictures\DGGA\san-miguel set-2011\DSC00431.JPG"/>
          <p:cNvPicPr>
            <a:picLocks noChangeAspect="1" noChangeArrowheads="1"/>
          </p:cNvPicPr>
          <p:nvPr/>
        </p:nvPicPr>
        <p:blipFill>
          <a:blip r:embed="rId3" cstate="print"/>
          <a:srcRect t="11852"/>
          <a:stretch>
            <a:fillRect/>
          </a:stretch>
        </p:blipFill>
        <p:spPr bwMode="auto">
          <a:xfrm>
            <a:off x="785786" y="375031"/>
            <a:ext cx="3214710" cy="2125281"/>
          </a:xfrm>
          <a:prstGeom prst="rect">
            <a:avLst/>
          </a:prstGeom>
          <a:noFill/>
        </p:spPr>
      </p:pic>
      <p:pic>
        <p:nvPicPr>
          <p:cNvPr id="7" name="Picture 2" descr="Otra fotografía de Asunció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20"/>
            <a:ext cx="9144000" cy="150018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357718" y="25003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verdes en Centros Educativos y Clubes: 1.223.463 m</a:t>
            </a:r>
            <a:r>
              <a:rPr lang="es-AR" sz="2400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AR" sz="2400" b="1" baseline="30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tra fotografía de Asunció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20"/>
            <a:ext cx="9144000" cy="1500180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6"/>
            <a:ext cx="4130675" cy="266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42844" y="737232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Superficie total de áreas verdes públicas en Asunción: </a:t>
            </a:r>
            <a:r>
              <a:rPr lang="es-A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13.422.201,62  m</a:t>
            </a:r>
            <a:r>
              <a:rPr lang="es-AR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A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/>
              <a:t>y hacen que se tenga </a:t>
            </a:r>
            <a:r>
              <a:rPr lang="es-A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26,03  m</a:t>
            </a:r>
            <a:r>
              <a:rPr lang="es-AR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A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/>
              <a:t>de </a:t>
            </a:r>
            <a:r>
              <a:rPr lang="es-AR" u="sng" dirty="0" smtClean="0"/>
              <a:t>áreas verdes públicas por habitante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5572164" y="1571618"/>
            <a:ext cx="3500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 smtClean="0"/>
              <a:t>Superficie total de áreas verdes en terrenos privados de Asunción: </a:t>
            </a:r>
            <a:r>
              <a:rPr lang="es-A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9.974.289 m</a:t>
            </a:r>
            <a:r>
              <a:rPr lang="es-AR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A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/>
              <a:t>y hacen que se tenga </a:t>
            </a:r>
            <a:r>
              <a:rPr lang="es-A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19,35 m</a:t>
            </a:r>
            <a:r>
              <a:rPr lang="es-AR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A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/>
              <a:t>de área verde por habitante (</a:t>
            </a:r>
            <a:r>
              <a:rPr lang="es-AR" u="sng" dirty="0" smtClean="0"/>
              <a:t>privado</a:t>
            </a:r>
            <a:r>
              <a:rPr lang="es-AR" dirty="0" smtClean="0"/>
              <a:t>).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500034" y="357188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Superficie total de áreas verdes de Asunción: </a:t>
            </a:r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23.396.490,62  m</a:t>
            </a:r>
            <a:r>
              <a:rPr lang="es-AR" sz="2400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AR" dirty="0" smtClean="0"/>
              <a:t> y hacen que se tenga </a:t>
            </a:r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45,38  m</a:t>
            </a:r>
            <a:r>
              <a:rPr lang="es-AR" sz="2400" b="1" baseline="30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AR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/>
              <a:t>de </a:t>
            </a:r>
            <a:r>
              <a:rPr lang="es-AR" u="sng" dirty="0" smtClean="0"/>
              <a:t>área verde por habitante </a:t>
            </a:r>
            <a:r>
              <a:rPr lang="es-AR" dirty="0" smtClean="0"/>
              <a:t>(público y privado). 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4286248" y="117445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 smtClean="0"/>
              <a:t>Según la DGEEC, Asunción tiene una población aproximada de 515.587 habitantes y una densidad poblacional promedio de 4.406 hab/km</a:t>
            </a:r>
            <a:r>
              <a:rPr lang="es-AR" sz="1400" baseline="30000" dirty="0" smtClean="0"/>
              <a:t>2</a:t>
            </a:r>
            <a:r>
              <a:rPr lang="es-AR" sz="1400" dirty="0" smtClean="0"/>
              <a:t> para el año 2012</a:t>
            </a:r>
            <a:endParaRPr lang="es-A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714362"/>
          </a:xfrm>
        </p:spPr>
        <p:txBody>
          <a:bodyPr/>
          <a:lstStyle/>
          <a:p>
            <a:pPr algn="l"/>
            <a:r>
              <a:rPr lang="es-ES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Asunción Vs Otras Ciudades…</a:t>
            </a:r>
            <a:endParaRPr lang="es-AR" sz="32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9" y="714363"/>
          <a:ext cx="8286806" cy="357337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46228"/>
                <a:gridCol w="1955066"/>
                <a:gridCol w="1528504"/>
                <a:gridCol w="1528504"/>
                <a:gridCol w="1528504"/>
              </a:tblGrid>
              <a:tr h="4815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1" u="none" strike="noStrike" dirty="0">
                          <a:solidFill>
                            <a:schemeClr val="bg1"/>
                          </a:solidFill>
                        </a:rPr>
                        <a:t>Ciudades</a:t>
                      </a:r>
                      <a:endParaRPr lang="es-AR" sz="12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1" u="none" strike="noStrike" dirty="0">
                          <a:solidFill>
                            <a:schemeClr val="bg1"/>
                          </a:solidFill>
                        </a:rPr>
                        <a:t>Áreas Verdes públicas por habitante (m</a:t>
                      </a:r>
                      <a:r>
                        <a:rPr lang="pt-BR" sz="1200" b="1" i="1" u="none" strike="noStrike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pt-BR" sz="1200" b="1" i="1" u="none" strike="noStrike" dirty="0">
                          <a:solidFill>
                            <a:schemeClr val="bg1"/>
                          </a:solidFill>
                        </a:rPr>
                        <a:t>/hab)</a:t>
                      </a:r>
                      <a:endParaRPr lang="pt-BR" sz="12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1" u="none" strike="noStrike" dirty="0">
                          <a:solidFill>
                            <a:schemeClr val="bg1"/>
                          </a:solidFill>
                        </a:rPr>
                        <a:t>% de Recolección</a:t>
                      </a:r>
                      <a:endParaRPr lang="es-AR" sz="12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1" u="none" strike="noStrike" dirty="0">
                          <a:solidFill>
                            <a:schemeClr val="bg1"/>
                          </a:solidFill>
                        </a:rPr>
                        <a:t>kg/persona/año</a:t>
                      </a:r>
                      <a:endParaRPr lang="es-AR" sz="12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Km/km</a:t>
                      </a:r>
                      <a:r>
                        <a:rPr lang="es-AR" sz="1200" b="1" i="1" u="none" strike="noStrike" baseline="30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  <a:r>
                        <a:rPr lang="es-AR" sz="1200" b="1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de red vial</a:t>
                      </a:r>
                      <a:endParaRPr lang="es-AR" sz="12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05797">
                <a:tc>
                  <a:txBody>
                    <a:bodyPr/>
                    <a:lstStyle/>
                    <a:p>
                      <a:pPr marL="88900" indent="0" algn="l" fontAlgn="b">
                        <a:lnSpc>
                          <a:spcPct val="140000"/>
                        </a:lnSpc>
                      </a:pPr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</a:rPr>
                        <a:t>Asunción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u="none" strike="noStrike" dirty="0" smtClean="0">
                          <a:solidFill>
                            <a:schemeClr val="tx1"/>
                          </a:solidFill>
                        </a:rPr>
                        <a:t>26,03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</a:rPr>
                        <a:t>93,1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</a:rPr>
                        <a:t>456,7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2,8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Buenos </a:t>
                      </a: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Aires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6,1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606,1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Ciudad </a:t>
                      </a: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de México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28,4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5,6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Curitiba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51,5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473,2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8,5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Lima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78,1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314,2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5,2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Medellín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86,8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252,3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5,6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8000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Montevideo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9,2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303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1,9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00CC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Porto </a:t>
                      </a: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Alegre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98,6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344,6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3,6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Rio </a:t>
                      </a: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de Janeiro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98,6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525,2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8,6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Santiago </a:t>
                      </a: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de Chile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26,1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98,9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563,1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5,1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47022">
                <a:tc>
                  <a:txBody>
                    <a:bodyPr/>
                    <a:lstStyle/>
                    <a:p>
                      <a:pPr algn="l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 smtClean="0">
                          <a:solidFill>
                            <a:schemeClr val="tx1"/>
                          </a:solidFill>
                        </a:rPr>
                        <a:t>  Sao </a:t>
                      </a: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Paulo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54,7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u="none" strike="noStrike" dirty="0">
                          <a:solidFill>
                            <a:schemeClr val="tx1"/>
                          </a:solidFill>
                        </a:rPr>
                        <a:t>550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40000"/>
                        </a:lnSpc>
                      </a:pPr>
                      <a:r>
                        <a:rPr lang="es-AR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7,5</a:t>
                      </a:r>
                      <a:endParaRPr lang="es-A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00562" y="4331987"/>
          <a:ext cx="3786214" cy="6686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3720"/>
                <a:gridCol w="58249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Promedio en % de Recolección LA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96,2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Promedio de kg/persona/año en LA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465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Promedio de km/km2 en LA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278</Words>
  <Application>Microsoft Office PowerPoint</Application>
  <PresentationFormat>Presentación en pantalla (16:9)</PresentationFormat>
  <Paragraphs>85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Asunción Vs Otras Ciudades…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Leslie</cp:lastModifiedBy>
  <cp:revision>118</cp:revision>
  <dcterms:created xsi:type="dcterms:W3CDTF">2012-09-23T22:46:48Z</dcterms:created>
  <dcterms:modified xsi:type="dcterms:W3CDTF">2014-06-08T17:23:18Z</dcterms:modified>
</cp:coreProperties>
</file>